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16" r:id="rId3"/>
    <p:sldMasterId id="2147483717" r:id="rId4"/>
    <p:sldMasterId id="2147483718" r:id="rId5"/>
    <p:sldMasterId id="2147483719" r:id="rId6"/>
    <p:sldMasterId id="214748372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916cbdf9b6_1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916cbdf9b6_1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categorize the functionality of OpenShift Service Mesh into four major areas: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Fault tolerance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Service Security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Chaos Engineering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 Dynamic Routing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Lets dig into each of those in more detail.  In each case we will explore how these problems were solved with the previous era of service mesh technology using the components of the Netflix Open Source Stack (Netflix OSS) and contrast this with how we achieve these goals in OpenShift Service Mesh and Istio.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c34c5cb9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c34c5cb9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80000"/>
              </a:lnSpc>
              <a:spcBef>
                <a:spcPts val="0"/>
              </a:spcBef>
              <a:spcAft>
                <a:spcPts val="0"/>
              </a:spcAft>
              <a:buClr>
                <a:schemeClr val="dk1"/>
              </a:buClr>
              <a:buSzPts val="1100"/>
              <a:buFont typeface="Arial"/>
              <a:buNone/>
            </a:pPr>
            <a:r>
              <a:rPr lang="en" sz="1200">
                <a:solidFill>
                  <a:schemeClr val="dk1"/>
                </a:solidFill>
              </a:rPr>
              <a:t>Istio mesh divided into a data plane and a control plane –</a:t>
            </a:r>
            <a:endParaRPr sz="1200">
              <a:solidFill>
                <a:schemeClr val="dk1"/>
              </a:solidFill>
            </a:endParaRPr>
          </a:p>
          <a:p>
            <a:pPr indent="0" lvl="0" marL="0" rtl="0" algn="l">
              <a:lnSpc>
                <a:spcPct val="180000"/>
              </a:lnSpc>
              <a:spcBef>
                <a:spcPts val="0"/>
              </a:spcBef>
              <a:spcAft>
                <a:spcPts val="0"/>
              </a:spcAft>
              <a:buNone/>
            </a:pPr>
            <a:r>
              <a:rPr lang="en" sz="1200">
                <a:solidFill>
                  <a:schemeClr val="dk1"/>
                </a:solidFill>
              </a:rPr>
              <a:t>The data plane consists of an intelligent proxy (Envoy) deployed as sidecars in parallel to app containers. </a:t>
            </a:r>
            <a:endParaRPr sz="1200">
              <a:solidFill>
                <a:schemeClr val="dk1"/>
              </a:solidFill>
            </a:endParaRPr>
          </a:p>
          <a:p>
            <a:pPr indent="-304800" lvl="0" marL="457200" rtl="0" algn="l">
              <a:lnSpc>
                <a:spcPct val="180000"/>
              </a:lnSpc>
              <a:spcBef>
                <a:spcPts val="0"/>
              </a:spcBef>
              <a:spcAft>
                <a:spcPts val="0"/>
              </a:spcAft>
              <a:buClr>
                <a:schemeClr val="dk1"/>
              </a:buClr>
              <a:buSzPts val="1200"/>
              <a:buChar char="-"/>
            </a:pPr>
            <a:r>
              <a:rPr lang="en" sz="1200">
                <a:solidFill>
                  <a:schemeClr val="dk1"/>
                </a:solidFill>
              </a:rPr>
              <a:t>Ingress and egress control for each service within the service mesh</a:t>
            </a:r>
            <a:endParaRPr sz="1200">
              <a:solidFill>
                <a:schemeClr val="dk1"/>
              </a:solidFill>
            </a:endParaRPr>
          </a:p>
          <a:p>
            <a:pPr indent="0" lvl="0" marL="0" rtl="0" algn="l">
              <a:lnSpc>
                <a:spcPct val="180000"/>
              </a:lnSpc>
              <a:spcBef>
                <a:spcPts val="0"/>
              </a:spcBef>
              <a:spcAft>
                <a:spcPts val="0"/>
              </a:spcAft>
              <a:buClr>
                <a:schemeClr val="dk1"/>
              </a:buClr>
              <a:buSzPts val="1100"/>
              <a:buFont typeface="Arial"/>
              <a:buNone/>
            </a:pPr>
            <a:r>
              <a:rPr lang="en" sz="1200">
                <a:solidFill>
                  <a:schemeClr val="dk1"/>
                </a:solidFill>
              </a:rPr>
              <a:t>These proxies control all network communication between Microservices. The mixer is used as a policy and telemetry central hub.</a:t>
            </a:r>
            <a:endParaRPr sz="1200">
              <a:solidFill>
                <a:schemeClr val="dk1"/>
              </a:solidFill>
            </a:endParaRPr>
          </a:p>
          <a:p>
            <a:pPr indent="0" lvl="0" marL="0" rtl="0" algn="l">
              <a:lnSpc>
                <a:spcPct val="180000"/>
              </a:lnSpc>
              <a:spcBef>
                <a:spcPts val="0"/>
              </a:spcBef>
              <a:spcAft>
                <a:spcPts val="0"/>
              </a:spcAft>
              <a:buClr>
                <a:schemeClr val="dk1"/>
              </a:buClr>
              <a:buSzPts val="1100"/>
              <a:buFont typeface="Arial"/>
              <a:buNone/>
            </a:pPr>
            <a:r>
              <a:rPr lang="en" sz="1200">
                <a:solidFill>
                  <a:schemeClr val="dk1"/>
                </a:solidFill>
              </a:rPr>
              <a:t>Control plane configures Mixers to enforce policies on apps and collect telemetry info to be sent to monitoring systems.</a:t>
            </a:r>
            <a:endParaRPr sz="12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94b55bf241_2_2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94b55bf241_2_2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architecture of the system is modeled in the same way as most well designed distributed systems, through the use of a control plane and a data plane.  A failure of the control plane does not cause the failure of applications in the data plane, only the inability to affect state changes.  As such, this allows us to safely perform upgrades, patches, and maintenance on the control plane knowing that our applications will continue running smoothly.</a:t>
            </a:r>
            <a:endParaRPr>
              <a:solidFill>
                <a:schemeClr val="dk1"/>
              </a:solidFill>
            </a:endParaRPr>
          </a:p>
          <a:p>
            <a:pPr indent="0" lvl="0" marL="0" rtl="0" algn="l">
              <a:lnSpc>
                <a:spcPct val="18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80000"/>
              </a:lnSpc>
              <a:spcBef>
                <a:spcPts val="0"/>
              </a:spcBef>
              <a:spcAft>
                <a:spcPts val="0"/>
              </a:spcAft>
              <a:buClr>
                <a:schemeClr val="dk1"/>
              </a:buClr>
              <a:buSzPts val="1100"/>
              <a:buFont typeface="Arial"/>
              <a:buNone/>
            </a:pPr>
            <a:r>
              <a:rPr lang="en" sz="1200">
                <a:solidFill>
                  <a:schemeClr val="dk1"/>
                </a:solidFill>
              </a:rPr>
              <a:t>Istio mesh divided into a data plane and a control plane –</a:t>
            </a:r>
            <a:endParaRPr sz="1200">
              <a:solidFill>
                <a:schemeClr val="dk1"/>
              </a:solidFill>
            </a:endParaRPr>
          </a:p>
          <a:p>
            <a:pPr indent="0" lvl="0" marL="0" rtl="0" algn="l">
              <a:lnSpc>
                <a:spcPct val="180000"/>
              </a:lnSpc>
              <a:spcBef>
                <a:spcPts val="0"/>
              </a:spcBef>
              <a:spcAft>
                <a:spcPts val="0"/>
              </a:spcAft>
              <a:buNone/>
            </a:pPr>
            <a:r>
              <a:rPr lang="en" sz="1200">
                <a:solidFill>
                  <a:schemeClr val="dk1"/>
                </a:solidFill>
              </a:rPr>
              <a:t>The data plane consists of an intelligent proxy (Envoy) deployed as sidecars in parallel to app containers. </a:t>
            </a:r>
            <a:endParaRPr sz="1200">
              <a:solidFill>
                <a:schemeClr val="dk1"/>
              </a:solidFill>
            </a:endParaRPr>
          </a:p>
          <a:p>
            <a:pPr indent="-304800" lvl="0" marL="457200" rtl="0" algn="l">
              <a:lnSpc>
                <a:spcPct val="180000"/>
              </a:lnSpc>
              <a:spcBef>
                <a:spcPts val="0"/>
              </a:spcBef>
              <a:spcAft>
                <a:spcPts val="0"/>
              </a:spcAft>
              <a:buClr>
                <a:schemeClr val="dk1"/>
              </a:buClr>
              <a:buSzPts val="1200"/>
              <a:buChar char="-"/>
            </a:pPr>
            <a:r>
              <a:rPr lang="en" sz="1200">
                <a:solidFill>
                  <a:schemeClr val="dk1"/>
                </a:solidFill>
              </a:rPr>
              <a:t>Ingress and egress control for each service within the service mesh</a:t>
            </a:r>
            <a:endParaRPr sz="1200">
              <a:solidFill>
                <a:schemeClr val="dk1"/>
              </a:solidFill>
            </a:endParaRPr>
          </a:p>
          <a:p>
            <a:pPr indent="0" lvl="0" marL="0" rtl="0" algn="l">
              <a:lnSpc>
                <a:spcPct val="180000"/>
              </a:lnSpc>
              <a:spcBef>
                <a:spcPts val="0"/>
              </a:spcBef>
              <a:spcAft>
                <a:spcPts val="0"/>
              </a:spcAft>
              <a:buClr>
                <a:schemeClr val="dk1"/>
              </a:buClr>
              <a:buSzPts val="1100"/>
              <a:buFont typeface="Arial"/>
              <a:buNone/>
            </a:pPr>
            <a:r>
              <a:rPr lang="en" sz="1200">
                <a:solidFill>
                  <a:schemeClr val="dk1"/>
                </a:solidFill>
              </a:rPr>
              <a:t>These proxies control all network communication between Microservices. The mixer is used as a policy and telemetry central hub.</a:t>
            </a:r>
            <a:endParaRPr sz="1200">
              <a:solidFill>
                <a:schemeClr val="dk1"/>
              </a:solidFill>
            </a:endParaRPr>
          </a:p>
          <a:p>
            <a:pPr indent="0" lvl="0" marL="0" rtl="0" algn="l">
              <a:lnSpc>
                <a:spcPct val="180000"/>
              </a:lnSpc>
              <a:spcBef>
                <a:spcPts val="0"/>
              </a:spcBef>
              <a:spcAft>
                <a:spcPts val="0"/>
              </a:spcAft>
              <a:buClr>
                <a:schemeClr val="dk1"/>
              </a:buClr>
              <a:buSzPts val="1100"/>
              <a:buFont typeface="Arial"/>
              <a:buNone/>
            </a:pPr>
            <a:r>
              <a:rPr lang="en" sz="1200">
                <a:solidFill>
                  <a:schemeClr val="dk1"/>
                </a:solidFill>
              </a:rPr>
              <a:t>Control plane configures Mixers to enforce policies on apps and collect telemetry info to be sent to monitoring systems.</a:t>
            </a:r>
            <a:endParaRPr sz="12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c34c5cb979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c34c5cb979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94b55bf241_2_1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94b55bf241_2_1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A/B testing (also known as split testing or bucket testing) is a method of comparing two versions of a webpage or app against each other to determine which one performs better. AB testing is essentially an experiment where two or more variants of a page are shown to users at random, and statistical analysis is used to determine which variation performs better for a given conversion goal.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38d28c45af_2_61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38d28c45af_2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also implements timeouts and retries at the network level, rather than having to hard code those values into each service, requiring re-deployments every time we wanted to change them.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94b55bf241_2_2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94b55bf241_2_2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38d28c45af_2_86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38d28c45af_2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8d28c45af_2_87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38d28c45af_2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38d28c45af_2_88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38d28c45af_2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3f02d02a8f_0_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3f02d02a8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94b55bf24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94b55bf24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always, we’re going to talk through all of the innovation baked into every corner of the platform.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3f02d02a8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3f02d02a8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8d28c45af_2_91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8d28c45af_2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38d28c45af_2_91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38d28c45af_2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50c1167bfd_0_2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50c1167bf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OpenShift is an Enterprise Kubernetes for production. OpenShift takes care of build, deployment, configuration and service discovery for the distributed services, it’s grown in popularity along with Kubernetes, but we realized that the development of applications for containerized </a:t>
            </a:r>
            <a:r>
              <a:rPr lang="en"/>
              <a:t>environments could be optimized, much in the same way we’ve optimized many other areas of application management like log management, continuous integration/continuous deployment (CI/CD), automation, and security enhancements. This lead us to pursue the development of a technology called “a service mesh”.</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40120de9aa_0_1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40120de9a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3f02d02a8f_0_30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3f02d02a8f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A service mesh is a dedicated infrastructure layer for handling service-to-service communication. It’s responsible for the reliable delivery of requests through the complex topology of services that comprise a modern, cloud native application. In practice, the service mesh is typically implemented as an array of lightweight network proxies that are deployed alongside application code, without the application needing to be aware.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f02d02a8f_0_32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3f02d02a8f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components of OpenShift service mesh are broken down as follows:</a:t>
            </a:r>
            <a:endParaRPr/>
          </a:p>
          <a:p>
            <a:pPr indent="-298450" lvl="0" marL="457200" rtl="0" algn="l">
              <a:spcBef>
                <a:spcPts val="0"/>
              </a:spcBef>
              <a:spcAft>
                <a:spcPts val="0"/>
              </a:spcAft>
              <a:buSzPts val="1100"/>
              <a:buChar char="-"/>
            </a:pPr>
            <a:r>
              <a:rPr lang="en"/>
              <a:t>Istio is at the heart of our solution, comprising of a coordinator for scheduling a series of proxy servers which allow us to control the flow of traffic throughout the system.</a:t>
            </a:r>
            <a:endParaRPr/>
          </a:p>
          <a:p>
            <a:pPr indent="-298450" lvl="0" marL="457200" rtl="0" algn="l">
              <a:spcBef>
                <a:spcPts val="0"/>
              </a:spcBef>
              <a:spcAft>
                <a:spcPts val="0"/>
              </a:spcAft>
              <a:buSzPts val="1100"/>
              <a:buChar char="-"/>
            </a:pPr>
            <a:r>
              <a:rPr lang="en"/>
              <a:t>For providing telemetry and visualization of a wide swath of metrics we include prometheus and grafana.  This combination allows us to automatically capture information directly from a number of network endpoints (Envoy Proxies) deployed as a part of the mesh and produce graphs because of the strong structuring of data.</a:t>
            </a:r>
            <a:endParaRPr/>
          </a:p>
          <a:p>
            <a:pPr indent="-298450" lvl="0" marL="457200" rtl="0" algn="l">
              <a:spcBef>
                <a:spcPts val="0"/>
              </a:spcBef>
              <a:spcAft>
                <a:spcPts val="0"/>
              </a:spcAft>
              <a:buSzPts val="1100"/>
              <a:buChar char="-"/>
            </a:pPr>
            <a:r>
              <a:rPr lang="en"/>
              <a:t>Jaeger is included as an open tracing compliant answer for capturing requests spanning across multiple services within the mesh.  This gives us the capability of correlating data across and entire call chain between services.</a:t>
            </a:r>
            <a:endParaRPr/>
          </a:p>
          <a:p>
            <a:pPr indent="-298450" lvl="0" marL="457200" rtl="0" algn="l">
              <a:spcBef>
                <a:spcPts val="0"/>
              </a:spcBef>
              <a:spcAft>
                <a:spcPts val="0"/>
              </a:spcAft>
              <a:buSzPts val="1100"/>
              <a:buChar char="-"/>
            </a:pPr>
            <a:r>
              <a:rPr lang="en"/>
              <a:t>Finally, Kiali is a net-new project created by Red Hat specfiically for use with Istio allowing for the visualization of an entire graph of services scheduled within an instance of the service mesh.</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3f02d02a8f_0_31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3f02d02a8f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deployed as a part of OpenShift, this adds another layer of control to your infrastructure allowing for additional configurability of your services.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38d28c45af_2_25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38d28c45af_2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at how we have been dealing with these complexities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38d28c45af_2_26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38d28c45af_2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Containers have simplified deployment of the services by packaging the app and all its dependencies into an immutable package which is independent of the frameworks and programming languages used to build the application. They are lighter and easier to build and share around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94b55bf241_2_1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94b55bf241_2_1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have been building monoliths for decades but the pitch to the developers is to break applications to smaller services and decentralize them.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for a good reason, it makes it easier to manage individual services.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Build, deploy, scale and manage them separately possibly by different teams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have been building monoliths for decades but the pitch to the developers is to break applications to smaller services and decentralize them. And for a good reason, it makes it easier to manage individual services. Build, deploy, scale and manage them separately possibly by different teams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38d28c45af_2_30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38d28c45af_2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had to solve the configuration </a:t>
            </a:r>
            <a:r>
              <a:rPr lang="en"/>
              <a:t>management</a:t>
            </a:r>
            <a:r>
              <a:rPr lang="en"/>
              <a:t>. Deploy a config server and add some code into the service to talk to it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38d28c45af_2_32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38d28c45af_2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lots of services and they should be able to find each other. Netflix has some </a:t>
            </a:r>
            <a:r>
              <a:rPr lang="en"/>
              <a:t>libraries</a:t>
            </a:r>
            <a:r>
              <a:rPr lang="en"/>
              <a:t> for that that you can deploy on some piece of your infrastructure and add some code to your services to talk to that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38d28c45af_2_33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38d28c45af_2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Dynamic routing is also needed to manage traffic flow to services specially if you are running multiple versions of the same service. Netflix Zuul is another library that helps you with that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38d28c45af_2_36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38d28c45af_2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Dynamic routing is also needed to manage traffic flow to services specially if you are running multiple versions of the same service. Netflix Zuul is another library that helps you with that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38d28c45af_2_38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38d28c45af_2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Tracing become more and more important so that you can see how the requests flow between services as you have many services chained together to respond to a user request. You can deploy a ZipKin server somewhere on your infrastructure and add some code to each service to export some data to ZipKin server. ZipKin does the rest of the job and correlates and visualises the flows which is extremely helpful for </a:t>
            </a:r>
            <a:r>
              <a:rPr lang="en"/>
              <a:t>troubleshooting</a:t>
            </a:r>
            <a:r>
              <a:rPr lang="en"/>
              <a:t> and visibility.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38d28c45af_2_41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38d28c45af_2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Services are made responsible to address the complexity of distributed architectures</a:t>
            </a:r>
            <a:endParaRPr/>
          </a:p>
          <a:p>
            <a:pPr indent="-298450" lvl="0" marL="457200" rtl="0" algn="l">
              <a:spcBef>
                <a:spcPts val="0"/>
              </a:spcBef>
              <a:spcAft>
                <a:spcPts val="0"/>
              </a:spcAft>
              <a:buSzPts val="1100"/>
              <a:buChar char="-"/>
            </a:pPr>
            <a:r>
              <a:rPr lang="en"/>
              <a:t>What about existing apps? </a:t>
            </a:r>
            <a:endParaRPr/>
          </a:p>
          <a:p>
            <a:pPr indent="-298450" lvl="1" marL="914400" rtl="0" algn="l">
              <a:spcBef>
                <a:spcPts val="0"/>
              </a:spcBef>
              <a:spcAft>
                <a:spcPts val="0"/>
              </a:spcAft>
              <a:buSzPts val="1100"/>
              <a:buChar char="-"/>
            </a:pPr>
            <a:r>
              <a:rPr lang="en"/>
              <a:t>You have rewire them to be able to support these capabilities?</a:t>
            </a:r>
            <a:endParaRPr/>
          </a:p>
          <a:p>
            <a:pPr indent="-298450" lvl="0" marL="457200" rtl="0" algn="l">
              <a:spcBef>
                <a:spcPts val="0"/>
              </a:spcBef>
              <a:spcAft>
                <a:spcPts val="0"/>
              </a:spcAft>
              <a:buSzPts val="1100"/>
              <a:buChar char="-"/>
            </a:pPr>
            <a:r>
              <a:rPr lang="en"/>
              <a:t>What about other languages? </a:t>
            </a:r>
            <a:endParaRPr/>
          </a:p>
          <a:p>
            <a:pPr indent="-298450" lvl="1" marL="914400" rtl="0" algn="l">
              <a:spcBef>
                <a:spcPts val="0"/>
              </a:spcBef>
              <a:spcAft>
                <a:spcPts val="0"/>
              </a:spcAft>
              <a:buSzPts val="1100"/>
              <a:buChar char="-"/>
            </a:pPr>
            <a:r>
              <a:rPr lang="en"/>
              <a:t>You have to find other frameworks that might provide similar functionality</a:t>
            </a:r>
            <a:endParaRPr/>
          </a:p>
          <a:p>
            <a:pPr indent="-298450" lvl="1" marL="914400" rtl="0" algn="l">
              <a:spcBef>
                <a:spcPts val="0"/>
              </a:spcBef>
              <a:spcAft>
                <a:spcPts val="0"/>
              </a:spcAft>
              <a:buSzPts val="1100"/>
              <a:buChar char="-"/>
            </a:pPr>
            <a:r>
              <a:rPr lang="en"/>
              <a:t>Or you might have to implement yourself</a:t>
            </a:r>
            <a:endParaRPr/>
          </a:p>
          <a:p>
            <a:pPr indent="-298450" lvl="1" marL="914400" rtl="0" algn="l">
              <a:spcBef>
                <a:spcPts val="0"/>
              </a:spcBef>
              <a:spcAft>
                <a:spcPts val="0"/>
              </a:spcAft>
              <a:buSzPts val="1100"/>
              <a:buChar char="-"/>
            </a:pPr>
            <a:r>
              <a:rPr lang="en"/>
              <a:t>Ending up with a variety of frameworks and libraries that solve these complexities in different ways</a:t>
            </a:r>
            <a:endParaRPr/>
          </a:p>
          <a:p>
            <a:pPr indent="-298450" lvl="0" marL="457200" rtl="0" algn="l">
              <a:spcBef>
                <a:spcPts val="0"/>
              </a:spcBef>
              <a:spcAft>
                <a:spcPts val="0"/>
              </a:spcAft>
              <a:buSzPts val="1100"/>
              <a:buChar char="-"/>
            </a:pPr>
            <a:r>
              <a:rPr lang="en"/>
              <a:t>Isn’t there a better way?</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38d28c45af_2_43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38d28c45af_2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Red Hat we felt that there could be a better answer in the future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38d28c45af_2_43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38d28c45af_2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and this answer was to solve more of these challenges external to the applications.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38d28c45af_2_44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38d28c45af_2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Although</a:t>
            </a:r>
            <a:r>
              <a:rPr lang="en"/>
              <a:t> containers make it simple to build immutable packages which are independent of the infrastructure, in order to deploy and managed many of them on top of your </a:t>
            </a:r>
            <a:r>
              <a:rPr lang="en"/>
              <a:t>infrastructure</a:t>
            </a:r>
            <a:r>
              <a:rPr lang="en"/>
              <a:t> you need some sort of container orchestration which automates the job. Kubernetes is the </a:t>
            </a:r>
            <a:r>
              <a:rPr lang="en"/>
              <a:t>defacto</a:t>
            </a:r>
            <a:r>
              <a:rPr lang="en"/>
              <a:t> standard in container orchestration. Unit of </a:t>
            </a:r>
            <a:r>
              <a:rPr lang="en"/>
              <a:t>deployment</a:t>
            </a:r>
            <a:r>
              <a:rPr lang="en"/>
              <a:t> in k8s is call pod. A pod is like a host that has multiple containers running in them, it has a network space and can have storage in it. Most often there is one container running in a pod but sometimes you might want more than one container. You will see one of these cases in a little bit.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3f02d02a8f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3f02d02a8f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 sidecar container is a pattern where two or more containers are deployed to the same Pod. The containers shares the same namespace, network and other resources, and all containers in a pod share the same lifecycle. The sidecar pattern is often used to enhance an application container. In Istio the sidecar pattern is used to add a container called “Envoy proxy”. The envoy sidecar container can be deployed manually or automatically injected to applications in a namespace. When injected all (or part of) the network traffic to the original container is routed via the proxy. The envoy proxy in itself is very simplistic and written in a way so that the performance overhead is very low.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94b55bf241_2_1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94b55bf241_2_1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is the same principles as distributed architectures which are well-studied and been around for quite a long time.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50c1167bfd_0_7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50c1167bf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first major area of functionality is fault tolerance.  This means the ability to operate even when components of our application stacks fail, either by redirecting traffic or retrying requests.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38d28c45af_2_55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38d28c45af_2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Circuit breakers reflect the need to redirect traffic as parts of our environment change or fail.  Much in the same way we will cut power to parts of a home in an unsafe situation, we can block traffic or redirect it in the case of a failure.  In the Netflix model this requires making changes to each application component, instructing it to request information from our service discovery endpoints to ensure that it knows which endpoint to go to next.  You can think of this as a giant case statement, switch statement, or big group of “if then” decisions which each application owner has to decide about on their own.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38d28c45af_2_57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38d28c45af_2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realm of OpenShift Service Mesh we can make this transparent to the services...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38d28c45af_2_59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38d28c45af_2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Thus, if service B were to fail, we can actually redirect requests </a:t>
            </a:r>
            <a:r>
              <a:rPr i="1" lang="en"/>
              <a:t>around</a:t>
            </a:r>
            <a:r>
              <a:rPr lang="en"/>
              <a:t> service B, allowing us to bypass the failed service and send the request to a different endpoint or even just skipping that hop.</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38d28c45af_2_64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38d28c45af_2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also implement rate limiting, allowing us to protect services against large amount of request (e.g. denials of service), </a:t>
            </a:r>
            <a:r>
              <a:rPr lang="en"/>
              <a:t>potentially</a:t>
            </a:r>
            <a:r>
              <a:rPr lang="en"/>
              <a:t> beyond what the services were designed to </a:t>
            </a:r>
            <a:r>
              <a:rPr lang="en"/>
              <a:t>accommodate</a:t>
            </a:r>
            <a:r>
              <a:rPr lang="en"/>
              <a:t>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8d28c45af_2_66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38d28c45af_2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next major category of functionality is service to service security</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38d28c45af_2_66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38d28c45af_2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Without Istio, the TLS communication should get handled within the service code</a:t>
            </a:r>
            <a:endParaRPr/>
          </a:p>
          <a:p>
            <a:pPr indent="-298450" lvl="0" marL="457200" rtl="0" algn="l">
              <a:spcBef>
                <a:spcPts val="0"/>
              </a:spcBef>
              <a:spcAft>
                <a:spcPts val="0"/>
              </a:spcAft>
              <a:buSzPts val="1100"/>
              <a:buChar char="-"/>
            </a:pPr>
            <a:r>
              <a:rPr lang="en"/>
              <a:t>Depending on the programming language and frameworks used, the implementation would varies and should get adjusted to each application</a:t>
            </a:r>
            <a:endParaRPr/>
          </a:p>
          <a:p>
            <a:pPr indent="-298450" lvl="0" marL="457200" rtl="0" algn="l">
              <a:spcBef>
                <a:spcPts val="0"/>
              </a:spcBef>
              <a:spcAft>
                <a:spcPts val="0"/>
              </a:spcAft>
              <a:buSzPts val="1100"/>
              <a:buChar char="-"/>
            </a:pPr>
            <a:r>
              <a:rPr lang="en"/>
              <a:t>All existing application, have to get refactored in order to be able to handle TLS communications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38d28c45af_2_68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38d28c45af_2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service code does not need to know anything about the TLS communications or certificates and the service only communicates with the local envoy proxy</a:t>
            </a:r>
            <a:endParaRPr/>
          </a:p>
          <a:p>
            <a:pPr indent="-298450" lvl="0" marL="457200" rtl="0" algn="l">
              <a:spcBef>
                <a:spcPts val="0"/>
              </a:spcBef>
              <a:spcAft>
                <a:spcPts val="0"/>
              </a:spcAft>
              <a:buSzPts val="1100"/>
              <a:buChar char="-"/>
            </a:pPr>
            <a:r>
              <a:rPr lang="en"/>
              <a:t>Envoy proxy secures all communicates between proxies (services) with mutual TLS and rotates certificates and keys for maximum security</a:t>
            </a:r>
            <a:endParaRPr/>
          </a:p>
          <a:p>
            <a:pPr indent="-298450" lvl="0" marL="457200" rtl="0" algn="l">
              <a:spcBef>
                <a:spcPts val="0"/>
              </a:spcBef>
              <a:spcAft>
                <a:spcPts val="0"/>
              </a:spcAft>
              <a:buSzPts val="1100"/>
              <a:buChar char="-"/>
            </a:pPr>
            <a:r>
              <a:rPr lang="en"/>
              <a:t>Any application (existing or new) using any programming language and framework would immediately be able to take advantage of mutual TLS security without any refactoring</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38d28c45af_2_70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38d28c45af_2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also then use this infrastructure for handling mutual authentication between services through the use of client based certificates.  In this case Service C would only allow connections from the cert </a:t>
            </a:r>
            <a:r>
              <a:rPr lang="en"/>
              <a:t>possessed</a:t>
            </a:r>
            <a:r>
              <a:rPr lang="en"/>
              <a:t> by Service B. This ensures that even in the event that Service A is compromised, we can have complete certainty that it would not be able to access resources it is unauthorized to access.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38d28c45af_2_72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38d28c45af_2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94b55bf241_2_1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94b55bf241_2_1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When you break the monolith to smaller services, you tend to get a lot of them and as the number increases the complexity of communications between these services increases as well. What used to be a function call from one piece of code to another in the monolith, is now an API call over the network which means we are relying a lot more on the network characteristics than we use to.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Network fragility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Services not available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Response times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Async queries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etc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Decentralizing services essentially pushes the complexity that we used to address within the application, outside the services and to the space between the services.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38d28c45af_2_73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38d28c45af_2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Termination simulates network level failures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g38d28c45af_2_75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3" name="Google Shape;1583;g38d28c45af_2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Istio enables protocol-specific fault injection into the network, instead of killing pods, delaying or corrupting packets at TCP layer. The rationale is that the failures observed by the application layer are the same regardless of network level failures, and that more meaningful failures can be injected at the application layer (e.g., HTTP error codes) to exercise the resilience of an application.</a:t>
            </a:r>
            <a:endParaRPr/>
          </a:p>
          <a:p>
            <a:pPr indent="-298450" lvl="0" marL="457200" rtl="0" algn="l">
              <a:spcBef>
                <a:spcPts val="0"/>
              </a:spcBef>
              <a:spcAft>
                <a:spcPts val="0"/>
              </a:spcAft>
              <a:buSzPts val="1100"/>
              <a:buChar char="-"/>
            </a:pPr>
            <a:r>
              <a:rPr lang="en"/>
              <a:t>Two types of faults can be injected: delays and aborts. Delays are timing failures, mimicking increased network latency, or an overloaded upstream service. Aborts are crash failures that mimick failures in upstream services. Aborts usually manifest in the form of HTTP error codes, or TCP connection failures.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38d28c45af_2_77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38d28c45af_2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Two types of faults can be injected: delays and aborts. Delays are timing failures, mimicking increased network latency, or an overloaded upstream service. Aborts are crash failures that mimick failures in upstream services. Aborts usually manifest in the form of HTTP error codes, or TCP connection failures.</a:t>
            </a:r>
            <a:endParaRPr/>
          </a:p>
          <a:p>
            <a:pPr indent="-298450" lvl="0" marL="457200" rtl="0" algn="l">
              <a:spcBef>
                <a:spcPts val="0"/>
              </a:spcBef>
              <a:spcAft>
                <a:spcPts val="0"/>
              </a:spcAft>
              <a:buSzPts val="1100"/>
              <a:buChar char="-"/>
            </a:pPr>
            <a:r>
              <a:rPr lang="en"/>
              <a:t>Delay and abort can also be configured together for example to delay 10% of requests and return 404 on 20% of the same requests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94b55bf241_2_1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94b55bf241_2_1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All those supporting services for distributed applications are provided via the container platform and service mesh. Instead of making services responsible for dealing with those complexities and adding more and more code into each service just to deal with cloud-native concerns, the platform is responsible for providing those services to any application (existing or new, in any programming language or framework)  that is running on the platform. The services then can really be micro and focus on their business logic rather than cloud-native complexities.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Application developers have less to concern themselves</a:t>
            </a:r>
            <a:endParaRPr>
              <a:solidFill>
                <a:schemeClr val="dk1"/>
              </a:solidFill>
            </a:endParaRPr>
          </a:p>
          <a:p>
            <a:pPr indent="0" lvl="0" marL="0" rtl="0" algn="l">
              <a:spcBef>
                <a:spcPts val="0"/>
              </a:spcBef>
              <a:spcAft>
                <a:spcPts val="0"/>
              </a:spcAft>
              <a:buNone/>
            </a:pPr>
            <a:r>
              <a:rPr lang="en">
                <a:solidFill>
                  <a:schemeClr val="dk1"/>
                </a:solidFill>
              </a:rPr>
              <a:t>They don’t have to be overwhelmed with everything that’s available in the application platform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94b55bf241_2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94b55bf241_2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And we address this complexity through the use of a service mesh. The simple one sentence definition of a service mesh:</a:t>
            </a:r>
            <a:r>
              <a:rPr lang="en"/>
              <a:t> </a:t>
            </a:r>
            <a:r>
              <a:rPr b="1" lang="en"/>
              <a:t>A dedicated infrastructure layer for service-to-service communications</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OpenShift- container orchestration layer</a:t>
            </a:r>
            <a:endParaRPr/>
          </a:p>
          <a:p>
            <a:pPr indent="0" lvl="0" marL="0" rtl="0" algn="l">
              <a:spcBef>
                <a:spcPts val="0"/>
              </a:spcBef>
              <a:spcAft>
                <a:spcPts val="0"/>
              </a:spcAft>
              <a:buNone/>
            </a:pPr>
            <a:r>
              <a:rPr lang="en"/>
              <a:t>Service Mesh- optional, no additional charge</a:t>
            </a:r>
            <a:endParaRPr/>
          </a:p>
          <a:p>
            <a:pPr indent="0" lvl="0" marL="0" rtl="0" algn="l">
              <a:spcBef>
                <a:spcPts val="0"/>
              </a:spcBef>
              <a:spcAft>
                <a:spcPts val="0"/>
              </a:spcAft>
              <a:buNone/>
            </a:pPr>
            <a:r>
              <a:rPr lang="en"/>
              <a:t>API Management- to be able to manage services where you want to manage those relationship access</a:t>
            </a:r>
            <a:endParaRPr/>
          </a:p>
          <a:p>
            <a:pPr indent="-298450" lvl="0" marL="457200" rtl="0" algn="l">
              <a:spcBef>
                <a:spcPts val="0"/>
              </a:spcBef>
              <a:spcAft>
                <a:spcPts val="0"/>
              </a:spcAft>
              <a:buSzPts val="1100"/>
              <a:buChar char="-"/>
            </a:pPr>
            <a:r>
              <a:rPr lang="en"/>
              <a:t>1-1 relationship → service mesh should be enough</a:t>
            </a:r>
            <a:endParaRPr/>
          </a:p>
          <a:p>
            <a:pPr indent="-298450" lvl="0" marL="457200" rtl="0" algn="l">
              <a:spcBef>
                <a:spcPts val="0"/>
              </a:spcBef>
              <a:spcAft>
                <a:spcPts val="0"/>
              </a:spcAft>
              <a:buSzPts val="1100"/>
              <a:buChar char="-"/>
            </a:pPr>
            <a:r>
              <a:rPr lang="en"/>
              <a:t>If you want to have multiple consumers consuming a service, then you want to look at API Management</a:t>
            </a:r>
            <a:endParaRPr/>
          </a:p>
          <a:p>
            <a:pPr indent="-298450" lvl="0" marL="457200" rtl="0" algn="l">
              <a:spcBef>
                <a:spcPts val="0"/>
              </a:spcBef>
              <a:spcAft>
                <a:spcPts val="0"/>
              </a:spcAft>
              <a:buSzPts val="1100"/>
              <a:buChar char="-"/>
            </a:pPr>
            <a:r>
              <a:rPr lang="en"/>
              <a:t>And in any case, you want to use API management when you have external consumers</a:t>
            </a:r>
            <a:endParaRPr/>
          </a:p>
          <a:p>
            <a:pPr indent="0" lvl="0" marL="0" rtl="0" algn="l">
              <a:spcBef>
                <a:spcPts val="0"/>
              </a:spcBef>
              <a:spcAft>
                <a:spcPts val="0"/>
              </a:spcAft>
              <a:buNone/>
            </a:pPr>
            <a:r>
              <a:rPr lang="en"/>
              <a:t>Finally you have the key services running on top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94b55bf241_2_3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94b55bf241_2_3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94b55bf241_2_3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94b55bf241_2_3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(Chris)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service mesh is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at 10,000 ft istio enables: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Connect</a:t>
            </a:r>
            <a:r>
              <a:rPr lang="en">
                <a:solidFill>
                  <a:schemeClr val="dk1"/>
                </a:solidFill>
              </a:rPr>
              <a:t> - Traffic mgmt by providing you the ability to configure rules to routing traffic between services - catch issues before they cause problems, make calls more reliable, and your network more robust</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Secure</a:t>
            </a:r>
            <a:r>
              <a:rPr lang="en">
                <a:solidFill>
                  <a:schemeClr val="dk1"/>
                </a:solidFill>
              </a:rPr>
              <a:t> - Service identity and security of the underlying secure communication channel, so developers can focus on the applications and app level security</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Control </a:t>
            </a:r>
            <a:r>
              <a:rPr lang="en">
                <a:solidFill>
                  <a:schemeClr val="dk1"/>
                </a:solidFill>
              </a:rPr>
              <a:t>- Policy enforcement that is configurable so that you can increase service uptime and reduce the chance unexpected events break the system</a:t>
            </a:r>
            <a:endParaRPr>
              <a:solidFill>
                <a:schemeClr val="dk1"/>
              </a:solidFill>
            </a:endParaRPr>
          </a:p>
          <a:p>
            <a:pPr indent="0" lvl="0" marL="0" rtl="0" algn="l">
              <a:spcBef>
                <a:spcPts val="0"/>
              </a:spcBef>
              <a:spcAft>
                <a:spcPts val="0"/>
              </a:spcAft>
              <a:buNone/>
            </a:pPr>
            <a:r>
              <a:rPr b="1" lang="en">
                <a:solidFill>
                  <a:schemeClr val="dk1"/>
                </a:solidFill>
              </a:rPr>
              <a:t>Observe </a:t>
            </a:r>
            <a:r>
              <a:rPr lang="en">
                <a:solidFill>
                  <a:schemeClr val="dk1"/>
                </a:solidFill>
              </a:rPr>
              <a:t>- Observability logging so that you can detect and fix issues quickly</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 Id="rId3"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 Id="rId3"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png"/><Relationship Id="rId3"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png"/><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6.png"/><Relationship Id="rId7"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9.png"/><Relationship Id="rId3"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png"/><Relationship Id="rId3"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 Id="rId3" Type="http://schemas.openxmlformats.org/officeDocument/2006/relationships/image" Target="../media/image1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1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 Id="rId3"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6.png"/><Relationship Id="rId3"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5.png"/><Relationship Id="rId3" Type="http://schemas.openxmlformats.org/officeDocument/2006/relationships/image" Target="../media/image3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5.png"/><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1.png"/><Relationship Id="rId3" Type="http://schemas.openxmlformats.org/officeDocument/2006/relationships/image" Target="../media/image3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 Id="rId3" Type="http://schemas.openxmlformats.org/officeDocument/2006/relationships/image" Target="../media/image30.png"/><Relationship Id="rId4" Type="http://schemas.openxmlformats.org/officeDocument/2006/relationships/image" Target="../media/image40.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3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1.png"/><Relationship Id="rId3" Type="http://schemas.openxmlformats.org/officeDocument/2006/relationships/image" Target="../media/image3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1.png"/><Relationship Id="rId3" Type="http://schemas.openxmlformats.org/officeDocument/2006/relationships/image" Target="../media/image30.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8.png"/><Relationship Id="rId7" Type="http://schemas.openxmlformats.org/officeDocument/2006/relationships/image" Target="../media/image4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9.png"/><Relationship Id="rId3" Type="http://schemas.openxmlformats.org/officeDocument/2006/relationships/image" Target="../media/image3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4.png"/><Relationship Id="rId3" Type="http://schemas.openxmlformats.org/officeDocument/2006/relationships/image" Target="../media/image5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3.png"/><Relationship Id="rId3" Type="http://schemas.openxmlformats.org/officeDocument/2006/relationships/image" Target="../media/image3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5.png"/><Relationship Id="rId3" Type="http://schemas.openxmlformats.org/officeDocument/2006/relationships/image" Target="../media/image3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4.png"/><Relationship Id="rId3" Type="http://schemas.openxmlformats.org/officeDocument/2006/relationships/image" Target="../media/image3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2.png"/><Relationship Id="rId3" Type="http://schemas.openxmlformats.org/officeDocument/2006/relationships/image" Target="../media/image5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5.png"/><Relationship Id="rId3" Type="http://schemas.openxmlformats.org/officeDocument/2006/relationships/image" Target="../media/image54.png"/><Relationship Id="rId4" Type="http://schemas.openxmlformats.org/officeDocument/2006/relationships/image" Target="../media/image5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title">
  <p:cSld name="TITLE">
    <p:spTree>
      <p:nvGrpSpPr>
        <p:cNvPr id="56" name="Shape 56"/>
        <p:cNvGrpSpPr/>
        <p:nvPr/>
      </p:nvGrpSpPr>
      <p:grpSpPr>
        <a:xfrm>
          <a:off x="0" y="0"/>
          <a:ext cx="0" cy="0"/>
          <a:chOff x="0" y="0"/>
          <a:chExt cx="0" cy="0"/>
        </a:xfrm>
      </p:grpSpPr>
      <p:sp>
        <p:nvSpPr>
          <p:cNvPr id="57" name="Google Shape;57;p14"/>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
        <p:nvSpPr>
          <p:cNvPr id="58" name="Google Shape;58;p14"/>
          <p:cNvSpPr txBox="1"/>
          <p:nvPr>
            <p:ph idx="1" type="subTitle"/>
          </p:nvPr>
        </p:nvSpPr>
        <p:spPr>
          <a:xfrm>
            <a:off x="8266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59" name="Google Shape;59;p14"/>
          <p:cNvSpPr txBox="1"/>
          <p:nvPr>
            <p:ph idx="2" type="subTitle"/>
          </p:nvPr>
        </p:nvSpPr>
        <p:spPr>
          <a:xfrm>
            <a:off x="8266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60" name="Google Shape;60;p14"/>
          <p:cNvSpPr txBox="1"/>
          <p:nvPr>
            <p:ph idx="3" type="subTitle"/>
          </p:nvPr>
        </p:nvSpPr>
        <p:spPr>
          <a:xfrm>
            <a:off x="46309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61" name="Google Shape;61;p14"/>
          <p:cNvSpPr txBox="1"/>
          <p:nvPr>
            <p:ph idx="4" type="subTitle"/>
          </p:nvPr>
        </p:nvSpPr>
        <p:spPr>
          <a:xfrm>
            <a:off x="46309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62" name="Google Shape;62;p14"/>
          <p:cNvSpPr txBox="1"/>
          <p:nvPr>
            <p:ph idx="5" type="subTitle"/>
          </p:nvPr>
        </p:nvSpPr>
        <p:spPr>
          <a:xfrm>
            <a:off x="8266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63" name="Google Shape;63;p14"/>
          <p:cNvSpPr txBox="1"/>
          <p:nvPr>
            <p:ph idx="6" type="subTitle"/>
          </p:nvPr>
        </p:nvSpPr>
        <p:spPr>
          <a:xfrm>
            <a:off x="8266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64" name="Google Shape;64;p14"/>
          <p:cNvSpPr txBox="1"/>
          <p:nvPr>
            <p:ph idx="7" type="subTitle"/>
          </p:nvPr>
        </p:nvSpPr>
        <p:spPr>
          <a:xfrm>
            <a:off x="46309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65" name="Google Shape;65;p14"/>
          <p:cNvSpPr txBox="1"/>
          <p:nvPr>
            <p:ph idx="8" type="subTitle"/>
          </p:nvPr>
        </p:nvSpPr>
        <p:spPr>
          <a:xfrm>
            <a:off x="46309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66" name="Google Shape;66;p14"/>
          <p:cNvSpPr txBox="1"/>
          <p:nvPr>
            <p:ph idx="9" type="subTitle"/>
          </p:nvPr>
        </p:nvSpPr>
        <p:spPr>
          <a:xfrm>
            <a:off x="8266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67" name="Google Shape;67;p14"/>
          <p:cNvSpPr txBox="1"/>
          <p:nvPr>
            <p:ph idx="13" type="subTitle"/>
          </p:nvPr>
        </p:nvSpPr>
        <p:spPr>
          <a:xfrm>
            <a:off x="8266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68" name="Google Shape;68;p14"/>
          <p:cNvSpPr txBox="1"/>
          <p:nvPr>
            <p:ph idx="14" type="subTitle"/>
          </p:nvPr>
        </p:nvSpPr>
        <p:spPr>
          <a:xfrm>
            <a:off x="46309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69" name="Google Shape;69;p14"/>
          <p:cNvSpPr txBox="1"/>
          <p:nvPr>
            <p:ph idx="15" type="subTitle"/>
          </p:nvPr>
        </p:nvSpPr>
        <p:spPr>
          <a:xfrm>
            <a:off x="46309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70" name="Google Shape;70;p14"/>
          <p:cNvSpPr txBox="1"/>
          <p:nvPr>
            <p:ph idx="16" type="subTitle"/>
          </p:nvPr>
        </p:nvSpPr>
        <p:spPr>
          <a:xfrm>
            <a:off x="8266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71" name="Google Shape;71;p14"/>
          <p:cNvSpPr txBox="1"/>
          <p:nvPr>
            <p:ph idx="17" type="subTitle"/>
          </p:nvPr>
        </p:nvSpPr>
        <p:spPr>
          <a:xfrm>
            <a:off x="8266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72" name="Google Shape;72;p14"/>
          <p:cNvSpPr txBox="1"/>
          <p:nvPr>
            <p:ph idx="18" type="subTitle"/>
          </p:nvPr>
        </p:nvSpPr>
        <p:spPr>
          <a:xfrm>
            <a:off x="46309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73" name="Google Shape;73;p14"/>
          <p:cNvSpPr txBox="1"/>
          <p:nvPr>
            <p:ph idx="19" type="subTitle"/>
          </p:nvPr>
        </p:nvSpPr>
        <p:spPr>
          <a:xfrm>
            <a:off x="46309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74" name="Google Shape;74;p1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75" name="Google Shape;75;p14"/>
          <p:cNvSpPr txBox="1"/>
          <p:nvPr>
            <p:ph idx="20"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p:cSld name="CUSTOM">
    <p:spTree>
      <p:nvGrpSpPr>
        <p:cNvPr id="76" name="Shape 76"/>
        <p:cNvGrpSpPr/>
        <p:nvPr/>
      </p:nvGrpSpPr>
      <p:grpSpPr>
        <a:xfrm>
          <a:off x="0" y="0"/>
          <a:ext cx="0" cy="0"/>
          <a:chOff x="0" y="0"/>
          <a:chExt cx="0" cy="0"/>
        </a:xfrm>
      </p:grpSpPr>
      <p:sp>
        <p:nvSpPr>
          <p:cNvPr id="77" name="Google Shape;77;p15"/>
          <p:cNvSpPr txBox="1"/>
          <p:nvPr>
            <p:ph type="title"/>
          </p:nvPr>
        </p:nvSpPr>
        <p:spPr>
          <a:xfrm>
            <a:off x="826650" y="1704884"/>
            <a:ext cx="7490700" cy="1063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
    <p:spTree>
      <p:nvGrpSpPr>
        <p:cNvPr id="78" name="Shape 78"/>
        <p:cNvGrpSpPr/>
        <p:nvPr/>
      </p:nvGrpSpPr>
      <p:grpSpPr>
        <a:xfrm>
          <a:off x="0" y="0"/>
          <a:ext cx="0" cy="0"/>
          <a:chOff x="0" y="0"/>
          <a:chExt cx="0" cy="0"/>
        </a:xfrm>
      </p:grpSpPr>
      <p:sp>
        <p:nvSpPr>
          <p:cNvPr id="79" name="Google Shape;79;p16"/>
          <p:cNvSpPr txBox="1"/>
          <p:nvPr>
            <p:ph idx="1" type="body"/>
          </p:nvPr>
        </p:nvSpPr>
        <p:spPr>
          <a:xfrm>
            <a:off x="826700" y="1236975"/>
            <a:ext cx="7490700" cy="30339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0"/>
              </a:spcBef>
              <a:spcAft>
                <a:spcPts val="0"/>
              </a:spcAft>
              <a:buSzPts val="1000"/>
              <a:buFont typeface="Proxima Nova"/>
              <a:buChar char="■"/>
              <a:defRPr>
                <a:latin typeface="Proxima Nova"/>
                <a:ea typeface="Proxima Nova"/>
                <a:cs typeface="Proxima Nova"/>
                <a:sym typeface="Proxima Nova"/>
              </a:defRPr>
            </a:lvl9pPr>
          </a:lstStyle>
          <a:p/>
        </p:txBody>
      </p:sp>
      <p:sp>
        <p:nvSpPr>
          <p:cNvPr id="80" name="Google Shape;80;p1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graphic right">
  <p:cSld name="CUSTOM_1_1">
    <p:spTree>
      <p:nvGrpSpPr>
        <p:cNvPr id="81" name="Shape 81"/>
        <p:cNvGrpSpPr/>
        <p:nvPr/>
      </p:nvGrpSpPr>
      <p:grpSpPr>
        <a:xfrm>
          <a:off x="0" y="0"/>
          <a:ext cx="0" cy="0"/>
          <a:chOff x="0" y="0"/>
          <a:chExt cx="0" cy="0"/>
        </a:xfrm>
      </p:grpSpPr>
      <p:sp>
        <p:nvSpPr>
          <p:cNvPr id="82" name="Google Shape;82;p17"/>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83" name="Google Shape;83;p17"/>
          <p:cNvSpPr txBox="1"/>
          <p:nvPr>
            <p:ph idx="1" type="body"/>
          </p:nvPr>
        </p:nvSpPr>
        <p:spPr>
          <a:xfrm>
            <a:off x="82670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84" name="Google Shape;84;p1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85" name="Google Shape;85;p17"/>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eft, text right">
  <p:cSld name="CUSTOM_1_1_1">
    <p:spTree>
      <p:nvGrpSpPr>
        <p:cNvPr id="86" name="Shape 86"/>
        <p:cNvGrpSpPr/>
        <p:nvPr/>
      </p:nvGrpSpPr>
      <p:grpSpPr>
        <a:xfrm>
          <a:off x="0" y="0"/>
          <a:ext cx="0" cy="0"/>
          <a:chOff x="0" y="0"/>
          <a:chExt cx="0" cy="0"/>
        </a:xfrm>
      </p:grpSpPr>
      <p:sp>
        <p:nvSpPr>
          <p:cNvPr id="87" name="Google Shape;87;p18"/>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88" name="Google Shape;88;p18"/>
          <p:cNvSpPr txBox="1"/>
          <p:nvPr>
            <p:ph idx="1" type="body"/>
          </p:nvPr>
        </p:nvSpPr>
        <p:spPr>
          <a:xfrm>
            <a:off x="473235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89" name="Google Shape;89;p1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90" name="Google Shape;90;p18"/>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graphics">
  <p:cSld name="CUSTOM_2">
    <p:spTree>
      <p:nvGrpSpPr>
        <p:cNvPr id="91" name="Shape 91"/>
        <p:cNvGrpSpPr/>
        <p:nvPr/>
      </p:nvGrpSpPr>
      <p:grpSpPr>
        <a:xfrm>
          <a:off x="0" y="0"/>
          <a:ext cx="0" cy="0"/>
          <a:chOff x="0" y="0"/>
          <a:chExt cx="0" cy="0"/>
        </a:xfrm>
      </p:grpSpPr>
      <p:sp>
        <p:nvSpPr>
          <p:cNvPr id="92" name="Google Shape;92;p19"/>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93" name="Google Shape;93;p19"/>
          <p:cNvSpPr txBox="1"/>
          <p:nvPr>
            <p:ph idx="1" type="subTitle"/>
          </p:nvPr>
        </p:nvSpPr>
        <p:spPr>
          <a:xfrm>
            <a:off x="4968475"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94" name="Google Shape;94;p19"/>
          <p:cNvSpPr txBox="1"/>
          <p:nvPr>
            <p:ph idx="2" type="body"/>
          </p:nvPr>
        </p:nvSpPr>
        <p:spPr>
          <a:xfrm>
            <a:off x="4968350"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95" name="Google Shape;95;p19"/>
          <p:cNvSpPr txBox="1"/>
          <p:nvPr>
            <p:ph idx="3" type="subTitle"/>
          </p:nvPr>
        </p:nvSpPr>
        <p:spPr>
          <a:xfrm>
            <a:off x="826650"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96" name="Google Shape;96;p19"/>
          <p:cNvSpPr txBox="1"/>
          <p:nvPr>
            <p:ph idx="4" type="body"/>
          </p:nvPr>
        </p:nvSpPr>
        <p:spPr>
          <a:xfrm>
            <a:off x="826525"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97" name="Google Shape;97;p1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98" name="Google Shape;98;p19"/>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text">
  <p:cSld name="CUSTOM_2_1">
    <p:spTree>
      <p:nvGrpSpPr>
        <p:cNvPr id="99" name="Shape 99"/>
        <p:cNvGrpSpPr/>
        <p:nvPr/>
      </p:nvGrpSpPr>
      <p:grpSpPr>
        <a:xfrm>
          <a:off x="0" y="0"/>
          <a:ext cx="0" cy="0"/>
          <a:chOff x="0" y="0"/>
          <a:chExt cx="0" cy="0"/>
        </a:xfrm>
      </p:grpSpPr>
      <p:sp>
        <p:nvSpPr>
          <p:cNvPr id="100" name="Google Shape;100;p20"/>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01" name="Google Shape;101;p20"/>
          <p:cNvSpPr txBox="1"/>
          <p:nvPr>
            <p:ph idx="1" type="subTitle"/>
          </p:nvPr>
        </p:nvSpPr>
        <p:spPr>
          <a:xfrm>
            <a:off x="4968475"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02" name="Google Shape;102;p20"/>
          <p:cNvSpPr txBox="1"/>
          <p:nvPr>
            <p:ph idx="2" type="body"/>
          </p:nvPr>
        </p:nvSpPr>
        <p:spPr>
          <a:xfrm>
            <a:off x="4968350"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03" name="Google Shape;103;p20"/>
          <p:cNvSpPr txBox="1"/>
          <p:nvPr>
            <p:ph idx="3" type="subTitle"/>
          </p:nvPr>
        </p:nvSpPr>
        <p:spPr>
          <a:xfrm>
            <a:off x="826650"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04" name="Google Shape;104;p20"/>
          <p:cNvSpPr txBox="1"/>
          <p:nvPr>
            <p:ph idx="4" type="body"/>
          </p:nvPr>
        </p:nvSpPr>
        <p:spPr>
          <a:xfrm>
            <a:off x="826525"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05" name="Google Shape;105;p2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06" name="Google Shape;106;p20"/>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graphics">
  <p:cSld name="CUSTOM_2_1_1">
    <p:spTree>
      <p:nvGrpSpPr>
        <p:cNvPr id="107" name="Shape 107"/>
        <p:cNvGrpSpPr/>
        <p:nvPr/>
      </p:nvGrpSpPr>
      <p:grpSpPr>
        <a:xfrm>
          <a:off x="0" y="0"/>
          <a:ext cx="0" cy="0"/>
          <a:chOff x="0" y="0"/>
          <a:chExt cx="0" cy="0"/>
        </a:xfrm>
      </p:grpSpPr>
      <p:sp>
        <p:nvSpPr>
          <p:cNvPr id="108" name="Google Shape;108;p21"/>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09" name="Google Shape;109;p21"/>
          <p:cNvSpPr txBox="1"/>
          <p:nvPr>
            <p:ph idx="1" type="subTitle"/>
          </p:nvPr>
        </p:nvSpPr>
        <p:spPr>
          <a:xfrm>
            <a:off x="826650"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0" name="Google Shape;110;p21"/>
          <p:cNvSpPr txBox="1"/>
          <p:nvPr>
            <p:ph idx="2" type="body"/>
          </p:nvPr>
        </p:nvSpPr>
        <p:spPr>
          <a:xfrm>
            <a:off x="826650"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1" name="Google Shape;111;p21"/>
          <p:cNvSpPr txBox="1"/>
          <p:nvPr>
            <p:ph idx="3" type="subTitle"/>
          </p:nvPr>
        </p:nvSpPr>
        <p:spPr>
          <a:xfrm>
            <a:off x="34676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2" name="Google Shape;112;p21"/>
          <p:cNvSpPr txBox="1"/>
          <p:nvPr>
            <p:ph idx="4" type="body"/>
          </p:nvPr>
        </p:nvSpPr>
        <p:spPr>
          <a:xfrm>
            <a:off x="3467638"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3" name="Google Shape;113;p21"/>
          <p:cNvSpPr txBox="1"/>
          <p:nvPr>
            <p:ph idx="5" type="subTitle"/>
          </p:nvPr>
        </p:nvSpPr>
        <p:spPr>
          <a:xfrm>
            <a:off x="61087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4" name="Google Shape;114;p21"/>
          <p:cNvSpPr txBox="1"/>
          <p:nvPr>
            <p:ph idx="6" type="body"/>
          </p:nvPr>
        </p:nvSpPr>
        <p:spPr>
          <a:xfrm>
            <a:off x="6108738"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5" name="Google Shape;115;p2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6" name="Google Shape;116;p21"/>
          <p:cNvSpPr txBox="1"/>
          <p:nvPr>
            <p:ph idx="7"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ext">
  <p:cSld name="CUSTOM_2_1_1_1">
    <p:spTree>
      <p:nvGrpSpPr>
        <p:cNvPr id="117" name="Shape 117"/>
        <p:cNvGrpSpPr/>
        <p:nvPr/>
      </p:nvGrpSpPr>
      <p:grpSpPr>
        <a:xfrm>
          <a:off x="0" y="0"/>
          <a:ext cx="0" cy="0"/>
          <a:chOff x="0" y="0"/>
          <a:chExt cx="0" cy="0"/>
        </a:xfrm>
      </p:grpSpPr>
      <p:sp>
        <p:nvSpPr>
          <p:cNvPr id="118" name="Google Shape;118;p22"/>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19" name="Google Shape;119;p22"/>
          <p:cNvSpPr txBox="1"/>
          <p:nvPr>
            <p:ph idx="1" type="subTitle"/>
          </p:nvPr>
        </p:nvSpPr>
        <p:spPr>
          <a:xfrm>
            <a:off x="826650"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20" name="Google Shape;120;p22"/>
          <p:cNvSpPr txBox="1"/>
          <p:nvPr>
            <p:ph idx="2" type="body"/>
          </p:nvPr>
        </p:nvSpPr>
        <p:spPr>
          <a:xfrm>
            <a:off x="826650"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21" name="Google Shape;121;p22"/>
          <p:cNvSpPr txBox="1"/>
          <p:nvPr>
            <p:ph idx="3" type="subTitle"/>
          </p:nvPr>
        </p:nvSpPr>
        <p:spPr>
          <a:xfrm>
            <a:off x="34676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22" name="Google Shape;122;p22"/>
          <p:cNvSpPr txBox="1"/>
          <p:nvPr>
            <p:ph idx="4" type="body"/>
          </p:nvPr>
        </p:nvSpPr>
        <p:spPr>
          <a:xfrm>
            <a:off x="34676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23" name="Google Shape;123;p22"/>
          <p:cNvSpPr txBox="1"/>
          <p:nvPr>
            <p:ph idx="5" type="subTitle"/>
          </p:nvPr>
        </p:nvSpPr>
        <p:spPr>
          <a:xfrm>
            <a:off x="61087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24" name="Google Shape;124;p22"/>
          <p:cNvSpPr txBox="1"/>
          <p:nvPr>
            <p:ph idx="6" type="body"/>
          </p:nvPr>
        </p:nvSpPr>
        <p:spPr>
          <a:xfrm>
            <a:off x="61087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25" name="Google Shape;125;p2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26" name="Google Shape;126;p22"/>
          <p:cNvSpPr txBox="1"/>
          <p:nvPr>
            <p:ph idx="7"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op, graphic bottom">
  <p:cSld name="CUSTOM_3">
    <p:spTree>
      <p:nvGrpSpPr>
        <p:cNvPr id="127" name="Shape 127"/>
        <p:cNvGrpSpPr/>
        <p:nvPr/>
      </p:nvGrpSpPr>
      <p:grpSpPr>
        <a:xfrm>
          <a:off x="0" y="0"/>
          <a:ext cx="0" cy="0"/>
          <a:chOff x="0" y="0"/>
          <a:chExt cx="0" cy="0"/>
        </a:xfrm>
      </p:grpSpPr>
      <p:sp>
        <p:nvSpPr>
          <p:cNvPr id="128" name="Google Shape;128;p23"/>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29" name="Google Shape;129;p23"/>
          <p:cNvSpPr txBox="1"/>
          <p:nvPr>
            <p:ph idx="1" type="body"/>
          </p:nvPr>
        </p:nvSpPr>
        <p:spPr>
          <a:xfrm>
            <a:off x="826650" y="1554319"/>
            <a:ext cx="7490700" cy="393600"/>
          </a:xfrm>
          <a:prstGeom prst="rect">
            <a:avLst/>
          </a:prstGeom>
        </p:spPr>
        <p:txBody>
          <a:bodyPr anchorCtr="0" anchor="b"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30" name="Google Shape;130;p2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31" name="Google Shape;131;p23"/>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top, text bottom">
  <p:cSld name="CUSTOM_3_1">
    <p:spTree>
      <p:nvGrpSpPr>
        <p:cNvPr id="132" name="Shape 132"/>
        <p:cNvGrpSpPr/>
        <p:nvPr/>
      </p:nvGrpSpPr>
      <p:grpSpPr>
        <a:xfrm>
          <a:off x="0" y="0"/>
          <a:ext cx="0" cy="0"/>
          <a:chOff x="0" y="0"/>
          <a:chExt cx="0" cy="0"/>
        </a:xfrm>
      </p:grpSpPr>
      <p:sp>
        <p:nvSpPr>
          <p:cNvPr id="133" name="Google Shape;133;p24"/>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34" name="Google Shape;134;p24"/>
          <p:cNvSpPr txBox="1"/>
          <p:nvPr>
            <p:ph idx="1" type="body"/>
          </p:nvPr>
        </p:nvSpPr>
        <p:spPr>
          <a:xfrm>
            <a:off x="826650" y="3909498"/>
            <a:ext cx="7490700" cy="3936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35" name="Google Shape;135;p2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36" name="Google Shape;136;p24"/>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op, logos bottom">
  <p:cSld name="CUSTOM_3_1_1">
    <p:bg>
      <p:bgPr>
        <a:blipFill>
          <a:blip r:embed="rId2">
            <a:alphaModFix/>
          </a:blip>
          <a:stretch>
            <a:fillRect/>
          </a:stretch>
        </a:blipFill>
      </p:bgPr>
    </p:bg>
    <p:spTree>
      <p:nvGrpSpPr>
        <p:cNvPr id="137" name="Shape 137"/>
        <p:cNvGrpSpPr/>
        <p:nvPr/>
      </p:nvGrpSpPr>
      <p:grpSpPr>
        <a:xfrm>
          <a:off x="0" y="0"/>
          <a:ext cx="0" cy="0"/>
          <a:chOff x="0" y="0"/>
          <a:chExt cx="0" cy="0"/>
        </a:xfrm>
      </p:grpSpPr>
      <p:sp>
        <p:nvSpPr>
          <p:cNvPr id="138" name="Google Shape;138;p25"/>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39" name="Google Shape;139;p25"/>
          <p:cNvSpPr txBox="1"/>
          <p:nvPr>
            <p:ph idx="1" type="body"/>
          </p:nvPr>
        </p:nvSpPr>
        <p:spPr>
          <a:xfrm>
            <a:off x="826650" y="1512056"/>
            <a:ext cx="7490700" cy="879300"/>
          </a:xfrm>
          <a:prstGeom prst="rect">
            <a:avLst/>
          </a:prstGeom>
        </p:spPr>
        <p:txBody>
          <a:bodyPr anchorCtr="0" anchor="b"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40" name="Google Shape;140;p2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41" name="Google Shape;141;p25"/>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top, text bottom">
  <p:cSld name="CUSTOM_3_1_1_1">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26"/>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44" name="Google Shape;144;p26"/>
          <p:cNvSpPr txBox="1"/>
          <p:nvPr>
            <p:ph idx="1" type="body"/>
          </p:nvPr>
        </p:nvSpPr>
        <p:spPr>
          <a:xfrm>
            <a:off x="826650" y="3738063"/>
            <a:ext cx="7490700" cy="7158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45" name="Google Shape;145;p2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46" name="Google Shape;146;p26"/>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logos right">
  <p:cSld name="CUSTOM_3_1_1_1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27"/>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49" name="Google Shape;149;p27"/>
          <p:cNvSpPr txBox="1"/>
          <p:nvPr>
            <p:ph idx="1" type="body"/>
          </p:nvPr>
        </p:nvSpPr>
        <p:spPr>
          <a:xfrm>
            <a:off x="826700" y="1625925"/>
            <a:ext cx="3585000" cy="25305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50" name="Google Shape;150;p2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51" name="Google Shape;151;p27"/>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left, text right">
  <p:cSld name="CUSTOM_3_1_1_1_1_1">
    <p:bg>
      <p:bgPr>
        <a:blipFill>
          <a:blip r:embed="rId2">
            <a:alphaModFix/>
          </a:blip>
          <a:stretch>
            <a:fillRect/>
          </a:stretch>
        </a:blipFill>
      </p:bgPr>
    </p:bg>
    <p:spTree>
      <p:nvGrpSpPr>
        <p:cNvPr id="152" name="Shape 152"/>
        <p:cNvGrpSpPr/>
        <p:nvPr/>
      </p:nvGrpSpPr>
      <p:grpSpPr>
        <a:xfrm>
          <a:off x="0" y="0"/>
          <a:ext cx="0" cy="0"/>
          <a:chOff x="0" y="0"/>
          <a:chExt cx="0" cy="0"/>
        </a:xfrm>
      </p:grpSpPr>
      <p:sp>
        <p:nvSpPr>
          <p:cNvPr id="153" name="Google Shape;153;p28"/>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54" name="Google Shape;154;p28"/>
          <p:cNvSpPr txBox="1"/>
          <p:nvPr>
            <p:ph idx="1" type="body"/>
          </p:nvPr>
        </p:nvSpPr>
        <p:spPr>
          <a:xfrm>
            <a:off x="4732350" y="1625925"/>
            <a:ext cx="3585000" cy="2536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55" name="Google Shape;155;p2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56" name="Google Shape;156;p28"/>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file left, text right">
  <p:cSld name="CUSTOM_3_1_1_1_1_1_1">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9"/>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59" name="Google Shape;159;p29"/>
          <p:cNvSpPr txBox="1"/>
          <p:nvPr>
            <p:ph idx="1" type="body"/>
          </p:nvPr>
        </p:nvSpPr>
        <p:spPr>
          <a:xfrm>
            <a:off x="4934725" y="2048925"/>
            <a:ext cx="3382500" cy="19554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60" name="Google Shape;160;p29"/>
          <p:cNvSpPr txBox="1"/>
          <p:nvPr>
            <p:ph idx="2" type="subTitle"/>
          </p:nvPr>
        </p:nvSpPr>
        <p:spPr>
          <a:xfrm>
            <a:off x="4943325" y="1834500"/>
            <a:ext cx="3382500" cy="328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61" name="Google Shape;161;p29"/>
          <p:cNvSpPr txBox="1"/>
          <p:nvPr>
            <p:ph idx="3" type="subTitle"/>
          </p:nvPr>
        </p:nvSpPr>
        <p:spPr>
          <a:xfrm>
            <a:off x="826650" y="2625314"/>
            <a:ext cx="3112800" cy="1328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lvl1pPr>
            <a:lvl2pPr lvl="1" rtl="0">
              <a:spcBef>
                <a:spcPts val="600"/>
              </a:spcBef>
              <a:spcAft>
                <a:spcPts val="0"/>
              </a:spcAft>
              <a:buNone/>
              <a:defRPr b="1"/>
            </a:lvl2pPr>
            <a:lvl3pPr lvl="2" rtl="0">
              <a:spcBef>
                <a:spcPts val="600"/>
              </a:spcBef>
              <a:spcAft>
                <a:spcPts val="0"/>
              </a:spcAft>
              <a:buNone/>
              <a:defRPr b="1"/>
            </a:lvl3pPr>
            <a:lvl4pPr lvl="3" rtl="0">
              <a:spcBef>
                <a:spcPts val="600"/>
              </a:spcBef>
              <a:spcAft>
                <a:spcPts val="0"/>
              </a:spcAft>
              <a:buNone/>
              <a:defRPr b="1"/>
            </a:lvl4pPr>
            <a:lvl5pPr lvl="4" rtl="0">
              <a:spcBef>
                <a:spcPts val="600"/>
              </a:spcBef>
              <a:spcAft>
                <a:spcPts val="0"/>
              </a:spcAft>
              <a:buNone/>
              <a:defRPr b="1"/>
            </a:lvl5pPr>
            <a:lvl6pPr lvl="5" rtl="0">
              <a:spcBef>
                <a:spcPts val="600"/>
              </a:spcBef>
              <a:spcAft>
                <a:spcPts val="0"/>
              </a:spcAft>
              <a:buNone/>
              <a:defRPr b="1"/>
            </a:lvl6pPr>
            <a:lvl7pPr lvl="6" rtl="0">
              <a:spcBef>
                <a:spcPts val="600"/>
              </a:spcBef>
              <a:spcAft>
                <a:spcPts val="0"/>
              </a:spcAft>
              <a:buNone/>
              <a:defRPr b="1"/>
            </a:lvl7pPr>
            <a:lvl8pPr lvl="7" rtl="0">
              <a:spcBef>
                <a:spcPts val="600"/>
              </a:spcBef>
              <a:spcAft>
                <a:spcPts val="0"/>
              </a:spcAft>
              <a:buNone/>
              <a:defRPr b="1"/>
            </a:lvl8pPr>
            <a:lvl9pPr lvl="8" rtl="0">
              <a:spcBef>
                <a:spcPts val="600"/>
              </a:spcBef>
              <a:spcAft>
                <a:spcPts val="0"/>
              </a:spcAft>
              <a:buNone/>
              <a:defRPr b="1"/>
            </a:lvl9pPr>
          </a:lstStyle>
          <a:p/>
        </p:txBody>
      </p:sp>
      <p:sp>
        <p:nvSpPr>
          <p:cNvPr id="162" name="Google Shape;162;p2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63" name="Google Shape;163;p29"/>
          <p:cNvSpPr txBox="1"/>
          <p:nvPr>
            <p:ph idx="4"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164" name="Shape 164"/>
        <p:cNvGrpSpPr/>
        <p:nvPr/>
      </p:nvGrpSpPr>
      <p:grpSpPr>
        <a:xfrm>
          <a:off x="0" y="0"/>
          <a:ext cx="0" cy="0"/>
          <a:chOff x="0" y="0"/>
          <a:chExt cx="0" cy="0"/>
        </a:xfrm>
      </p:grpSpPr>
      <p:sp>
        <p:nvSpPr>
          <p:cNvPr id="165" name="Google Shape;165;p3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600"/>
              </a:spcBef>
              <a:spcAft>
                <a:spcPts val="0"/>
              </a:spcAft>
              <a:buClr>
                <a:schemeClr val="accent1"/>
              </a:buClr>
              <a:buSzPts val="800"/>
              <a:buFont typeface="Red Hat Text"/>
              <a:buNone/>
              <a:defRPr sz="800">
                <a:solidFill>
                  <a:schemeClr val="accent1"/>
                </a:solidFill>
                <a:latin typeface="Red Hat Text"/>
                <a:ea typeface="Red Hat Text"/>
                <a:cs typeface="Red Hat Text"/>
                <a:sym typeface="Red Hat Text"/>
              </a:defRPr>
            </a:lvl1pPr>
            <a:lvl2pPr lvl="1" rtl="0">
              <a:lnSpc>
                <a:spcPct val="100000"/>
              </a:lnSpc>
              <a:spcBef>
                <a:spcPts val="0"/>
              </a:spcBef>
              <a:spcAft>
                <a:spcPts val="0"/>
              </a:spcAft>
              <a:buClr>
                <a:schemeClr val="accent1"/>
              </a:buClr>
              <a:buSzPts val="800"/>
              <a:buFont typeface="Red Hat Text"/>
              <a:buNone/>
              <a:defRPr sz="800">
                <a:solidFill>
                  <a:schemeClr val="accent1"/>
                </a:solidFill>
                <a:latin typeface="Red Hat Text"/>
                <a:ea typeface="Red Hat Text"/>
                <a:cs typeface="Red Hat Text"/>
                <a:sym typeface="Red Hat Text"/>
              </a:defRPr>
            </a:lvl2pPr>
            <a:lvl3pPr lvl="2" rtl="0">
              <a:lnSpc>
                <a:spcPct val="100000"/>
              </a:lnSpc>
              <a:spcBef>
                <a:spcPts val="0"/>
              </a:spcBef>
              <a:spcAft>
                <a:spcPts val="0"/>
              </a:spcAft>
              <a:buClr>
                <a:schemeClr val="accent1"/>
              </a:buClr>
              <a:buSzPts val="800"/>
              <a:buFont typeface="Red Hat Text"/>
              <a:buNone/>
              <a:defRPr sz="800">
                <a:solidFill>
                  <a:schemeClr val="accent1"/>
                </a:solidFill>
                <a:latin typeface="Red Hat Text"/>
                <a:ea typeface="Red Hat Text"/>
                <a:cs typeface="Red Hat Text"/>
                <a:sym typeface="Red Hat Text"/>
              </a:defRPr>
            </a:lvl3pPr>
            <a:lvl4pPr lvl="3" rtl="0">
              <a:lnSpc>
                <a:spcPct val="100000"/>
              </a:lnSpc>
              <a:spcBef>
                <a:spcPts val="0"/>
              </a:spcBef>
              <a:spcAft>
                <a:spcPts val="0"/>
              </a:spcAft>
              <a:buClr>
                <a:schemeClr val="accent1"/>
              </a:buClr>
              <a:buSzPts val="800"/>
              <a:buFont typeface="Red Hat Text"/>
              <a:buNone/>
              <a:defRPr sz="800">
                <a:solidFill>
                  <a:schemeClr val="accent1"/>
                </a:solidFill>
                <a:latin typeface="Red Hat Text"/>
                <a:ea typeface="Red Hat Text"/>
                <a:cs typeface="Red Hat Text"/>
                <a:sym typeface="Red Hat Text"/>
              </a:defRPr>
            </a:lvl4pPr>
            <a:lvl5pPr lvl="4" rtl="0">
              <a:lnSpc>
                <a:spcPct val="100000"/>
              </a:lnSpc>
              <a:spcBef>
                <a:spcPts val="0"/>
              </a:spcBef>
              <a:spcAft>
                <a:spcPts val="0"/>
              </a:spcAft>
              <a:buClr>
                <a:schemeClr val="accent1"/>
              </a:buClr>
              <a:buSzPts val="800"/>
              <a:buFont typeface="Red Hat Text"/>
              <a:buNone/>
              <a:defRPr sz="800">
                <a:solidFill>
                  <a:schemeClr val="accent1"/>
                </a:solidFill>
                <a:latin typeface="Red Hat Text"/>
                <a:ea typeface="Red Hat Text"/>
                <a:cs typeface="Red Hat Text"/>
                <a:sym typeface="Red Hat Text"/>
              </a:defRPr>
            </a:lvl5pPr>
            <a:lvl6pPr lvl="5" rtl="0">
              <a:lnSpc>
                <a:spcPct val="100000"/>
              </a:lnSpc>
              <a:spcBef>
                <a:spcPts val="0"/>
              </a:spcBef>
              <a:spcAft>
                <a:spcPts val="0"/>
              </a:spcAft>
              <a:buClr>
                <a:schemeClr val="accent1"/>
              </a:buClr>
              <a:buSzPts val="800"/>
              <a:buFont typeface="Red Hat Text"/>
              <a:buNone/>
              <a:defRPr sz="800">
                <a:solidFill>
                  <a:schemeClr val="accent1"/>
                </a:solidFill>
                <a:latin typeface="Red Hat Text"/>
                <a:ea typeface="Red Hat Text"/>
                <a:cs typeface="Red Hat Text"/>
                <a:sym typeface="Red Hat Text"/>
              </a:defRPr>
            </a:lvl6pPr>
            <a:lvl7pPr lvl="6" rtl="0">
              <a:lnSpc>
                <a:spcPct val="100000"/>
              </a:lnSpc>
              <a:spcBef>
                <a:spcPts val="0"/>
              </a:spcBef>
              <a:spcAft>
                <a:spcPts val="0"/>
              </a:spcAft>
              <a:buClr>
                <a:schemeClr val="accent1"/>
              </a:buClr>
              <a:buSzPts val="800"/>
              <a:buFont typeface="Red Hat Text"/>
              <a:buNone/>
              <a:defRPr sz="800">
                <a:solidFill>
                  <a:schemeClr val="accent1"/>
                </a:solidFill>
                <a:latin typeface="Red Hat Text"/>
                <a:ea typeface="Red Hat Text"/>
                <a:cs typeface="Red Hat Text"/>
                <a:sym typeface="Red Hat Text"/>
              </a:defRPr>
            </a:lvl7pPr>
            <a:lvl8pPr lvl="7" rtl="0">
              <a:lnSpc>
                <a:spcPct val="100000"/>
              </a:lnSpc>
              <a:spcBef>
                <a:spcPts val="0"/>
              </a:spcBef>
              <a:spcAft>
                <a:spcPts val="0"/>
              </a:spcAft>
              <a:buClr>
                <a:schemeClr val="accent1"/>
              </a:buClr>
              <a:buSzPts val="800"/>
              <a:buFont typeface="Red Hat Text"/>
              <a:buNone/>
              <a:defRPr sz="800">
                <a:solidFill>
                  <a:schemeClr val="accent1"/>
                </a:solidFill>
                <a:latin typeface="Red Hat Text"/>
                <a:ea typeface="Red Hat Text"/>
                <a:cs typeface="Red Hat Text"/>
                <a:sym typeface="Red Hat Text"/>
              </a:defRPr>
            </a:lvl8pPr>
            <a:lvl9pPr lvl="8" rtl="0">
              <a:lnSpc>
                <a:spcPct val="100000"/>
              </a:lnSpc>
              <a:spcBef>
                <a:spcPts val="0"/>
              </a:spcBef>
              <a:spcAft>
                <a:spcPts val="0"/>
              </a:spcAft>
              <a:buClr>
                <a:schemeClr val="accent1"/>
              </a:buClr>
              <a:buSzPts val="800"/>
              <a:buFont typeface="Red Hat Text"/>
              <a:buNone/>
              <a:defRPr sz="800">
                <a:solidFill>
                  <a:schemeClr val="accent1"/>
                </a:solidFill>
                <a:latin typeface="Red Hat Text"/>
                <a:ea typeface="Red Hat Text"/>
                <a:cs typeface="Red Hat Text"/>
                <a:sym typeface="Red Hat Text"/>
              </a:defRPr>
            </a:lvl9pPr>
          </a:lstStyle>
          <a:p/>
        </p:txBody>
      </p:sp>
      <p:sp>
        <p:nvSpPr>
          <p:cNvPr id="166" name="Google Shape;166;p30"/>
          <p:cNvSpPr txBox="1"/>
          <p:nvPr>
            <p:ph type="title"/>
          </p:nvPr>
        </p:nvSpPr>
        <p:spPr>
          <a:xfrm>
            <a:off x="663788" y="653813"/>
            <a:ext cx="7816500" cy="4149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67" name="Google Shape;167;p3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68" name="Google Shape;168;p3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69" name="Google Shape;169;p3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a:ea typeface="Red Hat Text"/>
                <a:cs typeface="Red Hat Text"/>
                <a:sym typeface="Red Hat Text"/>
              </a:defRPr>
            </a:lvl1pPr>
            <a:lvl2pPr lvl="1" rtl="0" algn="ctr">
              <a:buNone/>
              <a:defRPr sz="600">
                <a:latin typeface="Red Hat Text"/>
                <a:ea typeface="Red Hat Text"/>
                <a:cs typeface="Red Hat Text"/>
                <a:sym typeface="Red Hat Text"/>
              </a:defRPr>
            </a:lvl2pPr>
            <a:lvl3pPr lvl="2" rtl="0" algn="ctr">
              <a:buNone/>
              <a:defRPr sz="600">
                <a:latin typeface="Red Hat Text"/>
                <a:ea typeface="Red Hat Text"/>
                <a:cs typeface="Red Hat Text"/>
                <a:sym typeface="Red Hat Text"/>
              </a:defRPr>
            </a:lvl3pPr>
            <a:lvl4pPr lvl="3" rtl="0" algn="ctr">
              <a:buNone/>
              <a:defRPr sz="600">
                <a:latin typeface="Red Hat Text"/>
                <a:ea typeface="Red Hat Text"/>
                <a:cs typeface="Red Hat Text"/>
                <a:sym typeface="Red Hat Text"/>
              </a:defRPr>
            </a:lvl4pPr>
            <a:lvl5pPr lvl="4" rtl="0" algn="ctr">
              <a:buNone/>
              <a:defRPr sz="600">
                <a:latin typeface="Red Hat Text"/>
                <a:ea typeface="Red Hat Text"/>
                <a:cs typeface="Red Hat Text"/>
                <a:sym typeface="Red Hat Text"/>
              </a:defRPr>
            </a:lvl5pPr>
            <a:lvl6pPr lvl="5" rtl="0" algn="ctr">
              <a:buNone/>
              <a:defRPr sz="600">
                <a:latin typeface="Red Hat Text"/>
                <a:ea typeface="Red Hat Text"/>
                <a:cs typeface="Red Hat Text"/>
                <a:sym typeface="Red Hat Text"/>
              </a:defRPr>
            </a:lvl6pPr>
            <a:lvl7pPr lvl="6" rtl="0" algn="ctr">
              <a:buNone/>
              <a:defRPr sz="600">
                <a:latin typeface="Red Hat Text"/>
                <a:ea typeface="Red Hat Text"/>
                <a:cs typeface="Red Hat Text"/>
                <a:sym typeface="Red Hat Text"/>
              </a:defRPr>
            </a:lvl7pPr>
            <a:lvl8pPr lvl="7" rtl="0" algn="ctr">
              <a:buNone/>
              <a:defRPr sz="600">
                <a:latin typeface="Red Hat Text"/>
                <a:ea typeface="Red Hat Text"/>
                <a:cs typeface="Red Hat Text"/>
                <a:sym typeface="Red Hat Text"/>
              </a:defRPr>
            </a:lvl8pPr>
            <a:lvl9pPr lvl="8" rtl="0" algn="ctr">
              <a:buNone/>
              <a:defRPr sz="600">
                <a:latin typeface="Red Hat Text"/>
                <a:ea typeface="Red Hat Text"/>
                <a:cs typeface="Red Hat Text"/>
                <a:sym typeface="Red Hat Text"/>
              </a:defRPr>
            </a:lvl9pPr>
          </a:lstStyle>
          <a:p>
            <a:pPr indent="0" lvl="0" marL="0" rtl="0" algn="ctr">
              <a:spcBef>
                <a:spcPts val="0"/>
              </a:spcBef>
              <a:spcAft>
                <a:spcPts val="0"/>
              </a:spcAft>
              <a:buNone/>
            </a:pPr>
            <a:fld id="{00000000-1234-1234-1234-123412341234}" type="slidenum">
              <a:rPr lang="en"/>
              <a:t>‹#›</a:t>
            </a:fld>
            <a:endParaRPr/>
          </a:p>
        </p:txBody>
      </p:sp>
      <p:pic>
        <p:nvPicPr>
          <p:cNvPr id="170" name="Google Shape;170;p3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1" name="Google Shape;171;p30"/>
          <p:cNvSpPr txBox="1"/>
          <p:nvPr>
            <p:ph idx="2" type="subTitle"/>
          </p:nvPr>
        </p:nvSpPr>
        <p:spPr>
          <a:xfrm>
            <a:off x="663788" y="4627163"/>
            <a:ext cx="6001800" cy="419700"/>
          </a:xfrm>
          <a:prstGeom prst="rect">
            <a:avLst/>
          </a:prstGeom>
        </p:spPr>
        <p:txBody>
          <a:bodyPr anchorCtr="0" anchor="b" bIns="91425" lIns="91425" spcFirstLastPara="1" rIns="91425" wrap="square" tIns="91425">
            <a:noAutofit/>
          </a:bodyPr>
          <a:lstStyle>
            <a:lvl1pPr lvl="0" rtl="0">
              <a:lnSpc>
                <a:spcPct val="115000"/>
              </a:lnSpc>
              <a:spcBef>
                <a:spcPts val="600"/>
              </a:spcBef>
              <a:spcAft>
                <a:spcPts val="0"/>
              </a:spcAft>
              <a:buNone/>
              <a:defRPr sz="600">
                <a:solidFill>
                  <a:schemeClr val="dk1"/>
                </a:solidFill>
              </a:defRPr>
            </a:lvl1pPr>
            <a:lvl2pPr lvl="1" rtl="0">
              <a:lnSpc>
                <a:spcPct val="115000"/>
              </a:lnSpc>
              <a:spcBef>
                <a:spcPts val="600"/>
              </a:spcBef>
              <a:spcAft>
                <a:spcPts val="0"/>
              </a:spcAft>
              <a:buNone/>
              <a:defRPr sz="600">
                <a:solidFill>
                  <a:schemeClr val="dk1"/>
                </a:solidFill>
              </a:defRPr>
            </a:lvl2pPr>
            <a:lvl3pPr lvl="2" rtl="0">
              <a:lnSpc>
                <a:spcPct val="115000"/>
              </a:lnSpc>
              <a:spcBef>
                <a:spcPts val="600"/>
              </a:spcBef>
              <a:spcAft>
                <a:spcPts val="0"/>
              </a:spcAft>
              <a:buNone/>
              <a:defRPr sz="600">
                <a:solidFill>
                  <a:schemeClr val="dk1"/>
                </a:solidFill>
              </a:defRPr>
            </a:lvl3pPr>
            <a:lvl4pPr lvl="3" rtl="0">
              <a:lnSpc>
                <a:spcPct val="115000"/>
              </a:lnSpc>
              <a:spcBef>
                <a:spcPts val="600"/>
              </a:spcBef>
              <a:spcAft>
                <a:spcPts val="0"/>
              </a:spcAft>
              <a:buNone/>
              <a:defRPr sz="600">
                <a:solidFill>
                  <a:schemeClr val="dk1"/>
                </a:solidFill>
              </a:defRPr>
            </a:lvl4pPr>
            <a:lvl5pPr lvl="4" rtl="0">
              <a:lnSpc>
                <a:spcPct val="115000"/>
              </a:lnSpc>
              <a:spcBef>
                <a:spcPts val="600"/>
              </a:spcBef>
              <a:spcAft>
                <a:spcPts val="0"/>
              </a:spcAft>
              <a:buNone/>
              <a:defRPr sz="600">
                <a:solidFill>
                  <a:schemeClr val="dk1"/>
                </a:solidFill>
              </a:defRPr>
            </a:lvl5pPr>
            <a:lvl6pPr lvl="5" rtl="0">
              <a:lnSpc>
                <a:spcPct val="115000"/>
              </a:lnSpc>
              <a:spcBef>
                <a:spcPts val="600"/>
              </a:spcBef>
              <a:spcAft>
                <a:spcPts val="0"/>
              </a:spcAft>
              <a:buNone/>
              <a:defRPr sz="600">
                <a:solidFill>
                  <a:schemeClr val="dk1"/>
                </a:solidFill>
              </a:defRPr>
            </a:lvl6pPr>
            <a:lvl7pPr lvl="6" rtl="0">
              <a:lnSpc>
                <a:spcPct val="115000"/>
              </a:lnSpc>
              <a:spcBef>
                <a:spcPts val="600"/>
              </a:spcBef>
              <a:spcAft>
                <a:spcPts val="0"/>
              </a:spcAft>
              <a:buNone/>
              <a:defRPr sz="600">
                <a:solidFill>
                  <a:schemeClr val="dk1"/>
                </a:solidFill>
              </a:defRPr>
            </a:lvl7pPr>
            <a:lvl8pPr lvl="7" rtl="0">
              <a:lnSpc>
                <a:spcPct val="115000"/>
              </a:lnSpc>
              <a:spcBef>
                <a:spcPts val="600"/>
              </a:spcBef>
              <a:spcAft>
                <a:spcPts val="0"/>
              </a:spcAft>
              <a:buNone/>
              <a:defRPr sz="600">
                <a:solidFill>
                  <a:schemeClr val="dk1"/>
                </a:solidFill>
              </a:defRPr>
            </a:lvl8pPr>
            <a:lvl9pPr lvl="8" rtl="0">
              <a:lnSpc>
                <a:spcPct val="115000"/>
              </a:lnSpc>
              <a:spcBef>
                <a:spcPts val="600"/>
              </a:spcBef>
              <a:spcAft>
                <a:spcPts val="0"/>
              </a:spcAft>
              <a:buNone/>
              <a:defRPr sz="600">
                <a:solidFill>
                  <a:schemeClr val="dk1"/>
                </a:solidFill>
              </a:defRPr>
            </a:lvl9pPr>
          </a:lstStyle>
          <a:p/>
        </p:txBody>
      </p:sp>
      <p:sp>
        <p:nvSpPr>
          <p:cNvPr id="172" name="Google Shape;172;p30"/>
          <p:cNvSpPr txBox="1"/>
          <p:nvPr>
            <p:ph idx="3" type="subTitle"/>
          </p:nvPr>
        </p:nvSpPr>
        <p:spPr>
          <a:xfrm>
            <a:off x="663844" y="1068713"/>
            <a:ext cx="7816500" cy="529200"/>
          </a:xfrm>
          <a:prstGeom prst="rect">
            <a:avLst/>
          </a:prstGeom>
        </p:spPr>
        <p:txBody>
          <a:bodyPr anchorCtr="0" anchor="t" bIns="91425" lIns="91425" spcFirstLastPara="1" rIns="91425" wrap="square" tIns="91425">
            <a:noAutofit/>
          </a:bodyPr>
          <a:lstStyle>
            <a:lvl1pPr lvl="0" rtl="0" algn="ctr">
              <a:spcBef>
                <a:spcPts val="600"/>
              </a:spcBef>
              <a:spcAft>
                <a:spcPts val="0"/>
              </a:spcAft>
              <a:buNone/>
              <a:defRPr sz="1400">
                <a:solidFill>
                  <a:schemeClr val="accent1"/>
                </a:solidFill>
              </a:defRPr>
            </a:lvl1pPr>
            <a:lvl2pPr lvl="1" rtl="0" algn="ctr">
              <a:spcBef>
                <a:spcPts val="600"/>
              </a:spcBef>
              <a:spcAft>
                <a:spcPts val="0"/>
              </a:spcAft>
              <a:buNone/>
              <a:defRPr sz="1400">
                <a:solidFill>
                  <a:schemeClr val="accent1"/>
                </a:solidFill>
              </a:defRPr>
            </a:lvl2pPr>
            <a:lvl3pPr lvl="2" rtl="0" algn="ctr">
              <a:spcBef>
                <a:spcPts val="600"/>
              </a:spcBef>
              <a:spcAft>
                <a:spcPts val="0"/>
              </a:spcAft>
              <a:buNone/>
              <a:defRPr sz="1400">
                <a:solidFill>
                  <a:schemeClr val="accent1"/>
                </a:solidFill>
              </a:defRPr>
            </a:lvl3pPr>
            <a:lvl4pPr lvl="3" rtl="0" algn="ctr">
              <a:spcBef>
                <a:spcPts val="600"/>
              </a:spcBef>
              <a:spcAft>
                <a:spcPts val="0"/>
              </a:spcAft>
              <a:buNone/>
              <a:defRPr sz="1400">
                <a:solidFill>
                  <a:schemeClr val="accent1"/>
                </a:solidFill>
              </a:defRPr>
            </a:lvl4pPr>
            <a:lvl5pPr lvl="4" rtl="0" algn="ctr">
              <a:spcBef>
                <a:spcPts val="600"/>
              </a:spcBef>
              <a:spcAft>
                <a:spcPts val="0"/>
              </a:spcAft>
              <a:buNone/>
              <a:defRPr sz="1400">
                <a:solidFill>
                  <a:schemeClr val="accent1"/>
                </a:solidFill>
              </a:defRPr>
            </a:lvl5pPr>
            <a:lvl6pPr lvl="5" rtl="0" algn="ctr">
              <a:spcBef>
                <a:spcPts val="600"/>
              </a:spcBef>
              <a:spcAft>
                <a:spcPts val="0"/>
              </a:spcAft>
              <a:buNone/>
              <a:defRPr sz="1400">
                <a:solidFill>
                  <a:schemeClr val="accent1"/>
                </a:solidFill>
              </a:defRPr>
            </a:lvl6pPr>
            <a:lvl7pPr lvl="6" rtl="0" algn="ctr">
              <a:spcBef>
                <a:spcPts val="600"/>
              </a:spcBef>
              <a:spcAft>
                <a:spcPts val="0"/>
              </a:spcAft>
              <a:buNone/>
              <a:defRPr sz="1400">
                <a:solidFill>
                  <a:schemeClr val="accent1"/>
                </a:solidFill>
              </a:defRPr>
            </a:lvl7pPr>
            <a:lvl8pPr lvl="7" rtl="0" algn="ctr">
              <a:spcBef>
                <a:spcPts val="600"/>
              </a:spcBef>
              <a:spcAft>
                <a:spcPts val="0"/>
              </a:spcAft>
              <a:buNone/>
              <a:defRPr sz="1400">
                <a:solidFill>
                  <a:schemeClr val="accent1"/>
                </a:solidFill>
              </a:defRPr>
            </a:lvl8pPr>
            <a:lvl9pPr lvl="8" rtl="0" algn="ctr">
              <a:spcBef>
                <a:spcPts val="600"/>
              </a:spcBef>
              <a:spcAft>
                <a:spcPts val="0"/>
              </a:spcAft>
              <a:buNone/>
              <a:defRPr sz="1400">
                <a:solidFill>
                  <a:schemeClr val="accent1"/>
                </a:solidFill>
              </a:defRPr>
            </a:lvl9pPr>
          </a:lstStyle>
          <a:p/>
        </p:txBody>
      </p:sp>
      <p:sp>
        <p:nvSpPr>
          <p:cNvPr id="173" name="Google Shape;173;p30"/>
          <p:cNvSpPr txBox="1"/>
          <p:nvPr>
            <p:ph idx="4" type="subTitle"/>
          </p:nvPr>
        </p:nvSpPr>
        <p:spPr>
          <a:xfrm>
            <a:off x="1565888" y="1812319"/>
            <a:ext cx="6033600" cy="978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a:solidFill>
                  <a:schemeClr val="accent1"/>
                </a:solidFill>
              </a:defRPr>
            </a:lvl1pPr>
            <a:lvl2pPr lvl="1" rtl="0">
              <a:spcBef>
                <a:spcPts val="600"/>
              </a:spcBef>
              <a:spcAft>
                <a:spcPts val="0"/>
              </a:spcAft>
              <a:buNone/>
              <a:defRPr>
                <a:solidFill>
                  <a:schemeClr val="accent1"/>
                </a:solidFill>
              </a:defRPr>
            </a:lvl2pPr>
            <a:lvl3pPr lvl="2" rtl="0">
              <a:spcBef>
                <a:spcPts val="600"/>
              </a:spcBef>
              <a:spcAft>
                <a:spcPts val="0"/>
              </a:spcAft>
              <a:buNone/>
              <a:defRPr>
                <a:solidFill>
                  <a:schemeClr val="accent1"/>
                </a:solidFill>
              </a:defRPr>
            </a:lvl3pPr>
            <a:lvl4pPr lvl="3" rtl="0">
              <a:spcBef>
                <a:spcPts val="600"/>
              </a:spcBef>
              <a:spcAft>
                <a:spcPts val="0"/>
              </a:spcAft>
              <a:buNone/>
              <a:defRPr>
                <a:solidFill>
                  <a:schemeClr val="accent1"/>
                </a:solidFill>
              </a:defRPr>
            </a:lvl4pPr>
            <a:lvl5pPr lvl="4" rtl="0">
              <a:spcBef>
                <a:spcPts val="600"/>
              </a:spcBef>
              <a:spcAft>
                <a:spcPts val="0"/>
              </a:spcAft>
              <a:buNone/>
              <a:defRPr>
                <a:solidFill>
                  <a:schemeClr val="accent1"/>
                </a:solidFill>
              </a:defRPr>
            </a:lvl5pPr>
            <a:lvl6pPr lvl="5" rtl="0">
              <a:spcBef>
                <a:spcPts val="600"/>
              </a:spcBef>
              <a:spcAft>
                <a:spcPts val="0"/>
              </a:spcAft>
              <a:buNone/>
              <a:defRPr>
                <a:solidFill>
                  <a:schemeClr val="accent1"/>
                </a:solidFill>
              </a:defRPr>
            </a:lvl6pPr>
            <a:lvl7pPr lvl="6" rtl="0">
              <a:spcBef>
                <a:spcPts val="600"/>
              </a:spcBef>
              <a:spcAft>
                <a:spcPts val="0"/>
              </a:spcAft>
              <a:buNone/>
              <a:defRPr>
                <a:solidFill>
                  <a:schemeClr val="accent1"/>
                </a:solidFill>
              </a:defRPr>
            </a:lvl7pPr>
            <a:lvl8pPr lvl="7" rtl="0">
              <a:spcBef>
                <a:spcPts val="600"/>
              </a:spcBef>
              <a:spcAft>
                <a:spcPts val="0"/>
              </a:spcAft>
              <a:buNone/>
              <a:defRPr>
                <a:solidFill>
                  <a:schemeClr val="accent1"/>
                </a:solidFill>
              </a:defRPr>
            </a:lvl8pPr>
            <a:lvl9pPr lvl="8" rtl="0">
              <a:spcBef>
                <a:spcPts val="600"/>
              </a:spcBef>
              <a:spcAft>
                <a:spcPts val="0"/>
              </a:spcAft>
              <a:buNone/>
              <a:defRPr>
                <a:solidFill>
                  <a:schemeClr val="accen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2">
    <p:spTree>
      <p:nvGrpSpPr>
        <p:cNvPr id="174" name="Shape 174"/>
        <p:cNvGrpSpPr/>
        <p:nvPr/>
      </p:nvGrpSpPr>
      <p:grpSpPr>
        <a:xfrm>
          <a:off x="0" y="0"/>
          <a:ext cx="0" cy="0"/>
          <a:chOff x="0" y="0"/>
          <a:chExt cx="0" cy="0"/>
        </a:xfrm>
      </p:grpSpPr>
      <p:sp>
        <p:nvSpPr>
          <p:cNvPr id="175" name="Google Shape;175;p31"/>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76" name="Google Shape;176;p31"/>
          <p:cNvSpPr txBox="1"/>
          <p:nvPr>
            <p:ph idx="1"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0"/>
              </a:spcBef>
              <a:spcAft>
                <a:spcPts val="0"/>
              </a:spcAft>
              <a:buSzPts val="1000"/>
              <a:buFont typeface="Proxima Nova"/>
              <a:buChar char="■"/>
              <a:defRPr>
                <a:latin typeface="Proxima Nova"/>
                <a:ea typeface="Proxima Nova"/>
                <a:cs typeface="Proxima Nova"/>
                <a:sym typeface="Proxima Nova"/>
              </a:defRPr>
            </a:lvl9pPr>
          </a:lstStyle>
          <a:p/>
        </p:txBody>
      </p:sp>
      <p:sp>
        <p:nvSpPr>
          <p:cNvPr id="177" name="Google Shape;177;p3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78" name="Google Shape;178;p31"/>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ype="title">
  <p:cSld name="TITLE">
    <p:spTree>
      <p:nvGrpSpPr>
        <p:cNvPr id="182" name="Shape 182"/>
        <p:cNvGrpSpPr/>
        <p:nvPr/>
      </p:nvGrpSpPr>
      <p:grpSpPr>
        <a:xfrm>
          <a:off x="0" y="0"/>
          <a:ext cx="0" cy="0"/>
          <a:chOff x="0" y="0"/>
          <a:chExt cx="0" cy="0"/>
        </a:xfrm>
      </p:grpSpPr>
      <p:sp>
        <p:nvSpPr>
          <p:cNvPr id="183" name="Google Shape;183;p33"/>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CUSTOM_1_1">
    <p:bg>
      <p:bgPr>
        <a:blipFill>
          <a:blip r:embed="rId2">
            <a:alphaModFix/>
          </a:blip>
          <a:stretch>
            <a:fillRect/>
          </a:stretch>
        </a:blipFill>
      </p:bgPr>
    </p:bg>
    <p:spTree>
      <p:nvGrpSpPr>
        <p:cNvPr id="184" name="Shape 184"/>
        <p:cNvGrpSpPr/>
        <p:nvPr/>
      </p:nvGrpSpPr>
      <p:grpSpPr>
        <a:xfrm>
          <a:off x="0" y="0"/>
          <a:ext cx="0" cy="0"/>
          <a:chOff x="0" y="0"/>
          <a:chExt cx="0" cy="0"/>
        </a:xfrm>
      </p:grpSpPr>
      <p:sp>
        <p:nvSpPr>
          <p:cNvPr id="185" name="Google Shape;185;p34"/>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189" name="Shape 189"/>
        <p:cNvGrpSpPr/>
        <p:nvPr/>
      </p:nvGrpSpPr>
      <p:grpSpPr>
        <a:xfrm>
          <a:off x="0" y="0"/>
          <a:ext cx="0" cy="0"/>
          <a:chOff x="0" y="0"/>
          <a:chExt cx="0" cy="0"/>
        </a:xfrm>
      </p:grpSpPr>
      <p:sp>
        <p:nvSpPr>
          <p:cNvPr id="190" name="Google Shape;190;p36"/>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91" name="Google Shape;191;p36"/>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400">
                <a:solidFill>
                  <a:schemeClr val="lt1"/>
                </a:solidFill>
              </a:defRPr>
            </a:lvl1pPr>
            <a:lvl2pPr lvl="1" rtl="0">
              <a:lnSpc>
                <a:spcPct val="105000"/>
              </a:lnSpc>
              <a:spcBef>
                <a:spcPts val="0"/>
              </a:spcBef>
              <a:spcAft>
                <a:spcPts val="0"/>
              </a:spcAft>
              <a:buNone/>
              <a:defRPr sz="3400">
                <a:solidFill>
                  <a:schemeClr val="lt1"/>
                </a:solidFill>
              </a:defRPr>
            </a:lvl2pPr>
            <a:lvl3pPr lvl="2" rtl="0">
              <a:lnSpc>
                <a:spcPct val="105000"/>
              </a:lnSpc>
              <a:spcBef>
                <a:spcPts val="0"/>
              </a:spcBef>
              <a:spcAft>
                <a:spcPts val="0"/>
              </a:spcAft>
              <a:buNone/>
              <a:defRPr sz="3400">
                <a:solidFill>
                  <a:schemeClr val="lt1"/>
                </a:solidFill>
              </a:defRPr>
            </a:lvl3pPr>
            <a:lvl4pPr lvl="3" rtl="0">
              <a:lnSpc>
                <a:spcPct val="105000"/>
              </a:lnSpc>
              <a:spcBef>
                <a:spcPts val="0"/>
              </a:spcBef>
              <a:spcAft>
                <a:spcPts val="0"/>
              </a:spcAft>
              <a:buNone/>
              <a:defRPr sz="3400">
                <a:solidFill>
                  <a:schemeClr val="lt1"/>
                </a:solidFill>
              </a:defRPr>
            </a:lvl4pPr>
            <a:lvl5pPr lvl="4" rtl="0">
              <a:lnSpc>
                <a:spcPct val="105000"/>
              </a:lnSpc>
              <a:spcBef>
                <a:spcPts val="0"/>
              </a:spcBef>
              <a:spcAft>
                <a:spcPts val="0"/>
              </a:spcAft>
              <a:buNone/>
              <a:defRPr sz="3400">
                <a:solidFill>
                  <a:schemeClr val="lt1"/>
                </a:solidFill>
              </a:defRPr>
            </a:lvl5pPr>
            <a:lvl6pPr lvl="5" rtl="0">
              <a:lnSpc>
                <a:spcPct val="105000"/>
              </a:lnSpc>
              <a:spcBef>
                <a:spcPts val="0"/>
              </a:spcBef>
              <a:spcAft>
                <a:spcPts val="0"/>
              </a:spcAft>
              <a:buNone/>
              <a:defRPr sz="3400">
                <a:solidFill>
                  <a:schemeClr val="lt1"/>
                </a:solidFill>
              </a:defRPr>
            </a:lvl6pPr>
            <a:lvl7pPr lvl="6" rtl="0">
              <a:lnSpc>
                <a:spcPct val="105000"/>
              </a:lnSpc>
              <a:spcBef>
                <a:spcPts val="0"/>
              </a:spcBef>
              <a:spcAft>
                <a:spcPts val="0"/>
              </a:spcAft>
              <a:buNone/>
              <a:defRPr sz="3400">
                <a:solidFill>
                  <a:schemeClr val="lt1"/>
                </a:solidFill>
              </a:defRPr>
            </a:lvl7pPr>
            <a:lvl8pPr lvl="7" rtl="0">
              <a:lnSpc>
                <a:spcPct val="105000"/>
              </a:lnSpc>
              <a:spcBef>
                <a:spcPts val="0"/>
              </a:spcBef>
              <a:spcAft>
                <a:spcPts val="0"/>
              </a:spcAft>
              <a:buNone/>
              <a:defRPr sz="3400">
                <a:solidFill>
                  <a:schemeClr val="lt1"/>
                </a:solidFill>
              </a:defRPr>
            </a:lvl8pPr>
            <a:lvl9pPr lvl="8" rtl="0">
              <a:lnSpc>
                <a:spcPct val="105000"/>
              </a:lnSpc>
              <a:spcBef>
                <a:spcPts val="0"/>
              </a:spcBef>
              <a:spcAft>
                <a:spcPts val="0"/>
              </a:spcAft>
              <a:buNone/>
              <a:defRPr sz="3400">
                <a:solidFill>
                  <a:schemeClr val="lt1"/>
                </a:solidFill>
              </a:defRPr>
            </a:lvl9pPr>
          </a:lstStyle>
          <a:p/>
        </p:txBody>
      </p:sp>
      <p:sp>
        <p:nvSpPr>
          <p:cNvPr id="192" name="Google Shape;192;p36"/>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193" name="Google Shape;193;p36"/>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194" name="Google Shape;194;p36"/>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95" name="Google Shape;195;p36"/>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96" name="Google Shape;196;p3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197" name="Shape 197"/>
        <p:cNvGrpSpPr/>
        <p:nvPr/>
      </p:nvGrpSpPr>
      <p:grpSpPr>
        <a:xfrm>
          <a:off x="0" y="0"/>
          <a:ext cx="0" cy="0"/>
          <a:chOff x="0" y="0"/>
          <a:chExt cx="0" cy="0"/>
        </a:xfrm>
      </p:grpSpPr>
      <p:sp>
        <p:nvSpPr>
          <p:cNvPr id="198" name="Google Shape;198;p37"/>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199" name="Google Shape;199;p37"/>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200" name="Google Shape;200;p37"/>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201" name="Google Shape;201;p37"/>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202" name="Google Shape;202;p37"/>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203" name="Google Shape;203;p37"/>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204" name="Google Shape;204;p37"/>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205" name="Google Shape;205;p37"/>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a:ea typeface="Overpass"/>
                <a:cs typeface="Overpass"/>
                <a:sym typeface="Overpass"/>
              </a:rPr>
              <a:t>linkedin.com/company/red-hat</a:t>
            </a:r>
            <a:endParaRPr sz="1100">
              <a:solidFill>
                <a:schemeClr val="lt1"/>
              </a:solidFill>
              <a:latin typeface="Overpass"/>
              <a:ea typeface="Overpass"/>
              <a:cs typeface="Overpass"/>
              <a:sym typeface="Overpass"/>
            </a:endParaRPr>
          </a:p>
        </p:txBody>
      </p:sp>
      <p:sp>
        <p:nvSpPr>
          <p:cNvPr id="206" name="Google Shape;206;p37"/>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a:ea typeface="Overpass"/>
                <a:cs typeface="Overpass"/>
                <a:sym typeface="Overpass"/>
              </a:rPr>
              <a:t>youtube.com/user/RedHatVideos</a:t>
            </a:r>
            <a:endParaRPr sz="1100">
              <a:solidFill>
                <a:schemeClr val="lt1"/>
              </a:solidFill>
              <a:latin typeface="Overpass"/>
              <a:ea typeface="Overpass"/>
              <a:cs typeface="Overpass"/>
              <a:sym typeface="Overpass"/>
            </a:endParaRPr>
          </a:p>
        </p:txBody>
      </p:sp>
      <p:sp>
        <p:nvSpPr>
          <p:cNvPr id="207" name="Google Shape;207;p37"/>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a:ea typeface="Overpass"/>
                <a:cs typeface="Overpass"/>
                <a:sym typeface="Overpass"/>
              </a:rPr>
              <a:t>facebook.com/redhatinc</a:t>
            </a:r>
            <a:endParaRPr sz="1100">
              <a:solidFill>
                <a:schemeClr val="lt1"/>
              </a:solidFill>
              <a:latin typeface="Overpass"/>
              <a:ea typeface="Overpass"/>
              <a:cs typeface="Overpass"/>
              <a:sym typeface="Overpass"/>
            </a:endParaRPr>
          </a:p>
        </p:txBody>
      </p:sp>
      <p:sp>
        <p:nvSpPr>
          <p:cNvPr id="208" name="Google Shape;208;p37"/>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a:ea typeface="Overpass"/>
                <a:cs typeface="Overpass"/>
                <a:sym typeface="Overpass"/>
              </a:rPr>
              <a:t>twitter.com/RedHat</a:t>
            </a:r>
            <a:endParaRPr sz="1100">
              <a:solidFill>
                <a:schemeClr val="lt1"/>
              </a:solidFill>
              <a:latin typeface="Overpass"/>
              <a:ea typeface="Overpass"/>
              <a:cs typeface="Overpass"/>
              <a:sym typeface="Overpass"/>
            </a:endParaRPr>
          </a:p>
        </p:txBody>
      </p:sp>
      <p:cxnSp>
        <p:nvCxnSpPr>
          <p:cNvPr id="209" name="Google Shape;209;p37"/>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210" name="Google Shape;210;p37"/>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11" name="Google Shape;211;p3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212" name="Shape 212"/>
        <p:cNvGrpSpPr/>
        <p:nvPr/>
      </p:nvGrpSpPr>
      <p:grpSpPr>
        <a:xfrm>
          <a:off x="0" y="0"/>
          <a:ext cx="0" cy="0"/>
          <a:chOff x="0" y="0"/>
          <a:chExt cx="0" cy="0"/>
        </a:xfrm>
      </p:grpSpPr>
      <p:sp>
        <p:nvSpPr>
          <p:cNvPr id="213" name="Google Shape;213;p38"/>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214" name="Google Shape;214;p38"/>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400">
                <a:solidFill>
                  <a:srgbClr val="EBEBEB"/>
                </a:solidFill>
                <a:latin typeface="Overpass"/>
                <a:ea typeface="Overpass"/>
                <a:cs typeface="Overpass"/>
                <a:sym typeface="Overpass"/>
              </a:rPr>
              <a:t>CONFIDENTIAL </a:t>
            </a:r>
            <a:r>
              <a:rPr lang="en" sz="400">
                <a:solidFill>
                  <a:srgbClr val="EBEBEB"/>
                </a:solidFill>
                <a:latin typeface="Overpass"/>
                <a:ea typeface="Overpass"/>
                <a:cs typeface="Overpass"/>
                <a:sym typeface="Overpass"/>
              </a:rPr>
              <a:t>Designator</a:t>
            </a:r>
            <a:endParaRPr sz="400">
              <a:solidFill>
                <a:srgbClr val="EBEBEB"/>
              </a:solidFill>
              <a:latin typeface="Overpass"/>
              <a:ea typeface="Overpass"/>
              <a:cs typeface="Overpass"/>
              <a:sym typeface="Overpass"/>
            </a:endParaRPr>
          </a:p>
        </p:txBody>
      </p:sp>
      <p:sp>
        <p:nvSpPr>
          <p:cNvPr id="215" name="Google Shape;215;p38"/>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400">
                <a:solidFill>
                  <a:srgbClr val="EBEBEB"/>
                </a:solidFill>
              </a:defRPr>
            </a:lvl1pPr>
            <a:lvl2pPr lvl="1" rtl="0">
              <a:lnSpc>
                <a:spcPct val="105000"/>
              </a:lnSpc>
              <a:spcBef>
                <a:spcPts val="0"/>
              </a:spcBef>
              <a:spcAft>
                <a:spcPts val="0"/>
              </a:spcAft>
              <a:buNone/>
              <a:defRPr sz="3400">
                <a:solidFill>
                  <a:srgbClr val="EBEBEB"/>
                </a:solidFill>
              </a:defRPr>
            </a:lvl2pPr>
            <a:lvl3pPr lvl="2" rtl="0">
              <a:lnSpc>
                <a:spcPct val="105000"/>
              </a:lnSpc>
              <a:spcBef>
                <a:spcPts val="0"/>
              </a:spcBef>
              <a:spcAft>
                <a:spcPts val="0"/>
              </a:spcAft>
              <a:buNone/>
              <a:defRPr sz="3400">
                <a:solidFill>
                  <a:srgbClr val="EBEBEB"/>
                </a:solidFill>
              </a:defRPr>
            </a:lvl3pPr>
            <a:lvl4pPr lvl="3" rtl="0">
              <a:lnSpc>
                <a:spcPct val="105000"/>
              </a:lnSpc>
              <a:spcBef>
                <a:spcPts val="0"/>
              </a:spcBef>
              <a:spcAft>
                <a:spcPts val="0"/>
              </a:spcAft>
              <a:buNone/>
              <a:defRPr sz="3400">
                <a:solidFill>
                  <a:srgbClr val="EBEBEB"/>
                </a:solidFill>
              </a:defRPr>
            </a:lvl4pPr>
            <a:lvl5pPr lvl="4" rtl="0">
              <a:lnSpc>
                <a:spcPct val="105000"/>
              </a:lnSpc>
              <a:spcBef>
                <a:spcPts val="0"/>
              </a:spcBef>
              <a:spcAft>
                <a:spcPts val="0"/>
              </a:spcAft>
              <a:buNone/>
              <a:defRPr sz="3400">
                <a:solidFill>
                  <a:srgbClr val="EBEBEB"/>
                </a:solidFill>
              </a:defRPr>
            </a:lvl5pPr>
            <a:lvl6pPr lvl="5" rtl="0">
              <a:lnSpc>
                <a:spcPct val="105000"/>
              </a:lnSpc>
              <a:spcBef>
                <a:spcPts val="0"/>
              </a:spcBef>
              <a:spcAft>
                <a:spcPts val="0"/>
              </a:spcAft>
              <a:buNone/>
              <a:defRPr sz="3400">
                <a:solidFill>
                  <a:srgbClr val="EBEBEB"/>
                </a:solidFill>
              </a:defRPr>
            </a:lvl6pPr>
            <a:lvl7pPr lvl="6" rtl="0">
              <a:lnSpc>
                <a:spcPct val="105000"/>
              </a:lnSpc>
              <a:spcBef>
                <a:spcPts val="0"/>
              </a:spcBef>
              <a:spcAft>
                <a:spcPts val="0"/>
              </a:spcAft>
              <a:buNone/>
              <a:defRPr sz="3400">
                <a:solidFill>
                  <a:srgbClr val="EBEBEB"/>
                </a:solidFill>
              </a:defRPr>
            </a:lvl7pPr>
            <a:lvl8pPr lvl="7" rtl="0">
              <a:lnSpc>
                <a:spcPct val="105000"/>
              </a:lnSpc>
              <a:spcBef>
                <a:spcPts val="0"/>
              </a:spcBef>
              <a:spcAft>
                <a:spcPts val="0"/>
              </a:spcAft>
              <a:buNone/>
              <a:defRPr sz="3400">
                <a:solidFill>
                  <a:srgbClr val="EBEBEB"/>
                </a:solidFill>
              </a:defRPr>
            </a:lvl8pPr>
            <a:lvl9pPr lvl="8" rtl="0">
              <a:lnSpc>
                <a:spcPct val="105000"/>
              </a:lnSpc>
              <a:spcBef>
                <a:spcPts val="0"/>
              </a:spcBef>
              <a:spcAft>
                <a:spcPts val="0"/>
              </a:spcAft>
              <a:buNone/>
              <a:defRPr sz="3400">
                <a:solidFill>
                  <a:srgbClr val="EBEBEB"/>
                </a:solidFill>
              </a:defRPr>
            </a:lvl9pPr>
          </a:lstStyle>
          <a:p/>
        </p:txBody>
      </p:sp>
      <p:sp>
        <p:nvSpPr>
          <p:cNvPr id="216" name="Google Shape;216;p38"/>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217" name="Google Shape;217;p38"/>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218" name="Google Shape;218;p38"/>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19" name="Google Shape;219;p38"/>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20" name="Google Shape;220;p3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221" name="Shape 221"/>
        <p:cNvGrpSpPr/>
        <p:nvPr/>
      </p:nvGrpSpPr>
      <p:grpSpPr>
        <a:xfrm>
          <a:off x="0" y="0"/>
          <a:ext cx="0" cy="0"/>
          <a:chOff x="0" y="0"/>
          <a:chExt cx="0" cy="0"/>
        </a:xfrm>
      </p:grpSpPr>
      <p:sp>
        <p:nvSpPr>
          <p:cNvPr id="222" name="Google Shape;222;p39"/>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223" name="Google Shape;223;p39"/>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400">
                <a:solidFill>
                  <a:srgbClr val="EBEBEB"/>
                </a:solidFill>
                <a:latin typeface="Overpass"/>
                <a:ea typeface="Overpass"/>
                <a:cs typeface="Overpass"/>
                <a:sym typeface="Overpass"/>
              </a:rPr>
              <a:t>CONFIDENTIAL </a:t>
            </a:r>
            <a:r>
              <a:rPr lang="en" sz="400">
                <a:solidFill>
                  <a:srgbClr val="EBEBEB"/>
                </a:solidFill>
                <a:latin typeface="Overpass"/>
                <a:ea typeface="Overpass"/>
                <a:cs typeface="Overpass"/>
                <a:sym typeface="Overpass"/>
              </a:rPr>
              <a:t>Designator</a:t>
            </a:r>
            <a:endParaRPr sz="400">
              <a:solidFill>
                <a:srgbClr val="EBEBEB"/>
              </a:solidFill>
              <a:latin typeface="Overpass"/>
              <a:ea typeface="Overpass"/>
              <a:cs typeface="Overpass"/>
              <a:sym typeface="Overpass"/>
            </a:endParaRPr>
          </a:p>
        </p:txBody>
      </p:sp>
      <p:sp>
        <p:nvSpPr>
          <p:cNvPr id="224" name="Google Shape;224;p39"/>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225" name="Google Shape;225;p39"/>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226" name="Google Shape;226;p39"/>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a:ea typeface="Overpass"/>
                <a:cs typeface="Overpass"/>
                <a:sym typeface="Overpass"/>
              </a:rPr>
              <a:t>linkedin.com/company/red-hat</a:t>
            </a:r>
            <a:endParaRPr sz="1100">
              <a:solidFill>
                <a:srgbClr val="EBEBEB"/>
              </a:solidFill>
              <a:latin typeface="Overpass"/>
              <a:ea typeface="Overpass"/>
              <a:cs typeface="Overpass"/>
              <a:sym typeface="Overpass"/>
            </a:endParaRPr>
          </a:p>
        </p:txBody>
      </p:sp>
      <p:sp>
        <p:nvSpPr>
          <p:cNvPr id="227" name="Google Shape;227;p39"/>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a:ea typeface="Overpass"/>
                <a:cs typeface="Overpass"/>
                <a:sym typeface="Overpass"/>
              </a:rPr>
              <a:t>youtube.com/user/RedHatVideos</a:t>
            </a:r>
            <a:endParaRPr sz="1100">
              <a:solidFill>
                <a:srgbClr val="EBEBEB"/>
              </a:solidFill>
              <a:latin typeface="Overpass"/>
              <a:ea typeface="Overpass"/>
              <a:cs typeface="Overpass"/>
              <a:sym typeface="Overpass"/>
            </a:endParaRPr>
          </a:p>
        </p:txBody>
      </p:sp>
      <p:sp>
        <p:nvSpPr>
          <p:cNvPr id="228" name="Google Shape;228;p39"/>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a:ea typeface="Overpass"/>
                <a:cs typeface="Overpass"/>
                <a:sym typeface="Overpass"/>
              </a:rPr>
              <a:t>facebook.com/redhatinc</a:t>
            </a:r>
            <a:endParaRPr sz="1100">
              <a:solidFill>
                <a:srgbClr val="EBEBEB"/>
              </a:solidFill>
              <a:latin typeface="Overpass"/>
              <a:ea typeface="Overpass"/>
              <a:cs typeface="Overpass"/>
              <a:sym typeface="Overpass"/>
            </a:endParaRPr>
          </a:p>
        </p:txBody>
      </p:sp>
      <p:sp>
        <p:nvSpPr>
          <p:cNvPr id="229" name="Google Shape;229;p39"/>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a:ea typeface="Overpass"/>
                <a:cs typeface="Overpass"/>
                <a:sym typeface="Overpass"/>
              </a:rPr>
              <a:t>twitter.com/RedHat</a:t>
            </a:r>
            <a:endParaRPr sz="1100">
              <a:solidFill>
                <a:srgbClr val="EBEBEB"/>
              </a:solidFill>
              <a:latin typeface="Overpass"/>
              <a:ea typeface="Overpass"/>
              <a:cs typeface="Overpass"/>
              <a:sym typeface="Overpass"/>
            </a:endParaRPr>
          </a:p>
        </p:txBody>
      </p:sp>
      <p:cxnSp>
        <p:nvCxnSpPr>
          <p:cNvPr id="230" name="Google Shape;230;p39"/>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231" name="Google Shape;231;p39"/>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232" name="Google Shape;232;p39"/>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233" name="Google Shape;233;p39"/>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234" name="Google Shape;234;p39"/>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235" name="Google Shape;235;p39"/>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36" name="Google Shape;236;p3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237" name="Shape 237"/>
        <p:cNvGrpSpPr/>
        <p:nvPr/>
      </p:nvGrpSpPr>
      <p:grpSpPr>
        <a:xfrm>
          <a:off x="0" y="0"/>
          <a:ext cx="0" cy="0"/>
          <a:chOff x="0" y="0"/>
          <a:chExt cx="0" cy="0"/>
        </a:xfrm>
      </p:grpSpPr>
      <p:sp>
        <p:nvSpPr>
          <p:cNvPr id="238" name="Google Shape;238;p40"/>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400">
                <a:solidFill>
                  <a:srgbClr val="666666"/>
                </a:solidFill>
                <a:latin typeface="Overpass"/>
                <a:ea typeface="Overpass"/>
                <a:cs typeface="Overpass"/>
                <a:sym typeface="Overpass"/>
              </a:rPr>
              <a:t>CONFIDENTIAL </a:t>
            </a:r>
            <a:endParaRPr sz="400">
              <a:solidFill>
                <a:srgbClr val="666666"/>
              </a:solidFill>
              <a:latin typeface="Overpass"/>
              <a:ea typeface="Overpass"/>
              <a:cs typeface="Overpass"/>
              <a:sym typeface="Overpass"/>
            </a:endParaRPr>
          </a:p>
        </p:txBody>
      </p:sp>
      <p:pic>
        <p:nvPicPr>
          <p:cNvPr id="239" name="Google Shape;239;p40"/>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40" name="Google Shape;240;p40"/>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241" name="Google Shape;241;p4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a:ea typeface="Overpass"/>
                <a:cs typeface="Overpass"/>
                <a:sym typeface="Overpass"/>
              </a:defRPr>
            </a:lvl1pPr>
            <a:lvl2pPr lvl="1" rtl="0" algn="ctr">
              <a:buNone/>
              <a:defRPr sz="600">
                <a:solidFill>
                  <a:schemeClr val="lt1"/>
                </a:solidFill>
                <a:latin typeface="Overpass"/>
                <a:ea typeface="Overpass"/>
                <a:cs typeface="Overpass"/>
                <a:sym typeface="Overpass"/>
              </a:defRPr>
            </a:lvl2pPr>
            <a:lvl3pPr lvl="2" rtl="0" algn="ctr">
              <a:buNone/>
              <a:defRPr sz="600">
                <a:solidFill>
                  <a:schemeClr val="lt1"/>
                </a:solidFill>
                <a:latin typeface="Overpass"/>
                <a:ea typeface="Overpass"/>
                <a:cs typeface="Overpass"/>
                <a:sym typeface="Overpass"/>
              </a:defRPr>
            </a:lvl3pPr>
            <a:lvl4pPr lvl="3" rtl="0" algn="ctr">
              <a:buNone/>
              <a:defRPr sz="600">
                <a:solidFill>
                  <a:schemeClr val="lt1"/>
                </a:solidFill>
                <a:latin typeface="Overpass"/>
                <a:ea typeface="Overpass"/>
                <a:cs typeface="Overpass"/>
                <a:sym typeface="Overpass"/>
              </a:defRPr>
            </a:lvl4pPr>
            <a:lvl5pPr lvl="4" rtl="0" algn="ctr">
              <a:buNone/>
              <a:defRPr sz="600">
                <a:solidFill>
                  <a:schemeClr val="lt1"/>
                </a:solidFill>
                <a:latin typeface="Overpass"/>
                <a:ea typeface="Overpass"/>
                <a:cs typeface="Overpass"/>
                <a:sym typeface="Overpass"/>
              </a:defRPr>
            </a:lvl5pPr>
            <a:lvl6pPr lvl="5" rtl="0" algn="ctr">
              <a:buNone/>
              <a:defRPr sz="600">
                <a:solidFill>
                  <a:schemeClr val="lt1"/>
                </a:solidFill>
                <a:latin typeface="Overpass"/>
                <a:ea typeface="Overpass"/>
                <a:cs typeface="Overpass"/>
                <a:sym typeface="Overpass"/>
              </a:defRPr>
            </a:lvl6pPr>
            <a:lvl7pPr lvl="6" rtl="0" algn="ctr">
              <a:buNone/>
              <a:defRPr sz="600">
                <a:solidFill>
                  <a:schemeClr val="lt1"/>
                </a:solidFill>
                <a:latin typeface="Overpass"/>
                <a:ea typeface="Overpass"/>
                <a:cs typeface="Overpass"/>
                <a:sym typeface="Overpass"/>
              </a:defRPr>
            </a:lvl7pPr>
            <a:lvl8pPr lvl="7" rtl="0" algn="ctr">
              <a:buNone/>
              <a:defRPr sz="600">
                <a:solidFill>
                  <a:schemeClr val="lt1"/>
                </a:solidFill>
                <a:latin typeface="Overpass"/>
                <a:ea typeface="Overpass"/>
                <a:cs typeface="Overpass"/>
                <a:sym typeface="Overpass"/>
              </a:defRPr>
            </a:lvl8pPr>
            <a:lvl9pPr lvl="8" rtl="0" algn="ctr">
              <a:buNone/>
              <a:defRPr sz="600">
                <a:solidFill>
                  <a:schemeClr val="lt1"/>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
        <p:nvSpPr>
          <p:cNvPr id="242" name="Google Shape;242;p40"/>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243" name="Google Shape;243;p40"/>
          <p:cNvSpPr txBox="1"/>
          <p:nvPr>
            <p:ph type="title"/>
          </p:nvPr>
        </p:nvSpPr>
        <p:spPr>
          <a:xfrm>
            <a:off x="4245394" y="1281774"/>
            <a:ext cx="4302300" cy="1588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4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4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4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4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4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4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4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4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400">
                <a:solidFill>
                  <a:srgbClr val="EE0000"/>
                </a:solidFill>
                <a:latin typeface="Overpass"/>
                <a:ea typeface="Overpass"/>
                <a:cs typeface="Overpass"/>
                <a:sym typeface="Overpass"/>
              </a:defRPr>
            </a:lvl9pPr>
          </a:lstStyle>
          <a:p/>
        </p:txBody>
      </p:sp>
      <p:sp>
        <p:nvSpPr>
          <p:cNvPr id="244" name="Google Shape;244;p40"/>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245" name="Shape 245"/>
        <p:cNvGrpSpPr/>
        <p:nvPr/>
      </p:nvGrpSpPr>
      <p:grpSpPr>
        <a:xfrm>
          <a:off x="0" y="0"/>
          <a:ext cx="0" cy="0"/>
          <a:chOff x="0" y="0"/>
          <a:chExt cx="0" cy="0"/>
        </a:xfrm>
      </p:grpSpPr>
      <p:sp>
        <p:nvSpPr>
          <p:cNvPr id="246" name="Google Shape;246;p41"/>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400">
                <a:solidFill>
                  <a:srgbClr val="666666"/>
                </a:solidFill>
                <a:latin typeface="Overpass"/>
                <a:ea typeface="Overpass"/>
                <a:cs typeface="Overpass"/>
                <a:sym typeface="Overpass"/>
              </a:rPr>
              <a:t>CONFIDENTIAL </a:t>
            </a:r>
            <a:r>
              <a:rPr lang="en" sz="400">
                <a:solidFill>
                  <a:srgbClr val="666666"/>
                </a:solidFill>
                <a:latin typeface="Overpass"/>
                <a:ea typeface="Overpass"/>
                <a:cs typeface="Overpass"/>
                <a:sym typeface="Overpass"/>
              </a:rPr>
              <a:t>Designator</a:t>
            </a:r>
            <a:endParaRPr sz="400">
              <a:solidFill>
                <a:srgbClr val="666666"/>
              </a:solidFill>
              <a:latin typeface="Overpass"/>
              <a:ea typeface="Overpass"/>
              <a:cs typeface="Overpass"/>
              <a:sym typeface="Overpass"/>
            </a:endParaRPr>
          </a:p>
        </p:txBody>
      </p:sp>
      <p:pic>
        <p:nvPicPr>
          <p:cNvPr id="247" name="Google Shape;247;p41"/>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48" name="Google Shape;248;p41"/>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249" name="Google Shape;249;p4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a:ea typeface="Overpass"/>
                <a:cs typeface="Overpass"/>
                <a:sym typeface="Overpass"/>
              </a:defRPr>
            </a:lvl1pPr>
            <a:lvl2pPr lvl="1" rtl="0" algn="ctr">
              <a:buNone/>
              <a:defRPr sz="600">
                <a:solidFill>
                  <a:schemeClr val="lt1"/>
                </a:solidFill>
                <a:latin typeface="Overpass"/>
                <a:ea typeface="Overpass"/>
                <a:cs typeface="Overpass"/>
                <a:sym typeface="Overpass"/>
              </a:defRPr>
            </a:lvl2pPr>
            <a:lvl3pPr lvl="2" rtl="0" algn="ctr">
              <a:buNone/>
              <a:defRPr sz="600">
                <a:solidFill>
                  <a:schemeClr val="lt1"/>
                </a:solidFill>
                <a:latin typeface="Overpass"/>
                <a:ea typeface="Overpass"/>
                <a:cs typeface="Overpass"/>
                <a:sym typeface="Overpass"/>
              </a:defRPr>
            </a:lvl3pPr>
            <a:lvl4pPr lvl="3" rtl="0" algn="ctr">
              <a:buNone/>
              <a:defRPr sz="600">
                <a:solidFill>
                  <a:schemeClr val="lt1"/>
                </a:solidFill>
                <a:latin typeface="Overpass"/>
                <a:ea typeface="Overpass"/>
                <a:cs typeface="Overpass"/>
                <a:sym typeface="Overpass"/>
              </a:defRPr>
            </a:lvl4pPr>
            <a:lvl5pPr lvl="4" rtl="0" algn="ctr">
              <a:buNone/>
              <a:defRPr sz="600">
                <a:solidFill>
                  <a:schemeClr val="lt1"/>
                </a:solidFill>
                <a:latin typeface="Overpass"/>
                <a:ea typeface="Overpass"/>
                <a:cs typeface="Overpass"/>
                <a:sym typeface="Overpass"/>
              </a:defRPr>
            </a:lvl5pPr>
            <a:lvl6pPr lvl="5" rtl="0" algn="ctr">
              <a:buNone/>
              <a:defRPr sz="600">
                <a:solidFill>
                  <a:schemeClr val="lt1"/>
                </a:solidFill>
                <a:latin typeface="Overpass"/>
                <a:ea typeface="Overpass"/>
                <a:cs typeface="Overpass"/>
                <a:sym typeface="Overpass"/>
              </a:defRPr>
            </a:lvl6pPr>
            <a:lvl7pPr lvl="6" rtl="0" algn="ctr">
              <a:buNone/>
              <a:defRPr sz="600">
                <a:solidFill>
                  <a:schemeClr val="lt1"/>
                </a:solidFill>
                <a:latin typeface="Overpass"/>
                <a:ea typeface="Overpass"/>
                <a:cs typeface="Overpass"/>
                <a:sym typeface="Overpass"/>
              </a:defRPr>
            </a:lvl7pPr>
            <a:lvl8pPr lvl="7" rtl="0" algn="ctr">
              <a:buNone/>
              <a:defRPr sz="600">
                <a:solidFill>
                  <a:schemeClr val="lt1"/>
                </a:solidFill>
                <a:latin typeface="Overpass"/>
                <a:ea typeface="Overpass"/>
                <a:cs typeface="Overpass"/>
                <a:sym typeface="Overpass"/>
              </a:defRPr>
            </a:lvl8pPr>
            <a:lvl9pPr lvl="8" rtl="0" algn="ctr">
              <a:buNone/>
              <a:defRPr sz="600">
                <a:solidFill>
                  <a:schemeClr val="lt1"/>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
        <p:nvSpPr>
          <p:cNvPr id="250" name="Google Shape;250;p41"/>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251" name="Google Shape;251;p41"/>
          <p:cNvSpPr txBox="1"/>
          <p:nvPr>
            <p:ph idx="1" type="subTitle"/>
          </p:nvPr>
        </p:nvSpPr>
        <p:spPr>
          <a:xfrm rot="5400000">
            <a:off x="-1603912" y="1603950"/>
            <a:ext cx="38619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1pPr>
            <a:lvl2pPr lvl="1"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2pPr>
            <a:lvl3pPr lvl="2"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3pPr>
            <a:lvl4pPr lvl="3"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4pPr>
            <a:lvl5pPr lvl="4"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5pPr>
            <a:lvl6pPr lvl="5"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6pPr>
            <a:lvl7pPr lvl="6"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7pPr>
            <a:lvl8pPr lvl="7"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8pPr>
            <a:lvl9pPr lvl="8"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9pPr>
          </a:lstStyle>
          <a:p/>
        </p:txBody>
      </p:sp>
      <p:sp>
        <p:nvSpPr>
          <p:cNvPr id="252" name="Google Shape;252;p41"/>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253" name="Google Shape;253;p41"/>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a:ea typeface="Overpass"/>
                <a:cs typeface="Overpass"/>
                <a:sym typeface="Overpass"/>
              </a:rPr>
              <a:t>linkedin.com/company/red-hat</a:t>
            </a:r>
            <a:endParaRPr sz="800">
              <a:latin typeface="Overpass"/>
              <a:ea typeface="Overpass"/>
              <a:cs typeface="Overpass"/>
              <a:sym typeface="Overpass"/>
            </a:endParaRPr>
          </a:p>
        </p:txBody>
      </p:sp>
      <p:sp>
        <p:nvSpPr>
          <p:cNvPr id="254" name="Google Shape;254;p41"/>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a:ea typeface="Overpass"/>
                <a:cs typeface="Overpass"/>
                <a:sym typeface="Overpass"/>
              </a:rPr>
              <a:t>youtube.com/user/RedHatVideos</a:t>
            </a:r>
            <a:endParaRPr sz="800">
              <a:latin typeface="Overpass"/>
              <a:ea typeface="Overpass"/>
              <a:cs typeface="Overpass"/>
              <a:sym typeface="Overpass"/>
            </a:endParaRPr>
          </a:p>
        </p:txBody>
      </p:sp>
      <p:sp>
        <p:nvSpPr>
          <p:cNvPr id="255" name="Google Shape;255;p41"/>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a:ea typeface="Overpass"/>
                <a:cs typeface="Overpass"/>
                <a:sym typeface="Overpass"/>
              </a:rPr>
              <a:t>facebook.com/redhatinc</a:t>
            </a:r>
            <a:endParaRPr sz="800">
              <a:latin typeface="Overpass"/>
              <a:ea typeface="Overpass"/>
              <a:cs typeface="Overpass"/>
              <a:sym typeface="Overpass"/>
            </a:endParaRPr>
          </a:p>
        </p:txBody>
      </p:sp>
      <p:sp>
        <p:nvSpPr>
          <p:cNvPr id="256" name="Google Shape;256;p41"/>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a:ea typeface="Overpass"/>
                <a:cs typeface="Overpass"/>
                <a:sym typeface="Overpass"/>
              </a:rPr>
              <a:t>twitter.com/RedHat</a:t>
            </a:r>
            <a:endParaRPr sz="800">
              <a:latin typeface="Overpass"/>
              <a:ea typeface="Overpass"/>
              <a:cs typeface="Overpass"/>
              <a:sym typeface="Overpass"/>
            </a:endParaRPr>
          </a:p>
        </p:txBody>
      </p:sp>
      <p:pic>
        <p:nvPicPr>
          <p:cNvPr id="257" name="Google Shape;257;p41"/>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258" name="Google Shape;258;p41"/>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259" name="Google Shape;259;p41"/>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260" name="Google Shape;260;p41"/>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261" name="Shape 261"/>
        <p:cNvGrpSpPr/>
        <p:nvPr/>
      </p:nvGrpSpPr>
      <p:grpSpPr>
        <a:xfrm>
          <a:off x="0" y="0"/>
          <a:ext cx="0" cy="0"/>
          <a:chOff x="0" y="0"/>
          <a:chExt cx="0" cy="0"/>
        </a:xfrm>
      </p:grpSpPr>
      <p:sp>
        <p:nvSpPr>
          <p:cNvPr id="262" name="Google Shape;262;p42"/>
          <p:cNvSpPr txBox="1"/>
          <p:nvPr>
            <p:ph type="title"/>
          </p:nvPr>
        </p:nvSpPr>
        <p:spPr>
          <a:xfrm>
            <a:off x="335831" y="813421"/>
            <a:ext cx="5118900" cy="15786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263" name="Google Shape;263;p42"/>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64" name="Google Shape;264;p4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a:ea typeface="Overpass"/>
                <a:cs typeface="Overpass"/>
                <a:sym typeface="Overpass"/>
              </a:defRPr>
            </a:lvl1pPr>
            <a:lvl2pPr lvl="1" rtl="0" algn="ctr">
              <a:buNone/>
              <a:defRPr sz="600">
                <a:solidFill>
                  <a:srgbClr val="EBEBEB"/>
                </a:solidFill>
                <a:latin typeface="Overpass"/>
                <a:ea typeface="Overpass"/>
                <a:cs typeface="Overpass"/>
                <a:sym typeface="Overpass"/>
              </a:defRPr>
            </a:lvl2pPr>
            <a:lvl3pPr lvl="2" rtl="0" algn="ctr">
              <a:buNone/>
              <a:defRPr sz="600">
                <a:solidFill>
                  <a:srgbClr val="EBEBEB"/>
                </a:solidFill>
                <a:latin typeface="Overpass"/>
                <a:ea typeface="Overpass"/>
                <a:cs typeface="Overpass"/>
                <a:sym typeface="Overpass"/>
              </a:defRPr>
            </a:lvl3pPr>
            <a:lvl4pPr lvl="3" rtl="0" algn="ctr">
              <a:buNone/>
              <a:defRPr sz="600">
                <a:solidFill>
                  <a:srgbClr val="EBEBEB"/>
                </a:solidFill>
                <a:latin typeface="Overpass"/>
                <a:ea typeface="Overpass"/>
                <a:cs typeface="Overpass"/>
                <a:sym typeface="Overpass"/>
              </a:defRPr>
            </a:lvl4pPr>
            <a:lvl5pPr lvl="4" rtl="0" algn="ctr">
              <a:buNone/>
              <a:defRPr sz="600">
                <a:solidFill>
                  <a:srgbClr val="EBEBEB"/>
                </a:solidFill>
                <a:latin typeface="Overpass"/>
                <a:ea typeface="Overpass"/>
                <a:cs typeface="Overpass"/>
                <a:sym typeface="Overpass"/>
              </a:defRPr>
            </a:lvl5pPr>
            <a:lvl6pPr lvl="5" rtl="0" algn="ctr">
              <a:buNone/>
              <a:defRPr sz="600">
                <a:solidFill>
                  <a:srgbClr val="EBEBEB"/>
                </a:solidFill>
                <a:latin typeface="Overpass"/>
                <a:ea typeface="Overpass"/>
                <a:cs typeface="Overpass"/>
                <a:sym typeface="Overpass"/>
              </a:defRPr>
            </a:lvl6pPr>
            <a:lvl7pPr lvl="6" rtl="0" algn="ctr">
              <a:buNone/>
              <a:defRPr sz="600">
                <a:solidFill>
                  <a:srgbClr val="EBEBEB"/>
                </a:solidFill>
                <a:latin typeface="Overpass"/>
                <a:ea typeface="Overpass"/>
                <a:cs typeface="Overpass"/>
                <a:sym typeface="Overpass"/>
              </a:defRPr>
            </a:lvl7pPr>
            <a:lvl8pPr lvl="7" rtl="0" algn="ctr">
              <a:buNone/>
              <a:defRPr sz="600">
                <a:solidFill>
                  <a:srgbClr val="EBEBEB"/>
                </a:solidFill>
                <a:latin typeface="Overpass"/>
                <a:ea typeface="Overpass"/>
                <a:cs typeface="Overpass"/>
                <a:sym typeface="Overpass"/>
              </a:defRPr>
            </a:lvl8pPr>
            <a:lvl9pPr lvl="8" rtl="0" algn="ctr">
              <a:buNone/>
              <a:defRPr sz="600">
                <a:solidFill>
                  <a:srgbClr val="EBEBEB"/>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cxnSp>
        <p:nvCxnSpPr>
          <p:cNvPr id="265" name="Google Shape;265;p4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66" name="Google Shape;266;p42"/>
          <p:cNvSpPr txBox="1"/>
          <p:nvPr>
            <p:ph idx="1" type="subTitle"/>
          </p:nvPr>
        </p:nvSpPr>
        <p:spPr>
          <a:xfrm>
            <a:off x="335831" y="41580"/>
            <a:ext cx="38619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1pPr>
            <a:lvl2pPr lvl="1"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2pPr>
            <a:lvl3pPr lvl="2"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3pPr>
            <a:lvl4pPr lvl="3"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4pPr>
            <a:lvl5pPr lvl="4"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5pPr>
            <a:lvl6pPr lvl="5"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6pPr>
            <a:lvl7pPr lvl="6"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7pPr>
            <a:lvl8pPr lvl="7"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8pPr>
            <a:lvl9pPr lvl="8"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9pPr>
          </a:lstStyle>
          <a:p/>
        </p:txBody>
      </p:sp>
      <p:sp>
        <p:nvSpPr>
          <p:cNvPr id="267" name="Google Shape;267;p42"/>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400">
                <a:solidFill>
                  <a:srgbClr val="666666"/>
                </a:solidFill>
                <a:latin typeface="Overpass"/>
                <a:ea typeface="Overpass"/>
                <a:cs typeface="Overpass"/>
                <a:sym typeface="Overpass"/>
              </a:rPr>
              <a:t>CONFIDENTIAL </a:t>
            </a:r>
            <a:r>
              <a:rPr lang="en" sz="400">
                <a:solidFill>
                  <a:srgbClr val="666666"/>
                </a:solidFill>
                <a:latin typeface="Overpass"/>
                <a:ea typeface="Overpass"/>
                <a:cs typeface="Overpass"/>
                <a:sym typeface="Overpass"/>
              </a:rPr>
              <a:t>Designator</a:t>
            </a:r>
            <a:endParaRPr sz="400">
              <a:solidFill>
                <a:srgbClr val="666666"/>
              </a:solidFill>
              <a:latin typeface="Overpass"/>
              <a:ea typeface="Overpass"/>
              <a:cs typeface="Overpass"/>
              <a:sym typeface="Overpass"/>
            </a:endParaRPr>
          </a:p>
        </p:txBody>
      </p:sp>
      <p:sp>
        <p:nvSpPr>
          <p:cNvPr id="268" name="Google Shape;268;p42"/>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269" name="Google Shape;269;p42"/>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270" name="Shape 270"/>
        <p:cNvGrpSpPr/>
        <p:nvPr/>
      </p:nvGrpSpPr>
      <p:grpSpPr>
        <a:xfrm>
          <a:off x="0" y="0"/>
          <a:ext cx="0" cy="0"/>
          <a:chOff x="0" y="0"/>
          <a:chExt cx="0" cy="0"/>
        </a:xfrm>
      </p:grpSpPr>
      <p:sp>
        <p:nvSpPr>
          <p:cNvPr id="271" name="Google Shape;271;p43"/>
          <p:cNvSpPr txBox="1"/>
          <p:nvPr>
            <p:ph type="title"/>
          </p:nvPr>
        </p:nvSpPr>
        <p:spPr>
          <a:xfrm>
            <a:off x="335831" y="813421"/>
            <a:ext cx="5118900" cy="15786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272" name="Google Shape;272;p43"/>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73" name="Google Shape;273;p4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cxnSp>
        <p:nvCxnSpPr>
          <p:cNvPr id="274" name="Google Shape;274;p4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75" name="Google Shape;275;p43"/>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400">
                <a:solidFill>
                  <a:srgbClr val="EBEBEB"/>
                </a:solidFill>
                <a:latin typeface="Overpass"/>
                <a:ea typeface="Overpass"/>
                <a:cs typeface="Overpass"/>
                <a:sym typeface="Overpass"/>
              </a:rPr>
              <a:t>CONFIDENTIAL </a:t>
            </a:r>
            <a:r>
              <a:rPr lang="en" sz="400">
                <a:solidFill>
                  <a:srgbClr val="EBEBEB"/>
                </a:solidFill>
                <a:latin typeface="Overpass"/>
                <a:ea typeface="Overpass"/>
                <a:cs typeface="Overpass"/>
                <a:sym typeface="Overpass"/>
              </a:rPr>
              <a:t>Designator</a:t>
            </a:r>
            <a:endParaRPr sz="400">
              <a:solidFill>
                <a:srgbClr val="EBEBEB"/>
              </a:solidFill>
              <a:latin typeface="Overpass"/>
              <a:ea typeface="Overpass"/>
              <a:cs typeface="Overpass"/>
              <a:sym typeface="Overpass"/>
            </a:endParaRPr>
          </a:p>
        </p:txBody>
      </p:sp>
      <p:sp>
        <p:nvSpPr>
          <p:cNvPr id="276" name="Google Shape;276;p43"/>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277" name="Google Shape;277;p43"/>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278" name="Google Shape;278;p43"/>
          <p:cNvSpPr txBox="1"/>
          <p:nvPr/>
        </p:nvSpPr>
        <p:spPr>
          <a:xfrm>
            <a:off x="475725" y="255477"/>
            <a:ext cx="2208300" cy="171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600">
                <a:latin typeface="Overpass"/>
                <a:ea typeface="Overpass"/>
                <a:cs typeface="Overpass"/>
                <a:sym typeface="Overpass"/>
              </a:rPr>
              <a:t>2019 RED HAT TECH EXCHANGE</a:t>
            </a:r>
            <a:endParaRPr b="1" sz="600">
              <a:latin typeface="Overpass"/>
              <a:ea typeface="Overpass"/>
              <a:cs typeface="Overpass"/>
              <a:sym typeface="Overpas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279" name="Shape 279"/>
        <p:cNvGrpSpPr/>
        <p:nvPr/>
      </p:nvGrpSpPr>
      <p:grpSpPr>
        <a:xfrm>
          <a:off x="0" y="0"/>
          <a:ext cx="0" cy="0"/>
          <a:chOff x="0" y="0"/>
          <a:chExt cx="0" cy="0"/>
        </a:xfrm>
      </p:grpSpPr>
      <p:sp>
        <p:nvSpPr>
          <p:cNvPr id="280" name="Google Shape;280;p44"/>
          <p:cNvSpPr txBox="1"/>
          <p:nvPr>
            <p:ph type="title"/>
          </p:nvPr>
        </p:nvSpPr>
        <p:spPr>
          <a:xfrm>
            <a:off x="335831" y="813421"/>
            <a:ext cx="5118900" cy="15786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281" name="Google Shape;281;p44"/>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82" name="Google Shape;282;p4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cxnSp>
        <p:nvCxnSpPr>
          <p:cNvPr id="283" name="Google Shape;283;p4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84" name="Google Shape;284;p44"/>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285" name="Google Shape;285;p4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286" name="Google Shape;286;p44"/>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
        <p:nvSpPr>
          <p:cNvPr id="287" name="Google Shape;287;p44"/>
          <p:cNvSpPr txBox="1"/>
          <p:nvPr/>
        </p:nvSpPr>
        <p:spPr>
          <a:xfrm>
            <a:off x="475725" y="255477"/>
            <a:ext cx="2208300" cy="171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600">
                <a:latin typeface="Overpass"/>
                <a:ea typeface="Overpass"/>
                <a:cs typeface="Overpass"/>
                <a:sym typeface="Overpass"/>
              </a:rPr>
              <a:t>2019 RED HAT TECH EXCHANGE</a:t>
            </a:r>
            <a:endParaRPr b="1" sz="600">
              <a:latin typeface="Overpass"/>
              <a:ea typeface="Overpass"/>
              <a:cs typeface="Overpass"/>
              <a:sym typeface="Overpas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288" name="Shape 288"/>
        <p:cNvGrpSpPr/>
        <p:nvPr/>
      </p:nvGrpSpPr>
      <p:grpSpPr>
        <a:xfrm>
          <a:off x="0" y="0"/>
          <a:ext cx="0" cy="0"/>
          <a:chOff x="0" y="0"/>
          <a:chExt cx="0" cy="0"/>
        </a:xfrm>
      </p:grpSpPr>
      <p:sp>
        <p:nvSpPr>
          <p:cNvPr id="289" name="Google Shape;289;p45"/>
          <p:cNvSpPr txBox="1"/>
          <p:nvPr>
            <p:ph type="title"/>
          </p:nvPr>
        </p:nvSpPr>
        <p:spPr>
          <a:xfrm>
            <a:off x="1557019" y="1412438"/>
            <a:ext cx="5994000" cy="2303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290" name="Google Shape;290;p45"/>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91" name="Google Shape;291;p4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a:ea typeface="Overpass"/>
                <a:cs typeface="Overpass"/>
                <a:sym typeface="Overpass"/>
              </a:defRPr>
            </a:lvl1pPr>
            <a:lvl2pPr lvl="1" rtl="0" algn="ctr">
              <a:buNone/>
              <a:defRPr sz="600">
                <a:solidFill>
                  <a:srgbClr val="EBEBEB"/>
                </a:solidFill>
                <a:latin typeface="Overpass"/>
                <a:ea typeface="Overpass"/>
                <a:cs typeface="Overpass"/>
                <a:sym typeface="Overpass"/>
              </a:defRPr>
            </a:lvl2pPr>
            <a:lvl3pPr lvl="2" rtl="0" algn="ctr">
              <a:buNone/>
              <a:defRPr sz="600">
                <a:solidFill>
                  <a:srgbClr val="EBEBEB"/>
                </a:solidFill>
                <a:latin typeface="Overpass"/>
                <a:ea typeface="Overpass"/>
                <a:cs typeface="Overpass"/>
                <a:sym typeface="Overpass"/>
              </a:defRPr>
            </a:lvl3pPr>
            <a:lvl4pPr lvl="3" rtl="0" algn="ctr">
              <a:buNone/>
              <a:defRPr sz="600">
                <a:solidFill>
                  <a:srgbClr val="EBEBEB"/>
                </a:solidFill>
                <a:latin typeface="Overpass"/>
                <a:ea typeface="Overpass"/>
                <a:cs typeface="Overpass"/>
                <a:sym typeface="Overpass"/>
              </a:defRPr>
            </a:lvl4pPr>
            <a:lvl5pPr lvl="4" rtl="0" algn="ctr">
              <a:buNone/>
              <a:defRPr sz="600">
                <a:solidFill>
                  <a:srgbClr val="EBEBEB"/>
                </a:solidFill>
                <a:latin typeface="Overpass"/>
                <a:ea typeface="Overpass"/>
                <a:cs typeface="Overpass"/>
                <a:sym typeface="Overpass"/>
              </a:defRPr>
            </a:lvl5pPr>
            <a:lvl6pPr lvl="5" rtl="0" algn="ctr">
              <a:buNone/>
              <a:defRPr sz="600">
                <a:solidFill>
                  <a:srgbClr val="EBEBEB"/>
                </a:solidFill>
                <a:latin typeface="Overpass"/>
                <a:ea typeface="Overpass"/>
                <a:cs typeface="Overpass"/>
                <a:sym typeface="Overpass"/>
              </a:defRPr>
            </a:lvl6pPr>
            <a:lvl7pPr lvl="6" rtl="0" algn="ctr">
              <a:buNone/>
              <a:defRPr sz="600">
                <a:solidFill>
                  <a:srgbClr val="EBEBEB"/>
                </a:solidFill>
                <a:latin typeface="Overpass"/>
                <a:ea typeface="Overpass"/>
                <a:cs typeface="Overpass"/>
                <a:sym typeface="Overpass"/>
              </a:defRPr>
            </a:lvl7pPr>
            <a:lvl8pPr lvl="7" rtl="0" algn="ctr">
              <a:buNone/>
              <a:defRPr sz="600">
                <a:solidFill>
                  <a:srgbClr val="EBEBEB"/>
                </a:solidFill>
                <a:latin typeface="Overpass"/>
                <a:ea typeface="Overpass"/>
                <a:cs typeface="Overpass"/>
                <a:sym typeface="Overpass"/>
              </a:defRPr>
            </a:lvl8pPr>
            <a:lvl9pPr lvl="8" rtl="0" algn="ctr">
              <a:buNone/>
              <a:defRPr sz="600">
                <a:solidFill>
                  <a:srgbClr val="EBEBEB"/>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
        <p:nvSpPr>
          <p:cNvPr id="292" name="Google Shape;292;p45"/>
          <p:cNvSpPr txBox="1"/>
          <p:nvPr>
            <p:ph idx="1" type="subTitle"/>
          </p:nvPr>
        </p:nvSpPr>
        <p:spPr>
          <a:xfrm rot="5400000">
            <a:off x="-1603912" y="1603950"/>
            <a:ext cx="38619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1pPr>
            <a:lvl2pPr lvl="1"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2pPr>
            <a:lvl3pPr lvl="2"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3pPr>
            <a:lvl4pPr lvl="3"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4pPr>
            <a:lvl5pPr lvl="4"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5pPr>
            <a:lvl6pPr lvl="5"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6pPr>
            <a:lvl7pPr lvl="6"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7pPr>
            <a:lvl8pPr lvl="7"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8pPr>
            <a:lvl9pPr lvl="8"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9pPr>
          </a:lstStyle>
          <a:p/>
        </p:txBody>
      </p:sp>
      <p:pic>
        <p:nvPicPr>
          <p:cNvPr id="293" name="Google Shape;293;p45"/>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294" name="Google Shape;294;p45"/>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400">
                <a:solidFill>
                  <a:srgbClr val="666666"/>
                </a:solidFill>
                <a:latin typeface="Overpass"/>
                <a:ea typeface="Overpass"/>
                <a:cs typeface="Overpass"/>
                <a:sym typeface="Overpass"/>
              </a:rPr>
              <a:t>CONFIDENTIAL </a:t>
            </a:r>
            <a:r>
              <a:rPr lang="en" sz="400">
                <a:solidFill>
                  <a:srgbClr val="666666"/>
                </a:solidFill>
                <a:latin typeface="Overpass"/>
                <a:ea typeface="Overpass"/>
                <a:cs typeface="Overpass"/>
                <a:sym typeface="Overpass"/>
              </a:rPr>
              <a:t>Designator</a:t>
            </a:r>
            <a:endParaRPr sz="400">
              <a:solidFill>
                <a:srgbClr val="666666"/>
              </a:solidFill>
              <a:latin typeface="Overpass"/>
              <a:ea typeface="Overpass"/>
              <a:cs typeface="Overpass"/>
              <a:sym typeface="Overpass"/>
            </a:endParaRPr>
          </a:p>
        </p:txBody>
      </p:sp>
      <p:cxnSp>
        <p:nvCxnSpPr>
          <p:cNvPr id="295" name="Google Shape;295;p45"/>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296" name="Shape 296"/>
        <p:cNvGrpSpPr/>
        <p:nvPr/>
      </p:nvGrpSpPr>
      <p:grpSpPr>
        <a:xfrm>
          <a:off x="0" y="0"/>
          <a:ext cx="0" cy="0"/>
          <a:chOff x="0" y="0"/>
          <a:chExt cx="0" cy="0"/>
        </a:xfrm>
      </p:grpSpPr>
      <p:sp>
        <p:nvSpPr>
          <p:cNvPr id="297" name="Google Shape;297;p46"/>
          <p:cNvSpPr txBox="1"/>
          <p:nvPr>
            <p:ph type="title"/>
          </p:nvPr>
        </p:nvSpPr>
        <p:spPr>
          <a:xfrm>
            <a:off x="1557019" y="1412438"/>
            <a:ext cx="5994000" cy="2303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298" name="Google Shape;298;p46"/>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99" name="Google Shape;299;p4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pic>
        <p:nvPicPr>
          <p:cNvPr id="300" name="Google Shape;300;p46"/>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301" name="Google Shape;301;p46"/>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400">
                <a:solidFill>
                  <a:schemeClr val="lt1"/>
                </a:solidFill>
                <a:latin typeface="Overpass"/>
                <a:ea typeface="Overpass"/>
                <a:cs typeface="Overpass"/>
                <a:sym typeface="Overpass"/>
              </a:rPr>
              <a:t>CONFIDENTIAL </a:t>
            </a:r>
            <a:r>
              <a:rPr lang="en" sz="400">
                <a:solidFill>
                  <a:schemeClr val="lt1"/>
                </a:solidFill>
                <a:latin typeface="Overpass"/>
                <a:ea typeface="Overpass"/>
                <a:cs typeface="Overpass"/>
                <a:sym typeface="Overpass"/>
              </a:rPr>
              <a:t>Designator</a:t>
            </a:r>
            <a:endParaRPr sz="400">
              <a:solidFill>
                <a:schemeClr val="lt1"/>
              </a:solidFill>
              <a:latin typeface="Overpass"/>
              <a:ea typeface="Overpass"/>
              <a:cs typeface="Overpass"/>
              <a:sym typeface="Overpass"/>
            </a:endParaRPr>
          </a:p>
        </p:txBody>
      </p:sp>
      <p:cxnSp>
        <p:nvCxnSpPr>
          <p:cNvPr id="302" name="Google Shape;302;p46"/>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303" name="Google Shape;303;p4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04" name="Google Shape;304;p46"/>
          <p:cNvSpPr txBox="1"/>
          <p:nvPr/>
        </p:nvSpPr>
        <p:spPr>
          <a:xfrm>
            <a:off x="475725" y="255477"/>
            <a:ext cx="2208300" cy="171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600">
                <a:solidFill>
                  <a:srgbClr val="FFFFFF"/>
                </a:solidFill>
                <a:latin typeface="Overpass"/>
                <a:ea typeface="Overpass"/>
                <a:cs typeface="Overpass"/>
                <a:sym typeface="Overpass"/>
              </a:rPr>
              <a:t>2019 RED HAT TECH EXCHANGE</a:t>
            </a:r>
            <a:endParaRPr b="1" sz="600">
              <a:solidFill>
                <a:srgbClr val="FFFFFF"/>
              </a:solidFill>
              <a:latin typeface="Overpass"/>
              <a:ea typeface="Overpass"/>
              <a:cs typeface="Overpass"/>
              <a:sym typeface="Overpas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305" name="Shape 305"/>
        <p:cNvGrpSpPr/>
        <p:nvPr/>
      </p:nvGrpSpPr>
      <p:grpSpPr>
        <a:xfrm>
          <a:off x="0" y="0"/>
          <a:ext cx="0" cy="0"/>
          <a:chOff x="0" y="0"/>
          <a:chExt cx="0" cy="0"/>
        </a:xfrm>
      </p:grpSpPr>
      <p:sp>
        <p:nvSpPr>
          <p:cNvPr id="306" name="Google Shape;306;p47"/>
          <p:cNvSpPr txBox="1"/>
          <p:nvPr>
            <p:ph type="title"/>
          </p:nvPr>
        </p:nvSpPr>
        <p:spPr>
          <a:xfrm>
            <a:off x="4255575" y="1224713"/>
            <a:ext cx="3777900" cy="29118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307" name="Google Shape;307;p47"/>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308" name="Google Shape;308;p4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a:ea typeface="Overpass"/>
                <a:cs typeface="Overpass"/>
                <a:sym typeface="Overpass"/>
              </a:defRPr>
            </a:lvl1pPr>
            <a:lvl2pPr lvl="1" rtl="0" algn="ctr">
              <a:buNone/>
              <a:defRPr sz="600">
                <a:solidFill>
                  <a:schemeClr val="lt1"/>
                </a:solidFill>
                <a:latin typeface="Overpass"/>
                <a:ea typeface="Overpass"/>
                <a:cs typeface="Overpass"/>
                <a:sym typeface="Overpass"/>
              </a:defRPr>
            </a:lvl2pPr>
            <a:lvl3pPr lvl="2" rtl="0" algn="ctr">
              <a:buNone/>
              <a:defRPr sz="600">
                <a:solidFill>
                  <a:schemeClr val="lt1"/>
                </a:solidFill>
                <a:latin typeface="Overpass"/>
                <a:ea typeface="Overpass"/>
                <a:cs typeface="Overpass"/>
                <a:sym typeface="Overpass"/>
              </a:defRPr>
            </a:lvl3pPr>
            <a:lvl4pPr lvl="3" rtl="0" algn="ctr">
              <a:buNone/>
              <a:defRPr sz="600">
                <a:solidFill>
                  <a:schemeClr val="lt1"/>
                </a:solidFill>
                <a:latin typeface="Overpass"/>
                <a:ea typeface="Overpass"/>
                <a:cs typeface="Overpass"/>
                <a:sym typeface="Overpass"/>
              </a:defRPr>
            </a:lvl4pPr>
            <a:lvl5pPr lvl="4" rtl="0" algn="ctr">
              <a:buNone/>
              <a:defRPr sz="600">
                <a:solidFill>
                  <a:schemeClr val="lt1"/>
                </a:solidFill>
                <a:latin typeface="Overpass"/>
                <a:ea typeface="Overpass"/>
                <a:cs typeface="Overpass"/>
                <a:sym typeface="Overpass"/>
              </a:defRPr>
            </a:lvl5pPr>
            <a:lvl6pPr lvl="5" rtl="0" algn="ctr">
              <a:buNone/>
              <a:defRPr sz="600">
                <a:solidFill>
                  <a:schemeClr val="lt1"/>
                </a:solidFill>
                <a:latin typeface="Overpass"/>
                <a:ea typeface="Overpass"/>
                <a:cs typeface="Overpass"/>
                <a:sym typeface="Overpass"/>
              </a:defRPr>
            </a:lvl6pPr>
            <a:lvl7pPr lvl="6" rtl="0" algn="ctr">
              <a:buNone/>
              <a:defRPr sz="600">
                <a:solidFill>
                  <a:schemeClr val="lt1"/>
                </a:solidFill>
                <a:latin typeface="Overpass"/>
                <a:ea typeface="Overpass"/>
                <a:cs typeface="Overpass"/>
                <a:sym typeface="Overpass"/>
              </a:defRPr>
            </a:lvl7pPr>
            <a:lvl8pPr lvl="7" rtl="0" algn="ctr">
              <a:buNone/>
              <a:defRPr sz="600">
                <a:solidFill>
                  <a:schemeClr val="lt1"/>
                </a:solidFill>
                <a:latin typeface="Overpass"/>
                <a:ea typeface="Overpass"/>
                <a:cs typeface="Overpass"/>
                <a:sym typeface="Overpass"/>
              </a:defRPr>
            </a:lvl8pPr>
            <a:lvl9pPr lvl="8" rtl="0" algn="ctr">
              <a:buNone/>
              <a:defRPr sz="600">
                <a:solidFill>
                  <a:schemeClr val="lt1"/>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
        <p:nvSpPr>
          <p:cNvPr id="309" name="Google Shape;309;p47"/>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400">
                <a:solidFill>
                  <a:schemeClr val="lt1"/>
                </a:solidFill>
                <a:latin typeface="Overpass"/>
                <a:ea typeface="Overpass"/>
                <a:cs typeface="Overpass"/>
                <a:sym typeface="Overpass"/>
              </a:rPr>
              <a:t>CONFIDENTIAL </a:t>
            </a:r>
            <a:r>
              <a:rPr lang="en" sz="400">
                <a:solidFill>
                  <a:schemeClr val="lt1"/>
                </a:solidFill>
                <a:latin typeface="Overpass"/>
                <a:ea typeface="Overpass"/>
                <a:cs typeface="Overpass"/>
                <a:sym typeface="Overpass"/>
              </a:rPr>
              <a:t>Designator</a:t>
            </a:r>
            <a:endParaRPr sz="400">
              <a:solidFill>
                <a:schemeClr val="lt1"/>
              </a:solidFill>
              <a:latin typeface="Overpass"/>
              <a:ea typeface="Overpass"/>
              <a:cs typeface="Overpass"/>
              <a:sym typeface="Overpass"/>
            </a:endParaRPr>
          </a:p>
        </p:txBody>
      </p:sp>
      <p:sp>
        <p:nvSpPr>
          <p:cNvPr id="310" name="Google Shape;310;p47"/>
          <p:cNvSpPr txBox="1"/>
          <p:nvPr>
            <p:ph idx="1" type="subTitle"/>
          </p:nvPr>
        </p:nvSpPr>
        <p:spPr>
          <a:xfrm rot="5400000">
            <a:off x="-1603912" y="1603950"/>
            <a:ext cx="38619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1pPr>
            <a:lvl2pPr lvl="1"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2pPr>
            <a:lvl3pPr lvl="2"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3pPr>
            <a:lvl4pPr lvl="3"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4pPr>
            <a:lvl5pPr lvl="4"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5pPr>
            <a:lvl6pPr lvl="5"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6pPr>
            <a:lvl7pPr lvl="6"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7pPr>
            <a:lvl8pPr lvl="7"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8pPr>
            <a:lvl9pPr lvl="8"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9pPr>
          </a:lstStyle>
          <a:p/>
        </p:txBody>
      </p:sp>
      <p:pic>
        <p:nvPicPr>
          <p:cNvPr id="311" name="Google Shape;311;p47"/>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312" name="Shape 312"/>
        <p:cNvGrpSpPr/>
        <p:nvPr/>
      </p:nvGrpSpPr>
      <p:grpSpPr>
        <a:xfrm>
          <a:off x="0" y="0"/>
          <a:ext cx="0" cy="0"/>
          <a:chOff x="0" y="0"/>
          <a:chExt cx="0" cy="0"/>
        </a:xfrm>
      </p:grpSpPr>
      <p:sp>
        <p:nvSpPr>
          <p:cNvPr id="313" name="Google Shape;313;p4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1900">
                <a:solidFill>
                  <a:srgbClr val="000000"/>
                </a:solidFill>
              </a:defRPr>
            </a:lvl1pPr>
            <a:lvl2pPr lvl="1" rtl="0" algn="ctr">
              <a:lnSpc>
                <a:spcPct val="130000"/>
              </a:lnSpc>
              <a:spcBef>
                <a:spcPts val="0"/>
              </a:spcBef>
              <a:spcAft>
                <a:spcPts val="0"/>
              </a:spcAft>
              <a:buNone/>
              <a:defRPr sz="1900">
                <a:solidFill>
                  <a:srgbClr val="000000"/>
                </a:solidFill>
              </a:defRPr>
            </a:lvl2pPr>
            <a:lvl3pPr lvl="2" rtl="0" algn="ctr">
              <a:lnSpc>
                <a:spcPct val="130000"/>
              </a:lnSpc>
              <a:spcBef>
                <a:spcPts val="0"/>
              </a:spcBef>
              <a:spcAft>
                <a:spcPts val="0"/>
              </a:spcAft>
              <a:buNone/>
              <a:defRPr sz="1900">
                <a:solidFill>
                  <a:srgbClr val="000000"/>
                </a:solidFill>
              </a:defRPr>
            </a:lvl3pPr>
            <a:lvl4pPr lvl="3" rtl="0" algn="ctr">
              <a:lnSpc>
                <a:spcPct val="130000"/>
              </a:lnSpc>
              <a:spcBef>
                <a:spcPts val="0"/>
              </a:spcBef>
              <a:spcAft>
                <a:spcPts val="0"/>
              </a:spcAft>
              <a:buNone/>
              <a:defRPr sz="1900">
                <a:solidFill>
                  <a:srgbClr val="000000"/>
                </a:solidFill>
              </a:defRPr>
            </a:lvl4pPr>
            <a:lvl5pPr lvl="4" rtl="0" algn="ctr">
              <a:lnSpc>
                <a:spcPct val="130000"/>
              </a:lnSpc>
              <a:spcBef>
                <a:spcPts val="0"/>
              </a:spcBef>
              <a:spcAft>
                <a:spcPts val="0"/>
              </a:spcAft>
              <a:buNone/>
              <a:defRPr sz="1900">
                <a:solidFill>
                  <a:srgbClr val="000000"/>
                </a:solidFill>
              </a:defRPr>
            </a:lvl5pPr>
            <a:lvl6pPr lvl="5" rtl="0" algn="ctr">
              <a:lnSpc>
                <a:spcPct val="130000"/>
              </a:lnSpc>
              <a:spcBef>
                <a:spcPts val="0"/>
              </a:spcBef>
              <a:spcAft>
                <a:spcPts val="0"/>
              </a:spcAft>
              <a:buNone/>
              <a:defRPr sz="1900">
                <a:solidFill>
                  <a:srgbClr val="000000"/>
                </a:solidFill>
              </a:defRPr>
            </a:lvl6pPr>
            <a:lvl7pPr lvl="6" rtl="0" algn="ctr">
              <a:lnSpc>
                <a:spcPct val="130000"/>
              </a:lnSpc>
              <a:spcBef>
                <a:spcPts val="0"/>
              </a:spcBef>
              <a:spcAft>
                <a:spcPts val="0"/>
              </a:spcAft>
              <a:buNone/>
              <a:defRPr sz="1900">
                <a:solidFill>
                  <a:srgbClr val="000000"/>
                </a:solidFill>
              </a:defRPr>
            </a:lvl7pPr>
            <a:lvl8pPr lvl="7" rtl="0" algn="ctr">
              <a:lnSpc>
                <a:spcPct val="130000"/>
              </a:lnSpc>
              <a:spcBef>
                <a:spcPts val="0"/>
              </a:spcBef>
              <a:spcAft>
                <a:spcPts val="0"/>
              </a:spcAft>
              <a:buNone/>
              <a:defRPr sz="1900">
                <a:solidFill>
                  <a:srgbClr val="000000"/>
                </a:solidFill>
              </a:defRPr>
            </a:lvl8pPr>
            <a:lvl9pPr lvl="8" rtl="0" algn="ctr">
              <a:lnSpc>
                <a:spcPct val="130000"/>
              </a:lnSpc>
              <a:spcBef>
                <a:spcPts val="0"/>
              </a:spcBef>
              <a:spcAft>
                <a:spcPts val="0"/>
              </a:spcAft>
              <a:buNone/>
              <a:defRPr sz="1900">
                <a:solidFill>
                  <a:srgbClr val="000000"/>
                </a:solidFill>
              </a:defRPr>
            </a:lvl9pPr>
          </a:lstStyle>
          <a:p/>
        </p:txBody>
      </p:sp>
      <p:cxnSp>
        <p:nvCxnSpPr>
          <p:cNvPr id="314" name="Google Shape;314;p4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315" name="Google Shape;315;p48"/>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16" name="Google Shape;316;p4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pic>
        <p:nvPicPr>
          <p:cNvPr id="317" name="Google Shape;317;p4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18" name="Google Shape;318;p48"/>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400">
                <a:solidFill>
                  <a:srgbClr val="4D4D4F"/>
                </a:solidFill>
              </a:defRPr>
            </a:lvl1pPr>
            <a:lvl2pPr lvl="1" rtl="0">
              <a:lnSpc>
                <a:spcPct val="142000"/>
              </a:lnSpc>
              <a:spcBef>
                <a:spcPts val="0"/>
              </a:spcBef>
              <a:spcAft>
                <a:spcPts val="0"/>
              </a:spcAft>
              <a:buNone/>
              <a:defRPr sz="400">
                <a:solidFill>
                  <a:srgbClr val="4D4D4F"/>
                </a:solidFill>
              </a:defRPr>
            </a:lvl2pPr>
            <a:lvl3pPr lvl="2" rtl="0">
              <a:lnSpc>
                <a:spcPct val="142000"/>
              </a:lnSpc>
              <a:spcBef>
                <a:spcPts val="0"/>
              </a:spcBef>
              <a:spcAft>
                <a:spcPts val="0"/>
              </a:spcAft>
              <a:buNone/>
              <a:defRPr sz="400">
                <a:solidFill>
                  <a:srgbClr val="4D4D4F"/>
                </a:solidFill>
              </a:defRPr>
            </a:lvl3pPr>
            <a:lvl4pPr lvl="3" rtl="0">
              <a:lnSpc>
                <a:spcPct val="142000"/>
              </a:lnSpc>
              <a:spcBef>
                <a:spcPts val="0"/>
              </a:spcBef>
              <a:spcAft>
                <a:spcPts val="0"/>
              </a:spcAft>
              <a:buNone/>
              <a:defRPr sz="400">
                <a:solidFill>
                  <a:srgbClr val="4D4D4F"/>
                </a:solidFill>
              </a:defRPr>
            </a:lvl4pPr>
            <a:lvl5pPr lvl="4" rtl="0">
              <a:lnSpc>
                <a:spcPct val="142000"/>
              </a:lnSpc>
              <a:spcBef>
                <a:spcPts val="0"/>
              </a:spcBef>
              <a:spcAft>
                <a:spcPts val="0"/>
              </a:spcAft>
              <a:buNone/>
              <a:defRPr sz="400">
                <a:solidFill>
                  <a:srgbClr val="4D4D4F"/>
                </a:solidFill>
              </a:defRPr>
            </a:lvl5pPr>
            <a:lvl6pPr lvl="5" rtl="0">
              <a:lnSpc>
                <a:spcPct val="142000"/>
              </a:lnSpc>
              <a:spcBef>
                <a:spcPts val="0"/>
              </a:spcBef>
              <a:spcAft>
                <a:spcPts val="0"/>
              </a:spcAft>
              <a:buNone/>
              <a:defRPr sz="400">
                <a:solidFill>
                  <a:srgbClr val="4D4D4F"/>
                </a:solidFill>
              </a:defRPr>
            </a:lvl6pPr>
            <a:lvl7pPr lvl="6" rtl="0">
              <a:lnSpc>
                <a:spcPct val="142000"/>
              </a:lnSpc>
              <a:spcBef>
                <a:spcPts val="0"/>
              </a:spcBef>
              <a:spcAft>
                <a:spcPts val="0"/>
              </a:spcAft>
              <a:buNone/>
              <a:defRPr sz="400">
                <a:solidFill>
                  <a:srgbClr val="4D4D4F"/>
                </a:solidFill>
              </a:defRPr>
            </a:lvl7pPr>
            <a:lvl8pPr lvl="7" rtl="0">
              <a:lnSpc>
                <a:spcPct val="142000"/>
              </a:lnSpc>
              <a:spcBef>
                <a:spcPts val="0"/>
              </a:spcBef>
              <a:spcAft>
                <a:spcPts val="0"/>
              </a:spcAft>
              <a:buNone/>
              <a:defRPr sz="400">
                <a:solidFill>
                  <a:srgbClr val="4D4D4F"/>
                </a:solidFill>
              </a:defRPr>
            </a:lvl8pPr>
            <a:lvl9pPr lvl="8" rtl="0">
              <a:lnSpc>
                <a:spcPct val="142000"/>
              </a:lnSpc>
              <a:spcBef>
                <a:spcPts val="0"/>
              </a:spcBef>
              <a:spcAft>
                <a:spcPts val="0"/>
              </a:spcAft>
              <a:buNone/>
              <a:defRPr sz="400">
                <a:solidFill>
                  <a:srgbClr val="4D4D4F"/>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
    <p:spTree>
      <p:nvGrpSpPr>
        <p:cNvPr id="319" name="Shape 319"/>
        <p:cNvGrpSpPr/>
        <p:nvPr/>
      </p:nvGrpSpPr>
      <p:grpSpPr>
        <a:xfrm>
          <a:off x="0" y="0"/>
          <a:ext cx="0" cy="0"/>
          <a:chOff x="0" y="0"/>
          <a:chExt cx="0" cy="0"/>
        </a:xfrm>
      </p:grpSpPr>
      <p:cxnSp>
        <p:nvCxnSpPr>
          <p:cNvPr id="320" name="Google Shape;320;p4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321" name="Google Shape;321;p49"/>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22" name="Google Shape;322;p4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
        <p:nvSpPr>
          <p:cNvPr id="323" name="Google Shape;323;p49"/>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a:ea typeface="Overpass"/>
                <a:cs typeface="Overpass"/>
                <a:sym typeface="Overpass"/>
              </a:rPr>
              <a:t>INTERNAL USE</a:t>
            </a:r>
            <a:endParaRPr sz="600">
              <a:solidFill>
                <a:srgbClr val="666666"/>
              </a:solidFill>
              <a:latin typeface="Overpass"/>
              <a:ea typeface="Overpass"/>
              <a:cs typeface="Overpass"/>
              <a:sym typeface="Overpass"/>
            </a:endParaRPr>
          </a:p>
        </p:txBody>
      </p:sp>
      <p:pic>
        <p:nvPicPr>
          <p:cNvPr id="324" name="Google Shape;324;p4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25" name="Google Shape;325;p49"/>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400">
                <a:solidFill>
                  <a:srgbClr val="4D4D4F"/>
                </a:solidFill>
              </a:defRPr>
            </a:lvl1pPr>
            <a:lvl2pPr lvl="1" rtl="0">
              <a:lnSpc>
                <a:spcPct val="142000"/>
              </a:lnSpc>
              <a:spcBef>
                <a:spcPts val="0"/>
              </a:spcBef>
              <a:spcAft>
                <a:spcPts val="0"/>
              </a:spcAft>
              <a:buNone/>
              <a:defRPr sz="400">
                <a:solidFill>
                  <a:srgbClr val="4D4D4F"/>
                </a:solidFill>
              </a:defRPr>
            </a:lvl2pPr>
            <a:lvl3pPr lvl="2" rtl="0">
              <a:lnSpc>
                <a:spcPct val="142000"/>
              </a:lnSpc>
              <a:spcBef>
                <a:spcPts val="0"/>
              </a:spcBef>
              <a:spcAft>
                <a:spcPts val="0"/>
              </a:spcAft>
              <a:buNone/>
              <a:defRPr sz="400">
                <a:solidFill>
                  <a:srgbClr val="4D4D4F"/>
                </a:solidFill>
              </a:defRPr>
            </a:lvl3pPr>
            <a:lvl4pPr lvl="3" rtl="0">
              <a:lnSpc>
                <a:spcPct val="142000"/>
              </a:lnSpc>
              <a:spcBef>
                <a:spcPts val="0"/>
              </a:spcBef>
              <a:spcAft>
                <a:spcPts val="0"/>
              </a:spcAft>
              <a:buNone/>
              <a:defRPr sz="400">
                <a:solidFill>
                  <a:srgbClr val="4D4D4F"/>
                </a:solidFill>
              </a:defRPr>
            </a:lvl4pPr>
            <a:lvl5pPr lvl="4" rtl="0">
              <a:lnSpc>
                <a:spcPct val="142000"/>
              </a:lnSpc>
              <a:spcBef>
                <a:spcPts val="0"/>
              </a:spcBef>
              <a:spcAft>
                <a:spcPts val="0"/>
              </a:spcAft>
              <a:buNone/>
              <a:defRPr sz="400">
                <a:solidFill>
                  <a:srgbClr val="4D4D4F"/>
                </a:solidFill>
              </a:defRPr>
            </a:lvl5pPr>
            <a:lvl6pPr lvl="5" rtl="0">
              <a:lnSpc>
                <a:spcPct val="142000"/>
              </a:lnSpc>
              <a:spcBef>
                <a:spcPts val="0"/>
              </a:spcBef>
              <a:spcAft>
                <a:spcPts val="0"/>
              </a:spcAft>
              <a:buNone/>
              <a:defRPr sz="400">
                <a:solidFill>
                  <a:srgbClr val="4D4D4F"/>
                </a:solidFill>
              </a:defRPr>
            </a:lvl6pPr>
            <a:lvl7pPr lvl="6" rtl="0">
              <a:lnSpc>
                <a:spcPct val="142000"/>
              </a:lnSpc>
              <a:spcBef>
                <a:spcPts val="0"/>
              </a:spcBef>
              <a:spcAft>
                <a:spcPts val="0"/>
              </a:spcAft>
              <a:buNone/>
              <a:defRPr sz="400">
                <a:solidFill>
                  <a:srgbClr val="4D4D4F"/>
                </a:solidFill>
              </a:defRPr>
            </a:lvl7pPr>
            <a:lvl8pPr lvl="7" rtl="0">
              <a:lnSpc>
                <a:spcPct val="142000"/>
              </a:lnSpc>
              <a:spcBef>
                <a:spcPts val="0"/>
              </a:spcBef>
              <a:spcAft>
                <a:spcPts val="0"/>
              </a:spcAft>
              <a:buNone/>
              <a:defRPr sz="400">
                <a:solidFill>
                  <a:srgbClr val="4D4D4F"/>
                </a:solidFill>
              </a:defRPr>
            </a:lvl8pPr>
            <a:lvl9pPr lvl="8" rtl="0">
              <a:lnSpc>
                <a:spcPct val="142000"/>
              </a:lnSpc>
              <a:spcBef>
                <a:spcPts val="0"/>
              </a:spcBef>
              <a:spcAft>
                <a:spcPts val="0"/>
              </a:spcAft>
              <a:buNone/>
              <a:defRPr sz="400">
                <a:solidFill>
                  <a:srgbClr val="4D4D4F"/>
                </a:solidFill>
              </a:defRPr>
            </a:lvl9pPr>
          </a:lstStyle>
          <a:p/>
        </p:txBody>
      </p:sp>
      <p:sp>
        <p:nvSpPr>
          <p:cNvPr id="326" name="Google Shape;326;p49"/>
          <p:cNvSpPr/>
          <p:nvPr/>
        </p:nvSpPr>
        <p:spPr>
          <a:xfrm>
            <a:off x="3480875" y="0"/>
            <a:ext cx="5663400" cy="5143500"/>
          </a:xfrm>
          <a:prstGeom prst="rect">
            <a:avLst/>
          </a:prstGeom>
          <a:solidFill>
            <a:srgbClr val="292929"/>
          </a:solidFill>
          <a:ln>
            <a:noFill/>
          </a:ln>
        </p:spPr>
        <p:txBody>
          <a:bodyPr anchorCtr="0" anchor="ctr" bIns="57150" lIns="57150" spcFirstLastPara="1" rIns="57150" wrap="square" tIns="57150">
            <a:noAutofit/>
          </a:bodyPr>
          <a:lstStyle/>
          <a:p>
            <a:pPr indent="0" lvl="0" marL="0" rtl="0" algn="l">
              <a:lnSpc>
                <a:spcPct val="115000"/>
              </a:lnSpc>
              <a:spcBef>
                <a:spcPts val="0"/>
              </a:spcBef>
              <a:spcAft>
                <a:spcPts val="0"/>
              </a:spcAft>
              <a:buNone/>
            </a:pPr>
            <a:r>
              <a:t/>
            </a:r>
            <a:endParaRPr sz="900">
              <a:solidFill>
                <a:srgbClr val="EFEFEF"/>
              </a:solidFill>
              <a:latin typeface="Consolas"/>
              <a:ea typeface="Consolas"/>
              <a:cs typeface="Consolas"/>
              <a:sym typeface="Consolas"/>
            </a:endParaRPr>
          </a:p>
        </p:txBody>
      </p:sp>
      <p:sp>
        <p:nvSpPr>
          <p:cNvPr id="327" name="Google Shape;327;p49"/>
          <p:cNvSpPr/>
          <p:nvPr/>
        </p:nvSpPr>
        <p:spPr>
          <a:xfrm>
            <a:off x="3621625" y="24938"/>
            <a:ext cx="3495900" cy="4803600"/>
          </a:xfrm>
          <a:prstGeom prst="rect">
            <a:avLst/>
          </a:prstGeom>
          <a:noFill/>
          <a:ln>
            <a:noFill/>
          </a:ln>
        </p:spPr>
        <p:txBody>
          <a:bodyPr anchorCtr="0" anchor="ctr" bIns="57150" lIns="57150" spcFirstLastPara="1" rIns="57150" wrap="square" tIns="57150">
            <a:noAutofit/>
          </a:bodyPr>
          <a:lstStyle/>
          <a:p>
            <a:pPr indent="0" lvl="0" marL="0" rtl="0" algn="l">
              <a:lnSpc>
                <a:spcPct val="115000"/>
              </a:lnSpc>
              <a:spcBef>
                <a:spcPts val="0"/>
              </a:spcBef>
              <a:spcAft>
                <a:spcPts val="0"/>
              </a:spcAft>
              <a:buNone/>
            </a:pPr>
            <a:r>
              <a:t/>
            </a:r>
            <a:endParaRPr sz="1000">
              <a:solidFill>
                <a:srgbClr val="CE9178"/>
              </a:solidFill>
              <a:latin typeface="Consolas"/>
              <a:ea typeface="Consolas"/>
              <a:cs typeface="Consolas"/>
              <a:sym typeface="Consola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5">
    <p:spTree>
      <p:nvGrpSpPr>
        <p:cNvPr id="328" name="Shape 328"/>
        <p:cNvGrpSpPr/>
        <p:nvPr/>
      </p:nvGrpSpPr>
      <p:grpSpPr>
        <a:xfrm>
          <a:off x="0" y="0"/>
          <a:ext cx="0" cy="0"/>
          <a:chOff x="0" y="0"/>
          <a:chExt cx="0" cy="0"/>
        </a:xfrm>
      </p:grpSpPr>
      <p:sp>
        <p:nvSpPr>
          <p:cNvPr id="329" name="Google Shape;329;p50"/>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330" name="Shape 330"/>
        <p:cNvGrpSpPr/>
        <p:nvPr/>
      </p:nvGrpSpPr>
      <p:grpSpPr>
        <a:xfrm>
          <a:off x="0" y="0"/>
          <a:ext cx="0" cy="0"/>
          <a:chOff x="0" y="0"/>
          <a:chExt cx="0" cy="0"/>
        </a:xfrm>
      </p:grpSpPr>
      <p:sp>
        <p:nvSpPr>
          <p:cNvPr id="331" name="Google Shape;331;p5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1900">
                <a:solidFill>
                  <a:srgbClr val="EBEBEB"/>
                </a:solidFill>
              </a:defRPr>
            </a:lvl1pPr>
            <a:lvl2pPr lvl="1" rtl="0" algn="ctr">
              <a:lnSpc>
                <a:spcPct val="130000"/>
              </a:lnSpc>
              <a:spcBef>
                <a:spcPts val="0"/>
              </a:spcBef>
              <a:spcAft>
                <a:spcPts val="0"/>
              </a:spcAft>
              <a:buNone/>
              <a:defRPr sz="1900">
                <a:solidFill>
                  <a:srgbClr val="EBEBEB"/>
                </a:solidFill>
              </a:defRPr>
            </a:lvl2pPr>
            <a:lvl3pPr lvl="2" rtl="0" algn="ctr">
              <a:lnSpc>
                <a:spcPct val="130000"/>
              </a:lnSpc>
              <a:spcBef>
                <a:spcPts val="0"/>
              </a:spcBef>
              <a:spcAft>
                <a:spcPts val="0"/>
              </a:spcAft>
              <a:buNone/>
              <a:defRPr sz="1900">
                <a:solidFill>
                  <a:srgbClr val="EBEBEB"/>
                </a:solidFill>
              </a:defRPr>
            </a:lvl3pPr>
            <a:lvl4pPr lvl="3" rtl="0" algn="ctr">
              <a:lnSpc>
                <a:spcPct val="130000"/>
              </a:lnSpc>
              <a:spcBef>
                <a:spcPts val="0"/>
              </a:spcBef>
              <a:spcAft>
                <a:spcPts val="0"/>
              </a:spcAft>
              <a:buNone/>
              <a:defRPr sz="1900">
                <a:solidFill>
                  <a:srgbClr val="EBEBEB"/>
                </a:solidFill>
              </a:defRPr>
            </a:lvl4pPr>
            <a:lvl5pPr lvl="4" rtl="0" algn="ctr">
              <a:lnSpc>
                <a:spcPct val="130000"/>
              </a:lnSpc>
              <a:spcBef>
                <a:spcPts val="0"/>
              </a:spcBef>
              <a:spcAft>
                <a:spcPts val="0"/>
              </a:spcAft>
              <a:buNone/>
              <a:defRPr sz="1900">
                <a:solidFill>
                  <a:srgbClr val="EBEBEB"/>
                </a:solidFill>
              </a:defRPr>
            </a:lvl5pPr>
            <a:lvl6pPr lvl="5" rtl="0" algn="ctr">
              <a:lnSpc>
                <a:spcPct val="130000"/>
              </a:lnSpc>
              <a:spcBef>
                <a:spcPts val="0"/>
              </a:spcBef>
              <a:spcAft>
                <a:spcPts val="0"/>
              </a:spcAft>
              <a:buNone/>
              <a:defRPr sz="1900">
                <a:solidFill>
                  <a:srgbClr val="EBEBEB"/>
                </a:solidFill>
              </a:defRPr>
            </a:lvl6pPr>
            <a:lvl7pPr lvl="6" rtl="0" algn="ctr">
              <a:lnSpc>
                <a:spcPct val="130000"/>
              </a:lnSpc>
              <a:spcBef>
                <a:spcPts val="0"/>
              </a:spcBef>
              <a:spcAft>
                <a:spcPts val="0"/>
              </a:spcAft>
              <a:buNone/>
              <a:defRPr sz="1900">
                <a:solidFill>
                  <a:srgbClr val="EBEBEB"/>
                </a:solidFill>
              </a:defRPr>
            </a:lvl7pPr>
            <a:lvl8pPr lvl="7" rtl="0" algn="ctr">
              <a:lnSpc>
                <a:spcPct val="130000"/>
              </a:lnSpc>
              <a:spcBef>
                <a:spcPts val="0"/>
              </a:spcBef>
              <a:spcAft>
                <a:spcPts val="0"/>
              </a:spcAft>
              <a:buNone/>
              <a:defRPr sz="1900">
                <a:solidFill>
                  <a:srgbClr val="EBEBEB"/>
                </a:solidFill>
              </a:defRPr>
            </a:lvl8pPr>
            <a:lvl9pPr lvl="8" rtl="0" algn="ctr">
              <a:lnSpc>
                <a:spcPct val="130000"/>
              </a:lnSpc>
              <a:spcBef>
                <a:spcPts val="0"/>
              </a:spcBef>
              <a:spcAft>
                <a:spcPts val="0"/>
              </a:spcAft>
              <a:buNone/>
              <a:defRPr sz="1900">
                <a:solidFill>
                  <a:srgbClr val="EBEBEB"/>
                </a:solidFill>
              </a:defRPr>
            </a:lvl9pPr>
          </a:lstStyle>
          <a:p/>
        </p:txBody>
      </p:sp>
      <p:cxnSp>
        <p:nvCxnSpPr>
          <p:cNvPr id="332" name="Google Shape;332;p5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333" name="Google Shape;333;p51"/>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34" name="Google Shape;334;p5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a:ea typeface="Overpass"/>
                <a:cs typeface="Overpass"/>
                <a:sym typeface="Overpass"/>
              </a:defRPr>
            </a:lvl1pPr>
            <a:lvl2pPr lvl="1" rtl="0" algn="ctr">
              <a:buNone/>
              <a:defRPr sz="600">
                <a:solidFill>
                  <a:srgbClr val="EBEBEB"/>
                </a:solidFill>
                <a:latin typeface="Overpass"/>
                <a:ea typeface="Overpass"/>
                <a:cs typeface="Overpass"/>
                <a:sym typeface="Overpass"/>
              </a:defRPr>
            </a:lvl2pPr>
            <a:lvl3pPr lvl="2" rtl="0" algn="ctr">
              <a:buNone/>
              <a:defRPr sz="600">
                <a:solidFill>
                  <a:srgbClr val="EBEBEB"/>
                </a:solidFill>
                <a:latin typeface="Overpass"/>
                <a:ea typeface="Overpass"/>
                <a:cs typeface="Overpass"/>
                <a:sym typeface="Overpass"/>
              </a:defRPr>
            </a:lvl3pPr>
            <a:lvl4pPr lvl="3" rtl="0" algn="ctr">
              <a:buNone/>
              <a:defRPr sz="600">
                <a:solidFill>
                  <a:srgbClr val="EBEBEB"/>
                </a:solidFill>
                <a:latin typeface="Overpass"/>
                <a:ea typeface="Overpass"/>
                <a:cs typeface="Overpass"/>
                <a:sym typeface="Overpass"/>
              </a:defRPr>
            </a:lvl4pPr>
            <a:lvl5pPr lvl="4" rtl="0" algn="ctr">
              <a:buNone/>
              <a:defRPr sz="600">
                <a:solidFill>
                  <a:srgbClr val="EBEBEB"/>
                </a:solidFill>
                <a:latin typeface="Overpass"/>
                <a:ea typeface="Overpass"/>
                <a:cs typeface="Overpass"/>
                <a:sym typeface="Overpass"/>
              </a:defRPr>
            </a:lvl5pPr>
            <a:lvl6pPr lvl="5" rtl="0" algn="ctr">
              <a:buNone/>
              <a:defRPr sz="600">
                <a:solidFill>
                  <a:srgbClr val="EBEBEB"/>
                </a:solidFill>
                <a:latin typeface="Overpass"/>
                <a:ea typeface="Overpass"/>
                <a:cs typeface="Overpass"/>
                <a:sym typeface="Overpass"/>
              </a:defRPr>
            </a:lvl6pPr>
            <a:lvl7pPr lvl="6" rtl="0" algn="ctr">
              <a:buNone/>
              <a:defRPr sz="600">
                <a:solidFill>
                  <a:srgbClr val="EBEBEB"/>
                </a:solidFill>
                <a:latin typeface="Overpass"/>
                <a:ea typeface="Overpass"/>
                <a:cs typeface="Overpass"/>
                <a:sym typeface="Overpass"/>
              </a:defRPr>
            </a:lvl7pPr>
            <a:lvl8pPr lvl="7" rtl="0" algn="ctr">
              <a:buNone/>
              <a:defRPr sz="600">
                <a:solidFill>
                  <a:srgbClr val="EBEBEB"/>
                </a:solidFill>
                <a:latin typeface="Overpass"/>
                <a:ea typeface="Overpass"/>
                <a:cs typeface="Overpass"/>
                <a:sym typeface="Overpass"/>
              </a:defRPr>
            </a:lvl8pPr>
            <a:lvl9pPr lvl="8" rtl="0" algn="ctr">
              <a:buNone/>
              <a:defRPr sz="600">
                <a:solidFill>
                  <a:srgbClr val="EBEBEB"/>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
        <p:nvSpPr>
          <p:cNvPr id="335" name="Google Shape;335;p51"/>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400">
                <a:solidFill>
                  <a:srgbClr val="EBEBEB"/>
                </a:solidFill>
                <a:latin typeface="Overpass"/>
                <a:ea typeface="Overpass"/>
                <a:cs typeface="Overpass"/>
                <a:sym typeface="Overpass"/>
              </a:rPr>
              <a:t>CONFIDENTIAL </a:t>
            </a:r>
            <a:r>
              <a:rPr lang="en" sz="400">
                <a:solidFill>
                  <a:srgbClr val="EBEBEB"/>
                </a:solidFill>
                <a:latin typeface="Overpass"/>
                <a:ea typeface="Overpass"/>
                <a:cs typeface="Overpass"/>
                <a:sym typeface="Overpass"/>
              </a:rPr>
              <a:t>Designator</a:t>
            </a:r>
            <a:endParaRPr sz="400">
              <a:solidFill>
                <a:srgbClr val="EBEBEB"/>
              </a:solidFill>
              <a:latin typeface="Overpass"/>
              <a:ea typeface="Overpass"/>
              <a:cs typeface="Overpass"/>
              <a:sym typeface="Overpass"/>
            </a:endParaRPr>
          </a:p>
        </p:txBody>
      </p:sp>
      <p:sp>
        <p:nvSpPr>
          <p:cNvPr id="336" name="Google Shape;336;p51"/>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400">
                <a:solidFill>
                  <a:srgbClr val="EBEBEB"/>
                </a:solidFill>
              </a:defRPr>
            </a:lvl1pPr>
            <a:lvl2pPr lvl="1" rtl="0">
              <a:lnSpc>
                <a:spcPct val="142000"/>
              </a:lnSpc>
              <a:spcBef>
                <a:spcPts val="0"/>
              </a:spcBef>
              <a:spcAft>
                <a:spcPts val="0"/>
              </a:spcAft>
              <a:buNone/>
              <a:defRPr sz="400">
                <a:solidFill>
                  <a:srgbClr val="EBEBEB"/>
                </a:solidFill>
              </a:defRPr>
            </a:lvl2pPr>
            <a:lvl3pPr lvl="2" rtl="0">
              <a:lnSpc>
                <a:spcPct val="142000"/>
              </a:lnSpc>
              <a:spcBef>
                <a:spcPts val="0"/>
              </a:spcBef>
              <a:spcAft>
                <a:spcPts val="0"/>
              </a:spcAft>
              <a:buNone/>
              <a:defRPr sz="400">
                <a:solidFill>
                  <a:srgbClr val="EBEBEB"/>
                </a:solidFill>
              </a:defRPr>
            </a:lvl3pPr>
            <a:lvl4pPr lvl="3" rtl="0">
              <a:lnSpc>
                <a:spcPct val="142000"/>
              </a:lnSpc>
              <a:spcBef>
                <a:spcPts val="0"/>
              </a:spcBef>
              <a:spcAft>
                <a:spcPts val="0"/>
              </a:spcAft>
              <a:buNone/>
              <a:defRPr sz="400">
                <a:solidFill>
                  <a:srgbClr val="EBEBEB"/>
                </a:solidFill>
              </a:defRPr>
            </a:lvl4pPr>
            <a:lvl5pPr lvl="4" rtl="0">
              <a:lnSpc>
                <a:spcPct val="142000"/>
              </a:lnSpc>
              <a:spcBef>
                <a:spcPts val="0"/>
              </a:spcBef>
              <a:spcAft>
                <a:spcPts val="0"/>
              </a:spcAft>
              <a:buNone/>
              <a:defRPr sz="400">
                <a:solidFill>
                  <a:srgbClr val="EBEBEB"/>
                </a:solidFill>
              </a:defRPr>
            </a:lvl5pPr>
            <a:lvl6pPr lvl="5" rtl="0">
              <a:lnSpc>
                <a:spcPct val="142000"/>
              </a:lnSpc>
              <a:spcBef>
                <a:spcPts val="0"/>
              </a:spcBef>
              <a:spcAft>
                <a:spcPts val="0"/>
              </a:spcAft>
              <a:buNone/>
              <a:defRPr sz="400">
                <a:solidFill>
                  <a:srgbClr val="EBEBEB"/>
                </a:solidFill>
              </a:defRPr>
            </a:lvl6pPr>
            <a:lvl7pPr lvl="6" rtl="0">
              <a:lnSpc>
                <a:spcPct val="142000"/>
              </a:lnSpc>
              <a:spcBef>
                <a:spcPts val="0"/>
              </a:spcBef>
              <a:spcAft>
                <a:spcPts val="0"/>
              </a:spcAft>
              <a:buNone/>
              <a:defRPr sz="400">
                <a:solidFill>
                  <a:srgbClr val="EBEBEB"/>
                </a:solidFill>
              </a:defRPr>
            </a:lvl7pPr>
            <a:lvl8pPr lvl="7" rtl="0">
              <a:lnSpc>
                <a:spcPct val="142000"/>
              </a:lnSpc>
              <a:spcBef>
                <a:spcPts val="0"/>
              </a:spcBef>
              <a:spcAft>
                <a:spcPts val="0"/>
              </a:spcAft>
              <a:buNone/>
              <a:defRPr sz="400">
                <a:solidFill>
                  <a:srgbClr val="EBEBEB"/>
                </a:solidFill>
              </a:defRPr>
            </a:lvl8pPr>
            <a:lvl9pPr lvl="8" rtl="0">
              <a:lnSpc>
                <a:spcPct val="142000"/>
              </a:lnSpc>
              <a:spcBef>
                <a:spcPts val="0"/>
              </a:spcBef>
              <a:spcAft>
                <a:spcPts val="0"/>
              </a:spcAft>
              <a:buNone/>
              <a:defRPr sz="400">
                <a:solidFill>
                  <a:srgbClr val="EBEBEB"/>
                </a:solidFill>
              </a:defRPr>
            </a:lvl9pPr>
          </a:lstStyle>
          <a:p/>
        </p:txBody>
      </p:sp>
      <p:pic>
        <p:nvPicPr>
          <p:cNvPr id="337" name="Google Shape;337;p51"/>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338" name="Google Shape;338;p51"/>
          <p:cNvSpPr txBox="1"/>
          <p:nvPr/>
        </p:nvSpPr>
        <p:spPr>
          <a:xfrm>
            <a:off x="475725" y="255477"/>
            <a:ext cx="2208300" cy="171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600">
                <a:solidFill>
                  <a:srgbClr val="FFFFFF"/>
                </a:solidFill>
                <a:latin typeface="Overpass"/>
                <a:ea typeface="Overpass"/>
                <a:cs typeface="Overpass"/>
                <a:sym typeface="Overpass"/>
              </a:rPr>
              <a:t>2019 RED HAT TECH EXCHANGE</a:t>
            </a:r>
            <a:endParaRPr b="1" sz="600">
              <a:solidFill>
                <a:srgbClr val="FFFFFF"/>
              </a:solidFill>
              <a:latin typeface="Overpass"/>
              <a:ea typeface="Overpass"/>
              <a:cs typeface="Overpass"/>
              <a:sym typeface="Overpas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3">
    <p:spTree>
      <p:nvGrpSpPr>
        <p:cNvPr id="339" name="Shape 339"/>
        <p:cNvGrpSpPr/>
        <p:nvPr/>
      </p:nvGrpSpPr>
      <p:grpSpPr>
        <a:xfrm>
          <a:off x="0" y="0"/>
          <a:ext cx="0" cy="0"/>
          <a:chOff x="0" y="0"/>
          <a:chExt cx="0" cy="0"/>
        </a:xfrm>
      </p:grpSpPr>
      <p:sp>
        <p:nvSpPr>
          <p:cNvPr id="340" name="Google Shape;340;p5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300">
                <a:solidFill>
                  <a:srgbClr val="000000"/>
                </a:solidFill>
              </a:defRPr>
            </a:lvl1pPr>
            <a:lvl2pPr lvl="1" rtl="0" algn="ctr">
              <a:lnSpc>
                <a:spcPct val="130000"/>
              </a:lnSpc>
              <a:spcBef>
                <a:spcPts val="0"/>
              </a:spcBef>
              <a:spcAft>
                <a:spcPts val="0"/>
              </a:spcAft>
              <a:buNone/>
              <a:defRPr sz="1900">
                <a:solidFill>
                  <a:srgbClr val="000000"/>
                </a:solidFill>
              </a:defRPr>
            </a:lvl2pPr>
            <a:lvl3pPr lvl="2" rtl="0" algn="ctr">
              <a:lnSpc>
                <a:spcPct val="130000"/>
              </a:lnSpc>
              <a:spcBef>
                <a:spcPts val="0"/>
              </a:spcBef>
              <a:spcAft>
                <a:spcPts val="0"/>
              </a:spcAft>
              <a:buNone/>
              <a:defRPr sz="1900">
                <a:solidFill>
                  <a:srgbClr val="000000"/>
                </a:solidFill>
              </a:defRPr>
            </a:lvl3pPr>
            <a:lvl4pPr lvl="3" rtl="0" algn="ctr">
              <a:lnSpc>
                <a:spcPct val="130000"/>
              </a:lnSpc>
              <a:spcBef>
                <a:spcPts val="0"/>
              </a:spcBef>
              <a:spcAft>
                <a:spcPts val="0"/>
              </a:spcAft>
              <a:buNone/>
              <a:defRPr sz="1900">
                <a:solidFill>
                  <a:srgbClr val="000000"/>
                </a:solidFill>
              </a:defRPr>
            </a:lvl4pPr>
            <a:lvl5pPr lvl="4" rtl="0" algn="ctr">
              <a:lnSpc>
                <a:spcPct val="130000"/>
              </a:lnSpc>
              <a:spcBef>
                <a:spcPts val="0"/>
              </a:spcBef>
              <a:spcAft>
                <a:spcPts val="0"/>
              </a:spcAft>
              <a:buNone/>
              <a:defRPr sz="1900">
                <a:solidFill>
                  <a:srgbClr val="000000"/>
                </a:solidFill>
              </a:defRPr>
            </a:lvl5pPr>
            <a:lvl6pPr lvl="5" rtl="0" algn="ctr">
              <a:lnSpc>
                <a:spcPct val="130000"/>
              </a:lnSpc>
              <a:spcBef>
                <a:spcPts val="0"/>
              </a:spcBef>
              <a:spcAft>
                <a:spcPts val="0"/>
              </a:spcAft>
              <a:buNone/>
              <a:defRPr sz="1900">
                <a:solidFill>
                  <a:srgbClr val="000000"/>
                </a:solidFill>
              </a:defRPr>
            </a:lvl6pPr>
            <a:lvl7pPr lvl="6" rtl="0" algn="ctr">
              <a:lnSpc>
                <a:spcPct val="130000"/>
              </a:lnSpc>
              <a:spcBef>
                <a:spcPts val="0"/>
              </a:spcBef>
              <a:spcAft>
                <a:spcPts val="0"/>
              </a:spcAft>
              <a:buNone/>
              <a:defRPr sz="1900">
                <a:solidFill>
                  <a:srgbClr val="000000"/>
                </a:solidFill>
              </a:defRPr>
            </a:lvl7pPr>
            <a:lvl8pPr lvl="7" rtl="0" algn="ctr">
              <a:lnSpc>
                <a:spcPct val="130000"/>
              </a:lnSpc>
              <a:spcBef>
                <a:spcPts val="0"/>
              </a:spcBef>
              <a:spcAft>
                <a:spcPts val="0"/>
              </a:spcAft>
              <a:buNone/>
              <a:defRPr sz="1900">
                <a:solidFill>
                  <a:srgbClr val="000000"/>
                </a:solidFill>
              </a:defRPr>
            </a:lvl8pPr>
            <a:lvl9pPr lvl="8" rtl="0" algn="ctr">
              <a:lnSpc>
                <a:spcPct val="130000"/>
              </a:lnSpc>
              <a:spcBef>
                <a:spcPts val="0"/>
              </a:spcBef>
              <a:spcAft>
                <a:spcPts val="0"/>
              </a:spcAft>
              <a:buNone/>
              <a:defRPr sz="1900">
                <a:solidFill>
                  <a:srgbClr val="000000"/>
                </a:solidFill>
              </a:defRPr>
            </a:lvl9pPr>
          </a:lstStyle>
          <a:p/>
        </p:txBody>
      </p:sp>
      <p:cxnSp>
        <p:nvCxnSpPr>
          <p:cNvPr id="341" name="Google Shape;341;p5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42" name="Google Shape;342;p52"/>
          <p:cNvSpPr txBox="1"/>
          <p:nvPr>
            <p:ph idx="1" type="subTitle"/>
          </p:nvPr>
        </p:nvSpPr>
        <p:spPr>
          <a:xfrm>
            <a:off x="335831" y="41580"/>
            <a:ext cx="38619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1pPr>
            <a:lvl2pPr lvl="1"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2pPr>
            <a:lvl3pPr lvl="2"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3pPr>
            <a:lvl4pPr lvl="3"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4pPr>
            <a:lvl5pPr lvl="4"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5pPr>
            <a:lvl6pPr lvl="5"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6pPr>
            <a:lvl7pPr lvl="6"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7pPr>
            <a:lvl8pPr lvl="7"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8pPr>
            <a:lvl9pPr lvl="8"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9pPr>
          </a:lstStyle>
          <a:p/>
        </p:txBody>
      </p:sp>
      <p:cxnSp>
        <p:nvCxnSpPr>
          <p:cNvPr id="343" name="Google Shape;343;p52"/>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44" name="Google Shape;344;p5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
        <p:nvSpPr>
          <p:cNvPr id="345" name="Google Shape;345;p52"/>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400">
                <a:solidFill>
                  <a:srgbClr val="666666"/>
                </a:solidFill>
                <a:latin typeface="Overpass"/>
                <a:ea typeface="Overpass"/>
                <a:cs typeface="Overpass"/>
                <a:sym typeface="Overpass"/>
              </a:rPr>
              <a:t>GENERAL DISTRIBUTION</a:t>
            </a:r>
            <a:endParaRPr sz="400">
              <a:solidFill>
                <a:srgbClr val="666666"/>
              </a:solidFill>
              <a:latin typeface="Overpass"/>
              <a:ea typeface="Overpass"/>
              <a:cs typeface="Overpass"/>
              <a:sym typeface="Overpass"/>
            </a:endParaRPr>
          </a:p>
        </p:txBody>
      </p:sp>
      <p:pic>
        <p:nvPicPr>
          <p:cNvPr id="346" name="Google Shape;346;p5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47" name="Google Shape;347;p5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400">
                <a:solidFill>
                  <a:srgbClr val="4D4D4F"/>
                </a:solidFill>
              </a:defRPr>
            </a:lvl1pPr>
            <a:lvl2pPr lvl="1" rtl="0">
              <a:lnSpc>
                <a:spcPct val="142000"/>
              </a:lnSpc>
              <a:spcBef>
                <a:spcPts val="0"/>
              </a:spcBef>
              <a:spcAft>
                <a:spcPts val="0"/>
              </a:spcAft>
              <a:buNone/>
              <a:defRPr sz="400">
                <a:solidFill>
                  <a:srgbClr val="4D4D4F"/>
                </a:solidFill>
              </a:defRPr>
            </a:lvl2pPr>
            <a:lvl3pPr lvl="2" rtl="0">
              <a:lnSpc>
                <a:spcPct val="142000"/>
              </a:lnSpc>
              <a:spcBef>
                <a:spcPts val="0"/>
              </a:spcBef>
              <a:spcAft>
                <a:spcPts val="0"/>
              </a:spcAft>
              <a:buNone/>
              <a:defRPr sz="400">
                <a:solidFill>
                  <a:srgbClr val="4D4D4F"/>
                </a:solidFill>
              </a:defRPr>
            </a:lvl3pPr>
            <a:lvl4pPr lvl="3" rtl="0">
              <a:lnSpc>
                <a:spcPct val="142000"/>
              </a:lnSpc>
              <a:spcBef>
                <a:spcPts val="0"/>
              </a:spcBef>
              <a:spcAft>
                <a:spcPts val="0"/>
              </a:spcAft>
              <a:buNone/>
              <a:defRPr sz="400">
                <a:solidFill>
                  <a:srgbClr val="4D4D4F"/>
                </a:solidFill>
              </a:defRPr>
            </a:lvl4pPr>
            <a:lvl5pPr lvl="4" rtl="0">
              <a:lnSpc>
                <a:spcPct val="142000"/>
              </a:lnSpc>
              <a:spcBef>
                <a:spcPts val="0"/>
              </a:spcBef>
              <a:spcAft>
                <a:spcPts val="0"/>
              </a:spcAft>
              <a:buNone/>
              <a:defRPr sz="400">
                <a:solidFill>
                  <a:srgbClr val="4D4D4F"/>
                </a:solidFill>
              </a:defRPr>
            </a:lvl5pPr>
            <a:lvl6pPr lvl="5" rtl="0">
              <a:lnSpc>
                <a:spcPct val="142000"/>
              </a:lnSpc>
              <a:spcBef>
                <a:spcPts val="0"/>
              </a:spcBef>
              <a:spcAft>
                <a:spcPts val="0"/>
              </a:spcAft>
              <a:buNone/>
              <a:defRPr sz="400">
                <a:solidFill>
                  <a:srgbClr val="4D4D4F"/>
                </a:solidFill>
              </a:defRPr>
            </a:lvl6pPr>
            <a:lvl7pPr lvl="6" rtl="0">
              <a:lnSpc>
                <a:spcPct val="142000"/>
              </a:lnSpc>
              <a:spcBef>
                <a:spcPts val="0"/>
              </a:spcBef>
              <a:spcAft>
                <a:spcPts val="0"/>
              </a:spcAft>
              <a:buNone/>
              <a:defRPr sz="400">
                <a:solidFill>
                  <a:srgbClr val="4D4D4F"/>
                </a:solidFill>
              </a:defRPr>
            </a:lvl7pPr>
            <a:lvl8pPr lvl="7" rtl="0">
              <a:lnSpc>
                <a:spcPct val="142000"/>
              </a:lnSpc>
              <a:spcBef>
                <a:spcPts val="0"/>
              </a:spcBef>
              <a:spcAft>
                <a:spcPts val="0"/>
              </a:spcAft>
              <a:buNone/>
              <a:defRPr sz="400">
                <a:solidFill>
                  <a:srgbClr val="4D4D4F"/>
                </a:solidFill>
              </a:defRPr>
            </a:lvl8pPr>
            <a:lvl9pPr lvl="8" rtl="0">
              <a:lnSpc>
                <a:spcPct val="142000"/>
              </a:lnSpc>
              <a:spcBef>
                <a:spcPts val="0"/>
              </a:spcBef>
              <a:spcAft>
                <a:spcPts val="0"/>
              </a:spcAft>
              <a:buNone/>
              <a:defRPr sz="400">
                <a:solidFill>
                  <a:srgbClr val="4D4D4F"/>
                </a:solidFill>
              </a:defRPr>
            </a:lvl9pPr>
          </a:lstStyle>
          <a:p/>
        </p:txBody>
      </p:sp>
      <p:sp>
        <p:nvSpPr>
          <p:cNvPr id="348" name="Google Shape;348;p52"/>
          <p:cNvSpPr txBox="1"/>
          <p:nvPr>
            <p:ph idx="3" type="title"/>
          </p:nvPr>
        </p:nvSpPr>
        <p:spPr>
          <a:xfrm>
            <a:off x="1314450" y="1509600"/>
            <a:ext cx="6515100" cy="2914200"/>
          </a:xfrm>
          <a:prstGeom prst="rect">
            <a:avLst/>
          </a:prstGeom>
        </p:spPr>
        <p:txBody>
          <a:bodyPr anchorCtr="0" anchor="t" bIns="0" lIns="0" spcFirstLastPara="1" rIns="0" wrap="square" tIns="0">
            <a:noAutofit/>
          </a:bodyPr>
          <a:lstStyle>
            <a:lvl1pPr indent="-165100" lvl="0" marL="342900" rtl="0">
              <a:lnSpc>
                <a:spcPct val="130000"/>
              </a:lnSpc>
              <a:spcBef>
                <a:spcPts val="0"/>
              </a:spcBef>
              <a:spcAft>
                <a:spcPts val="0"/>
              </a:spcAft>
              <a:buClr>
                <a:srgbClr val="000000"/>
              </a:buClr>
              <a:buNone/>
              <a:defRPr sz="1800">
                <a:solidFill>
                  <a:srgbClr val="000000"/>
                </a:solidFill>
              </a:defRPr>
            </a:lvl1pPr>
            <a:lvl2pPr indent="-165100" lvl="1" marL="342900" rtl="0">
              <a:lnSpc>
                <a:spcPct val="130000"/>
              </a:lnSpc>
              <a:spcBef>
                <a:spcPts val="0"/>
              </a:spcBef>
              <a:spcAft>
                <a:spcPts val="0"/>
              </a:spcAft>
              <a:buClr>
                <a:srgbClr val="000000"/>
              </a:buClr>
              <a:buNone/>
              <a:defRPr sz="1800">
                <a:solidFill>
                  <a:srgbClr val="000000"/>
                </a:solidFill>
              </a:defRPr>
            </a:lvl2pPr>
            <a:lvl3pPr indent="-165100" lvl="2" marL="342900" rtl="0">
              <a:lnSpc>
                <a:spcPct val="130000"/>
              </a:lnSpc>
              <a:spcBef>
                <a:spcPts val="0"/>
              </a:spcBef>
              <a:spcAft>
                <a:spcPts val="0"/>
              </a:spcAft>
              <a:buClr>
                <a:srgbClr val="000000"/>
              </a:buClr>
              <a:buNone/>
              <a:defRPr sz="1800">
                <a:solidFill>
                  <a:srgbClr val="000000"/>
                </a:solidFill>
              </a:defRPr>
            </a:lvl3pPr>
            <a:lvl4pPr indent="-165100" lvl="3" marL="342900" rtl="0">
              <a:lnSpc>
                <a:spcPct val="130000"/>
              </a:lnSpc>
              <a:spcBef>
                <a:spcPts val="0"/>
              </a:spcBef>
              <a:spcAft>
                <a:spcPts val="0"/>
              </a:spcAft>
              <a:buClr>
                <a:srgbClr val="000000"/>
              </a:buClr>
              <a:buNone/>
              <a:defRPr sz="1800">
                <a:solidFill>
                  <a:srgbClr val="000000"/>
                </a:solidFill>
              </a:defRPr>
            </a:lvl4pPr>
            <a:lvl5pPr indent="-165100" lvl="4" marL="342900" rtl="0">
              <a:lnSpc>
                <a:spcPct val="130000"/>
              </a:lnSpc>
              <a:spcBef>
                <a:spcPts val="0"/>
              </a:spcBef>
              <a:spcAft>
                <a:spcPts val="0"/>
              </a:spcAft>
              <a:buClr>
                <a:srgbClr val="000000"/>
              </a:buClr>
              <a:buNone/>
              <a:defRPr sz="1800">
                <a:solidFill>
                  <a:srgbClr val="000000"/>
                </a:solidFill>
              </a:defRPr>
            </a:lvl5pPr>
            <a:lvl6pPr indent="-165100" lvl="5" marL="342900" rtl="0">
              <a:lnSpc>
                <a:spcPct val="130000"/>
              </a:lnSpc>
              <a:spcBef>
                <a:spcPts val="0"/>
              </a:spcBef>
              <a:spcAft>
                <a:spcPts val="0"/>
              </a:spcAft>
              <a:buClr>
                <a:srgbClr val="000000"/>
              </a:buClr>
              <a:buNone/>
              <a:defRPr sz="1800">
                <a:solidFill>
                  <a:srgbClr val="000000"/>
                </a:solidFill>
              </a:defRPr>
            </a:lvl6pPr>
            <a:lvl7pPr indent="-165100" lvl="6" marL="342900" rtl="0">
              <a:lnSpc>
                <a:spcPct val="130000"/>
              </a:lnSpc>
              <a:spcBef>
                <a:spcPts val="0"/>
              </a:spcBef>
              <a:spcAft>
                <a:spcPts val="0"/>
              </a:spcAft>
              <a:buClr>
                <a:srgbClr val="000000"/>
              </a:buClr>
              <a:buNone/>
              <a:defRPr sz="1800">
                <a:solidFill>
                  <a:srgbClr val="000000"/>
                </a:solidFill>
              </a:defRPr>
            </a:lvl7pPr>
            <a:lvl8pPr indent="-165100" lvl="7" marL="342900" rtl="0">
              <a:lnSpc>
                <a:spcPct val="130000"/>
              </a:lnSpc>
              <a:spcBef>
                <a:spcPts val="0"/>
              </a:spcBef>
              <a:spcAft>
                <a:spcPts val="0"/>
              </a:spcAft>
              <a:buClr>
                <a:srgbClr val="000000"/>
              </a:buClr>
              <a:buNone/>
              <a:defRPr sz="1800">
                <a:solidFill>
                  <a:srgbClr val="000000"/>
                </a:solidFill>
              </a:defRPr>
            </a:lvl8pPr>
            <a:lvl9pPr indent="-165100" lvl="8" marL="342900" rtl="0">
              <a:lnSpc>
                <a:spcPct val="130000"/>
              </a:lnSpc>
              <a:spcBef>
                <a:spcPts val="0"/>
              </a:spcBef>
              <a:spcAft>
                <a:spcPts val="0"/>
              </a:spcAft>
              <a:buClr>
                <a:srgbClr val="000000"/>
              </a:buClr>
              <a:buNone/>
              <a:defRPr sz="1800">
                <a:solidFill>
                  <a:srgbClr val="000000"/>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4">
    <p:spTree>
      <p:nvGrpSpPr>
        <p:cNvPr id="349" name="Shape 349"/>
        <p:cNvGrpSpPr/>
        <p:nvPr/>
      </p:nvGrpSpPr>
      <p:grpSpPr>
        <a:xfrm>
          <a:off x="0" y="0"/>
          <a:ext cx="0" cy="0"/>
          <a:chOff x="0" y="0"/>
          <a:chExt cx="0" cy="0"/>
        </a:xfrm>
      </p:grpSpPr>
      <p:sp>
        <p:nvSpPr>
          <p:cNvPr id="350" name="Google Shape;350;p5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300">
                <a:solidFill>
                  <a:srgbClr val="000000"/>
                </a:solidFill>
              </a:defRPr>
            </a:lvl1pPr>
            <a:lvl2pPr lvl="1" rtl="0" algn="ctr">
              <a:lnSpc>
                <a:spcPct val="130000"/>
              </a:lnSpc>
              <a:spcBef>
                <a:spcPts val="0"/>
              </a:spcBef>
              <a:spcAft>
                <a:spcPts val="0"/>
              </a:spcAft>
              <a:buNone/>
              <a:defRPr sz="1900">
                <a:solidFill>
                  <a:srgbClr val="000000"/>
                </a:solidFill>
              </a:defRPr>
            </a:lvl2pPr>
            <a:lvl3pPr lvl="2" rtl="0" algn="ctr">
              <a:lnSpc>
                <a:spcPct val="130000"/>
              </a:lnSpc>
              <a:spcBef>
                <a:spcPts val="0"/>
              </a:spcBef>
              <a:spcAft>
                <a:spcPts val="0"/>
              </a:spcAft>
              <a:buNone/>
              <a:defRPr sz="1900">
                <a:solidFill>
                  <a:srgbClr val="000000"/>
                </a:solidFill>
              </a:defRPr>
            </a:lvl3pPr>
            <a:lvl4pPr lvl="3" rtl="0" algn="ctr">
              <a:lnSpc>
                <a:spcPct val="130000"/>
              </a:lnSpc>
              <a:spcBef>
                <a:spcPts val="0"/>
              </a:spcBef>
              <a:spcAft>
                <a:spcPts val="0"/>
              </a:spcAft>
              <a:buNone/>
              <a:defRPr sz="1900">
                <a:solidFill>
                  <a:srgbClr val="000000"/>
                </a:solidFill>
              </a:defRPr>
            </a:lvl4pPr>
            <a:lvl5pPr lvl="4" rtl="0" algn="ctr">
              <a:lnSpc>
                <a:spcPct val="130000"/>
              </a:lnSpc>
              <a:spcBef>
                <a:spcPts val="0"/>
              </a:spcBef>
              <a:spcAft>
                <a:spcPts val="0"/>
              </a:spcAft>
              <a:buNone/>
              <a:defRPr sz="1900">
                <a:solidFill>
                  <a:srgbClr val="000000"/>
                </a:solidFill>
              </a:defRPr>
            </a:lvl5pPr>
            <a:lvl6pPr lvl="5" rtl="0" algn="ctr">
              <a:lnSpc>
                <a:spcPct val="130000"/>
              </a:lnSpc>
              <a:spcBef>
                <a:spcPts val="0"/>
              </a:spcBef>
              <a:spcAft>
                <a:spcPts val="0"/>
              </a:spcAft>
              <a:buNone/>
              <a:defRPr sz="1900">
                <a:solidFill>
                  <a:srgbClr val="000000"/>
                </a:solidFill>
              </a:defRPr>
            </a:lvl6pPr>
            <a:lvl7pPr lvl="6" rtl="0" algn="ctr">
              <a:lnSpc>
                <a:spcPct val="130000"/>
              </a:lnSpc>
              <a:spcBef>
                <a:spcPts val="0"/>
              </a:spcBef>
              <a:spcAft>
                <a:spcPts val="0"/>
              </a:spcAft>
              <a:buNone/>
              <a:defRPr sz="1900">
                <a:solidFill>
                  <a:srgbClr val="000000"/>
                </a:solidFill>
              </a:defRPr>
            </a:lvl7pPr>
            <a:lvl8pPr lvl="7" rtl="0" algn="ctr">
              <a:lnSpc>
                <a:spcPct val="130000"/>
              </a:lnSpc>
              <a:spcBef>
                <a:spcPts val="0"/>
              </a:spcBef>
              <a:spcAft>
                <a:spcPts val="0"/>
              </a:spcAft>
              <a:buNone/>
              <a:defRPr sz="1900">
                <a:solidFill>
                  <a:srgbClr val="000000"/>
                </a:solidFill>
              </a:defRPr>
            </a:lvl8pPr>
            <a:lvl9pPr lvl="8" rtl="0" algn="ctr">
              <a:lnSpc>
                <a:spcPct val="130000"/>
              </a:lnSpc>
              <a:spcBef>
                <a:spcPts val="0"/>
              </a:spcBef>
              <a:spcAft>
                <a:spcPts val="0"/>
              </a:spcAft>
              <a:buNone/>
              <a:defRPr sz="1900">
                <a:solidFill>
                  <a:srgbClr val="000000"/>
                </a:solidFill>
              </a:defRPr>
            </a:lvl9pPr>
          </a:lstStyle>
          <a:p/>
        </p:txBody>
      </p:sp>
      <p:cxnSp>
        <p:nvCxnSpPr>
          <p:cNvPr id="351" name="Google Shape;351;p5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52" name="Google Shape;352;p53"/>
          <p:cNvSpPr txBox="1"/>
          <p:nvPr>
            <p:ph idx="1" type="subTitle"/>
          </p:nvPr>
        </p:nvSpPr>
        <p:spPr>
          <a:xfrm>
            <a:off x="335831" y="41580"/>
            <a:ext cx="38619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1pPr>
            <a:lvl2pPr lvl="1"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2pPr>
            <a:lvl3pPr lvl="2"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3pPr>
            <a:lvl4pPr lvl="3"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4pPr>
            <a:lvl5pPr lvl="4"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5pPr>
            <a:lvl6pPr lvl="5"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6pPr>
            <a:lvl7pPr lvl="6"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7pPr>
            <a:lvl8pPr lvl="7"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8pPr>
            <a:lvl9pPr lvl="8"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9pPr>
          </a:lstStyle>
          <a:p/>
        </p:txBody>
      </p:sp>
      <p:cxnSp>
        <p:nvCxnSpPr>
          <p:cNvPr id="353" name="Google Shape;353;p53"/>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54" name="Google Shape;354;p5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
        <p:nvSpPr>
          <p:cNvPr id="355" name="Google Shape;355;p53"/>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400">
                <a:solidFill>
                  <a:srgbClr val="666666"/>
                </a:solidFill>
                <a:latin typeface="Overpass"/>
                <a:ea typeface="Overpass"/>
                <a:cs typeface="Overpass"/>
                <a:sym typeface="Overpass"/>
              </a:rPr>
              <a:t>GENERAL DISTRIBUTION</a:t>
            </a:r>
            <a:endParaRPr sz="400">
              <a:solidFill>
                <a:srgbClr val="666666"/>
              </a:solidFill>
              <a:latin typeface="Overpass"/>
              <a:ea typeface="Overpass"/>
              <a:cs typeface="Overpass"/>
              <a:sym typeface="Overpass"/>
            </a:endParaRPr>
          </a:p>
        </p:txBody>
      </p:sp>
      <p:pic>
        <p:nvPicPr>
          <p:cNvPr id="356" name="Google Shape;356;p5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57" name="Google Shape;357;p5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400">
                <a:solidFill>
                  <a:srgbClr val="4D4D4F"/>
                </a:solidFill>
              </a:defRPr>
            </a:lvl1pPr>
            <a:lvl2pPr lvl="1" rtl="0">
              <a:lnSpc>
                <a:spcPct val="142000"/>
              </a:lnSpc>
              <a:spcBef>
                <a:spcPts val="0"/>
              </a:spcBef>
              <a:spcAft>
                <a:spcPts val="0"/>
              </a:spcAft>
              <a:buNone/>
              <a:defRPr sz="400">
                <a:solidFill>
                  <a:srgbClr val="4D4D4F"/>
                </a:solidFill>
              </a:defRPr>
            </a:lvl2pPr>
            <a:lvl3pPr lvl="2" rtl="0">
              <a:lnSpc>
                <a:spcPct val="142000"/>
              </a:lnSpc>
              <a:spcBef>
                <a:spcPts val="0"/>
              </a:spcBef>
              <a:spcAft>
                <a:spcPts val="0"/>
              </a:spcAft>
              <a:buNone/>
              <a:defRPr sz="400">
                <a:solidFill>
                  <a:srgbClr val="4D4D4F"/>
                </a:solidFill>
              </a:defRPr>
            </a:lvl3pPr>
            <a:lvl4pPr lvl="3" rtl="0">
              <a:lnSpc>
                <a:spcPct val="142000"/>
              </a:lnSpc>
              <a:spcBef>
                <a:spcPts val="0"/>
              </a:spcBef>
              <a:spcAft>
                <a:spcPts val="0"/>
              </a:spcAft>
              <a:buNone/>
              <a:defRPr sz="400">
                <a:solidFill>
                  <a:srgbClr val="4D4D4F"/>
                </a:solidFill>
              </a:defRPr>
            </a:lvl4pPr>
            <a:lvl5pPr lvl="4" rtl="0">
              <a:lnSpc>
                <a:spcPct val="142000"/>
              </a:lnSpc>
              <a:spcBef>
                <a:spcPts val="0"/>
              </a:spcBef>
              <a:spcAft>
                <a:spcPts val="0"/>
              </a:spcAft>
              <a:buNone/>
              <a:defRPr sz="400">
                <a:solidFill>
                  <a:srgbClr val="4D4D4F"/>
                </a:solidFill>
              </a:defRPr>
            </a:lvl5pPr>
            <a:lvl6pPr lvl="5" rtl="0">
              <a:lnSpc>
                <a:spcPct val="142000"/>
              </a:lnSpc>
              <a:spcBef>
                <a:spcPts val="0"/>
              </a:spcBef>
              <a:spcAft>
                <a:spcPts val="0"/>
              </a:spcAft>
              <a:buNone/>
              <a:defRPr sz="400">
                <a:solidFill>
                  <a:srgbClr val="4D4D4F"/>
                </a:solidFill>
              </a:defRPr>
            </a:lvl6pPr>
            <a:lvl7pPr lvl="6" rtl="0">
              <a:lnSpc>
                <a:spcPct val="142000"/>
              </a:lnSpc>
              <a:spcBef>
                <a:spcPts val="0"/>
              </a:spcBef>
              <a:spcAft>
                <a:spcPts val="0"/>
              </a:spcAft>
              <a:buNone/>
              <a:defRPr sz="400">
                <a:solidFill>
                  <a:srgbClr val="4D4D4F"/>
                </a:solidFill>
              </a:defRPr>
            </a:lvl7pPr>
            <a:lvl8pPr lvl="7" rtl="0">
              <a:lnSpc>
                <a:spcPct val="142000"/>
              </a:lnSpc>
              <a:spcBef>
                <a:spcPts val="0"/>
              </a:spcBef>
              <a:spcAft>
                <a:spcPts val="0"/>
              </a:spcAft>
              <a:buNone/>
              <a:defRPr sz="400">
                <a:solidFill>
                  <a:srgbClr val="4D4D4F"/>
                </a:solidFill>
              </a:defRPr>
            </a:lvl8pPr>
            <a:lvl9pPr lvl="8" rtl="0">
              <a:lnSpc>
                <a:spcPct val="142000"/>
              </a:lnSpc>
              <a:spcBef>
                <a:spcPts val="0"/>
              </a:spcBef>
              <a:spcAft>
                <a:spcPts val="0"/>
              </a:spcAft>
              <a:buNone/>
              <a:defRPr sz="400">
                <a:solidFill>
                  <a:srgbClr val="4D4D4F"/>
                </a:solidFill>
              </a:defRPr>
            </a:lvl9pPr>
          </a:lstStyle>
          <a:p/>
        </p:txBody>
      </p:sp>
      <p:sp>
        <p:nvSpPr>
          <p:cNvPr id="358" name="Google Shape;358;p53"/>
          <p:cNvSpPr txBox="1"/>
          <p:nvPr>
            <p:ph idx="3" type="title"/>
          </p:nvPr>
        </p:nvSpPr>
        <p:spPr>
          <a:xfrm>
            <a:off x="1314450" y="1509600"/>
            <a:ext cx="6515100" cy="2914200"/>
          </a:xfrm>
          <a:prstGeom prst="rect">
            <a:avLst/>
          </a:prstGeom>
        </p:spPr>
        <p:txBody>
          <a:bodyPr anchorCtr="0" anchor="t" bIns="0" lIns="0" spcFirstLastPara="1" rIns="0" wrap="square" tIns="0">
            <a:noAutofit/>
          </a:bodyPr>
          <a:lstStyle>
            <a:lvl1pPr indent="-165100" lvl="0" marL="342900" rtl="0">
              <a:lnSpc>
                <a:spcPct val="130000"/>
              </a:lnSpc>
              <a:spcBef>
                <a:spcPts val="0"/>
              </a:spcBef>
              <a:spcAft>
                <a:spcPts val="0"/>
              </a:spcAft>
              <a:buClr>
                <a:srgbClr val="000000"/>
              </a:buClr>
              <a:buNone/>
              <a:defRPr sz="1800">
                <a:solidFill>
                  <a:srgbClr val="000000"/>
                </a:solidFill>
              </a:defRPr>
            </a:lvl1pPr>
            <a:lvl2pPr indent="-165100" lvl="1" marL="342900" rtl="0">
              <a:lnSpc>
                <a:spcPct val="130000"/>
              </a:lnSpc>
              <a:spcBef>
                <a:spcPts val="0"/>
              </a:spcBef>
              <a:spcAft>
                <a:spcPts val="0"/>
              </a:spcAft>
              <a:buClr>
                <a:srgbClr val="000000"/>
              </a:buClr>
              <a:buNone/>
              <a:defRPr sz="1800">
                <a:solidFill>
                  <a:srgbClr val="000000"/>
                </a:solidFill>
              </a:defRPr>
            </a:lvl2pPr>
            <a:lvl3pPr indent="-165100" lvl="2" marL="342900" rtl="0">
              <a:lnSpc>
                <a:spcPct val="130000"/>
              </a:lnSpc>
              <a:spcBef>
                <a:spcPts val="0"/>
              </a:spcBef>
              <a:spcAft>
                <a:spcPts val="0"/>
              </a:spcAft>
              <a:buClr>
                <a:srgbClr val="000000"/>
              </a:buClr>
              <a:buNone/>
              <a:defRPr sz="1800">
                <a:solidFill>
                  <a:srgbClr val="000000"/>
                </a:solidFill>
              </a:defRPr>
            </a:lvl3pPr>
            <a:lvl4pPr indent="-165100" lvl="3" marL="342900" rtl="0">
              <a:lnSpc>
                <a:spcPct val="130000"/>
              </a:lnSpc>
              <a:spcBef>
                <a:spcPts val="0"/>
              </a:spcBef>
              <a:spcAft>
                <a:spcPts val="0"/>
              </a:spcAft>
              <a:buClr>
                <a:srgbClr val="000000"/>
              </a:buClr>
              <a:buNone/>
              <a:defRPr sz="1800">
                <a:solidFill>
                  <a:srgbClr val="000000"/>
                </a:solidFill>
              </a:defRPr>
            </a:lvl4pPr>
            <a:lvl5pPr indent="-165100" lvl="4" marL="342900" rtl="0">
              <a:lnSpc>
                <a:spcPct val="130000"/>
              </a:lnSpc>
              <a:spcBef>
                <a:spcPts val="0"/>
              </a:spcBef>
              <a:spcAft>
                <a:spcPts val="0"/>
              </a:spcAft>
              <a:buClr>
                <a:srgbClr val="000000"/>
              </a:buClr>
              <a:buNone/>
              <a:defRPr sz="1800">
                <a:solidFill>
                  <a:srgbClr val="000000"/>
                </a:solidFill>
              </a:defRPr>
            </a:lvl5pPr>
            <a:lvl6pPr indent="-165100" lvl="5" marL="342900" rtl="0">
              <a:lnSpc>
                <a:spcPct val="130000"/>
              </a:lnSpc>
              <a:spcBef>
                <a:spcPts val="0"/>
              </a:spcBef>
              <a:spcAft>
                <a:spcPts val="0"/>
              </a:spcAft>
              <a:buClr>
                <a:srgbClr val="000000"/>
              </a:buClr>
              <a:buNone/>
              <a:defRPr sz="1800">
                <a:solidFill>
                  <a:srgbClr val="000000"/>
                </a:solidFill>
              </a:defRPr>
            </a:lvl6pPr>
            <a:lvl7pPr indent="-165100" lvl="6" marL="342900" rtl="0">
              <a:lnSpc>
                <a:spcPct val="130000"/>
              </a:lnSpc>
              <a:spcBef>
                <a:spcPts val="0"/>
              </a:spcBef>
              <a:spcAft>
                <a:spcPts val="0"/>
              </a:spcAft>
              <a:buClr>
                <a:srgbClr val="000000"/>
              </a:buClr>
              <a:buNone/>
              <a:defRPr sz="1800">
                <a:solidFill>
                  <a:srgbClr val="000000"/>
                </a:solidFill>
              </a:defRPr>
            </a:lvl7pPr>
            <a:lvl8pPr indent="-165100" lvl="7" marL="342900" rtl="0">
              <a:lnSpc>
                <a:spcPct val="130000"/>
              </a:lnSpc>
              <a:spcBef>
                <a:spcPts val="0"/>
              </a:spcBef>
              <a:spcAft>
                <a:spcPts val="0"/>
              </a:spcAft>
              <a:buClr>
                <a:srgbClr val="000000"/>
              </a:buClr>
              <a:buNone/>
              <a:defRPr sz="1800">
                <a:solidFill>
                  <a:srgbClr val="000000"/>
                </a:solidFill>
              </a:defRPr>
            </a:lvl8pPr>
            <a:lvl9pPr indent="-165100" lvl="8" marL="342900" rtl="0">
              <a:lnSpc>
                <a:spcPct val="130000"/>
              </a:lnSpc>
              <a:spcBef>
                <a:spcPts val="0"/>
              </a:spcBef>
              <a:spcAft>
                <a:spcPts val="0"/>
              </a:spcAft>
              <a:buClr>
                <a:srgbClr val="000000"/>
              </a:buClr>
              <a:buNone/>
              <a:defRPr sz="1800">
                <a:solidFill>
                  <a:srgbClr val="000000"/>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5">
    <p:spTree>
      <p:nvGrpSpPr>
        <p:cNvPr id="359" name="Shape 359"/>
        <p:cNvGrpSpPr/>
        <p:nvPr/>
      </p:nvGrpSpPr>
      <p:grpSpPr>
        <a:xfrm>
          <a:off x="0" y="0"/>
          <a:ext cx="0" cy="0"/>
          <a:chOff x="0" y="0"/>
          <a:chExt cx="0" cy="0"/>
        </a:xfrm>
      </p:grpSpPr>
      <p:sp>
        <p:nvSpPr>
          <p:cNvPr id="360" name="Google Shape;360;p5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61" name="Google Shape;361;p5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62" name="Google Shape;362;p5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1pPr>
            <a:lvl2pPr lvl="1"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2pPr>
            <a:lvl3pPr lvl="2"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3pPr>
            <a:lvl4pPr lvl="3"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4pPr>
            <a:lvl5pPr lvl="4"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5pPr>
            <a:lvl6pPr lvl="5"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6pPr>
            <a:lvl7pPr lvl="6"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7pPr>
            <a:lvl8pPr lvl="7"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8pPr>
            <a:lvl9pPr lvl="8"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9pPr>
          </a:lstStyle>
          <a:p/>
        </p:txBody>
      </p:sp>
      <p:cxnSp>
        <p:nvCxnSpPr>
          <p:cNvPr id="363" name="Google Shape;363;p5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64" name="Google Shape;364;p5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pic>
        <p:nvPicPr>
          <p:cNvPr id="365" name="Google Shape;365;p5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66" name="Google Shape;366;p54"/>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367" name="Google Shape;367;p54"/>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a:ea typeface="Overpass"/>
              <a:cs typeface="Overpass"/>
              <a:sym typeface="Overpass"/>
            </a:endParaRPr>
          </a:p>
        </p:txBody>
      </p:sp>
      <p:sp>
        <p:nvSpPr>
          <p:cNvPr id="368" name="Google Shape;368;p54"/>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a:ea typeface="Overpass"/>
              <a:cs typeface="Overpass"/>
              <a:sym typeface="Overpass"/>
            </a:endParaRPr>
          </a:p>
          <a:p>
            <a:pPr indent="0" lvl="0" marL="0" rtl="0" algn="r">
              <a:spcBef>
                <a:spcPts val="0"/>
              </a:spcBef>
              <a:spcAft>
                <a:spcPts val="0"/>
              </a:spcAft>
              <a:buNone/>
            </a:pPr>
            <a:r>
              <a:t/>
            </a:r>
            <a:endParaRPr sz="1400">
              <a:latin typeface="Overpass"/>
              <a:ea typeface="Overpass"/>
              <a:cs typeface="Overpass"/>
              <a:sym typeface="Overpass"/>
            </a:endParaRPr>
          </a:p>
          <a:p>
            <a:pPr indent="0" lvl="0" marL="0" rtl="0" algn="r">
              <a:spcBef>
                <a:spcPts val="0"/>
              </a:spcBef>
              <a:spcAft>
                <a:spcPts val="0"/>
              </a:spcAft>
              <a:buNone/>
            </a:pPr>
            <a:r>
              <a:t/>
            </a:r>
            <a:endParaRPr sz="1400">
              <a:latin typeface="Overpass"/>
              <a:ea typeface="Overpass"/>
              <a:cs typeface="Overpass"/>
              <a:sym typeface="Overpass"/>
            </a:endParaRPr>
          </a:p>
          <a:p>
            <a:pPr indent="0" lvl="0" marL="0" rtl="0" algn="r">
              <a:spcBef>
                <a:spcPts val="0"/>
              </a:spcBef>
              <a:spcAft>
                <a:spcPts val="0"/>
              </a:spcAft>
              <a:buNone/>
            </a:pPr>
            <a:r>
              <a:t/>
            </a:r>
            <a:endParaRPr sz="1400">
              <a:latin typeface="Overpass"/>
              <a:ea typeface="Overpass"/>
              <a:cs typeface="Overpass"/>
              <a:sym typeface="Overpass"/>
            </a:endParaRPr>
          </a:p>
          <a:p>
            <a:pPr indent="0" lvl="0" marL="0" rtl="0" algn="r">
              <a:spcBef>
                <a:spcPts val="0"/>
              </a:spcBef>
              <a:spcAft>
                <a:spcPts val="0"/>
              </a:spcAft>
              <a:buNone/>
            </a:pPr>
            <a:r>
              <a:t/>
            </a:r>
            <a:endParaRPr sz="1400">
              <a:latin typeface="Overpass"/>
              <a:ea typeface="Overpass"/>
              <a:cs typeface="Overpass"/>
              <a:sym typeface="Overpass"/>
            </a:endParaRPr>
          </a:p>
          <a:p>
            <a:pPr indent="0" lvl="0" marL="0" rtl="0" algn="r">
              <a:spcBef>
                <a:spcPts val="0"/>
              </a:spcBef>
              <a:spcAft>
                <a:spcPts val="0"/>
              </a:spcAft>
              <a:buNone/>
            </a:pPr>
            <a:r>
              <a:t/>
            </a:r>
            <a:endParaRPr sz="1400">
              <a:latin typeface="Overpass"/>
              <a:ea typeface="Overpass"/>
              <a:cs typeface="Overpass"/>
              <a:sym typeface="Overpass"/>
            </a:endParaRPr>
          </a:p>
          <a:p>
            <a:pPr indent="0" lvl="0" marL="0" rtl="0" algn="r">
              <a:spcBef>
                <a:spcPts val="0"/>
              </a:spcBef>
              <a:spcAft>
                <a:spcPts val="0"/>
              </a:spcAft>
              <a:buNone/>
            </a:pPr>
            <a:r>
              <a:t/>
            </a:r>
            <a:endParaRPr sz="1400">
              <a:latin typeface="Overpass"/>
              <a:ea typeface="Overpass"/>
              <a:cs typeface="Overpass"/>
              <a:sym typeface="Overpass"/>
            </a:endParaRPr>
          </a:p>
          <a:p>
            <a:pPr indent="0" lvl="0" marL="0" rtl="0" algn="r">
              <a:spcBef>
                <a:spcPts val="0"/>
              </a:spcBef>
              <a:spcAft>
                <a:spcPts val="0"/>
              </a:spcAft>
              <a:buNone/>
            </a:pPr>
            <a:r>
              <a:t/>
            </a:r>
            <a:endParaRPr sz="1400">
              <a:latin typeface="Overpass"/>
              <a:ea typeface="Overpass"/>
              <a:cs typeface="Overpass"/>
              <a:sym typeface="Overpass"/>
            </a:endParaRPr>
          </a:p>
          <a:p>
            <a:pPr indent="0" lvl="0" marL="0" rtl="0" algn="r">
              <a:spcBef>
                <a:spcPts val="0"/>
              </a:spcBef>
              <a:spcAft>
                <a:spcPts val="0"/>
              </a:spcAft>
              <a:buNone/>
            </a:pPr>
            <a:r>
              <a:t/>
            </a:r>
            <a:endParaRPr sz="1400">
              <a:latin typeface="Overpass"/>
              <a:ea typeface="Overpass"/>
              <a:cs typeface="Overpass"/>
              <a:sym typeface="Overpass"/>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4.5</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6">
    <p:spTree>
      <p:nvGrpSpPr>
        <p:cNvPr id="369" name="Shape 369"/>
        <p:cNvGrpSpPr/>
        <p:nvPr/>
      </p:nvGrpSpPr>
      <p:grpSpPr>
        <a:xfrm>
          <a:off x="0" y="0"/>
          <a:ext cx="0" cy="0"/>
          <a:chOff x="0" y="0"/>
          <a:chExt cx="0" cy="0"/>
        </a:xfrm>
      </p:grpSpPr>
      <p:sp>
        <p:nvSpPr>
          <p:cNvPr id="370" name="Google Shape;370;p5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3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71" name="Google Shape;371;p5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72" name="Google Shape;372;p5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1pPr>
            <a:lvl2pPr lvl="1"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2pPr>
            <a:lvl3pPr lvl="2"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3pPr>
            <a:lvl4pPr lvl="3"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4pPr>
            <a:lvl5pPr lvl="4"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5pPr>
            <a:lvl6pPr lvl="5"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6pPr>
            <a:lvl7pPr lvl="6"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7pPr>
            <a:lvl8pPr lvl="7"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8pPr>
            <a:lvl9pPr lvl="8"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9pPr>
          </a:lstStyle>
          <a:p/>
        </p:txBody>
      </p:sp>
      <p:cxnSp>
        <p:nvCxnSpPr>
          <p:cNvPr id="373" name="Google Shape;373;p5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74" name="Google Shape;374;p5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
        <p:nvSpPr>
          <p:cNvPr id="375" name="Google Shape;375;p5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GENERAL DISTRIBUTION</a:t>
            </a:r>
            <a:endParaRPr sz="500">
              <a:solidFill>
                <a:srgbClr val="666666"/>
              </a:solidFill>
              <a:latin typeface="Overpass"/>
              <a:ea typeface="Overpass"/>
              <a:cs typeface="Overpass"/>
              <a:sym typeface="Overpass"/>
            </a:endParaRPr>
          </a:p>
        </p:txBody>
      </p:sp>
      <p:pic>
        <p:nvPicPr>
          <p:cNvPr id="376" name="Google Shape;376;p5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77" name="Google Shape;377;p5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378" name="Google Shape;378;p55"/>
          <p:cNvSpPr txBox="1"/>
          <p:nvPr>
            <p:ph idx="3" type="title"/>
          </p:nvPr>
        </p:nvSpPr>
        <p:spPr>
          <a:xfrm>
            <a:off x="1314450" y="1509600"/>
            <a:ext cx="6515100" cy="2914200"/>
          </a:xfrm>
          <a:prstGeom prst="rect">
            <a:avLst/>
          </a:prstGeom>
        </p:spPr>
        <p:txBody>
          <a:bodyPr anchorCtr="0" anchor="t" bIns="0" lIns="0" spcFirstLastPara="1" rIns="0" wrap="square" tIns="0">
            <a:noAutofit/>
          </a:bodyPr>
          <a:lstStyle>
            <a:lvl1pPr indent="-165100" lvl="0" marL="342900" rtl="0">
              <a:lnSpc>
                <a:spcPct val="130000"/>
              </a:lnSpc>
              <a:spcBef>
                <a:spcPts val="0"/>
              </a:spcBef>
              <a:spcAft>
                <a:spcPts val="0"/>
              </a:spcAft>
              <a:buClr>
                <a:srgbClr val="000000"/>
              </a:buClr>
              <a:buNone/>
              <a:defRPr sz="1800">
                <a:solidFill>
                  <a:srgbClr val="000000"/>
                </a:solidFill>
              </a:defRPr>
            </a:lvl1pPr>
            <a:lvl2pPr indent="-165100" lvl="1" marL="342900" rtl="0">
              <a:lnSpc>
                <a:spcPct val="130000"/>
              </a:lnSpc>
              <a:spcBef>
                <a:spcPts val="0"/>
              </a:spcBef>
              <a:spcAft>
                <a:spcPts val="0"/>
              </a:spcAft>
              <a:buClr>
                <a:srgbClr val="000000"/>
              </a:buClr>
              <a:buNone/>
              <a:defRPr sz="1800">
                <a:solidFill>
                  <a:srgbClr val="000000"/>
                </a:solidFill>
              </a:defRPr>
            </a:lvl2pPr>
            <a:lvl3pPr indent="-165100" lvl="2" marL="342900" rtl="0">
              <a:lnSpc>
                <a:spcPct val="130000"/>
              </a:lnSpc>
              <a:spcBef>
                <a:spcPts val="0"/>
              </a:spcBef>
              <a:spcAft>
                <a:spcPts val="0"/>
              </a:spcAft>
              <a:buClr>
                <a:srgbClr val="000000"/>
              </a:buClr>
              <a:buNone/>
              <a:defRPr sz="1800">
                <a:solidFill>
                  <a:srgbClr val="000000"/>
                </a:solidFill>
              </a:defRPr>
            </a:lvl3pPr>
            <a:lvl4pPr indent="-165100" lvl="3" marL="342900" rtl="0">
              <a:lnSpc>
                <a:spcPct val="130000"/>
              </a:lnSpc>
              <a:spcBef>
                <a:spcPts val="0"/>
              </a:spcBef>
              <a:spcAft>
                <a:spcPts val="0"/>
              </a:spcAft>
              <a:buClr>
                <a:srgbClr val="000000"/>
              </a:buClr>
              <a:buNone/>
              <a:defRPr sz="1800">
                <a:solidFill>
                  <a:srgbClr val="000000"/>
                </a:solidFill>
              </a:defRPr>
            </a:lvl4pPr>
            <a:lvl5pPr indent="-165100" lvl="4" marL="342900" rtl="0">
              <a:lnSpc>
                <a:spcPct val="130000"/>
              </a:lnSpc>
              <a:spcBef>
                <a:spcPts val="0"/>
              </a:spcBef>
              <a:spcAft>
                <a:spcPts val="0"/>
              </a:spcAft>
              <a:buClr>
                <a:srgbClr val="000000"/>
              </a:buClr>
              <a:buNone/>
              <a:defRPr sz="1800">
                <a:solidFill>
                  <a:srgbClr val="000000"/>
                </a:solidFill>
              </a:defRPr>
            </a:lvl5pPr>
            <a:lvl6pPr indent="-165100" lvl="5" marL="342900" rtl="0">
              <a:lnSpc>
                <a:spcPct val="130000"/>
              </a:lnSpc>
              <a:spcBef>
                <a:spcPts val="0"/>
              </a:spcBef>
              <a:spcAft>
                <a:spcPts val="0"/>
              </a:spcAft>
              <a:buClr>
                <a:srgbClr val="000000"/>
              </a:buClr>
              <a:buNone/>
              <a:defRPr sz="1800">
                <a:solidFill>
                  <a:srgbClr val="000000"/>
                </a:solidFill>
              </a:defRPr>
            </a:lvl6pPr>
            <a:lvl7pPr indent="-165100" lvl="6" marL="342900" rtl="0">
              <a:lnSpc>
                <a:spcPct val="130000"/>
              </a:lnSpc>
              <a:spcBef>
                <a:spcPts val="0"/>
              </a:spcBef>
              <a:spcAft>
                <a:spcPts val="0"/>
              </a:spcAft>
              <a:buClr>
                <a:srgbClr val="000000"/>
              </a:buClr>
              <a:buNone/>
              <a:defRPr sz="1800">
                <a:solidFill>
                  <a:srgbClr val="000000"/>
                </a:solidFill>
              </a:defRPr>
            </a:lvl7pPr>
            <a:lvl8pPr indent="-165100" lvl="7" marL="342900" rtl="0">
              <a:lnSpc>
                <a:spcPct val="130000"/>
              </a:lnSpc>
              <a:spcBef>
                <a:spcPts val="0"/>
              </a:spcBef>
              <a:spcAft>
                <a:spcPts val="0"/>
              </a:spcAft>
              <a:buClr>
                <a:srgbClr val="000000"/>
              </a:buClr>
              <a:buNone/>
              <a:defRPr sz="1800">
                <a:solidFill>
                  <a:srgbClr val="000000"/>
                </a:solidFill>
              </a:defRPr>
            </a:lvl8pPr>
            <a:lvl9pPr indent="-165100" lvl="8" marL="342900" rtl="0">
              <a:lnSpc>
                <a:spcPct val="130000"/>
              </a:lnSpc>
              <a:spcBef>
                <a:spcPts val="0"/>
              </a:spcBef>
              <a:spcAft>
                <a:spcPts val="0"/>
              </a:spcAft>
              <a:buClr>
                <a:srgbClr val="000000"/>
              </a:buClr>
              <a:buNone/>
              <a:defRPr sz="1800">
                <a:solidFill>
                  <a:srgbClr val="000000"/>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_7">
    <p:spTree>
      <p:nvGrpSpPr>
        <p:cNvPr id="379" name="Shape 379"/>
        <p:cNvGrpSpPr/>
        <p:nvPr/>
      </p:nvGrpSpPr>
      <p:grpSpPr>
        <a:xfrm>
          <a:off x="0" y="0"/>
          <a:ext cx="0" cy="0"/>
          <a:chOff x="0" y="0"/>
          <a:chExt cx="0" cy="0"/>
        </a:xfrm>
      </p:grpSpPr>
      <p:sp>
        <p:nvSpPr>
          <p:cNvPr id="380" name="Google Shape;380;p5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a:buNone/>
              <a:defRPr sz="800">
                <a:solidFill>
                  <a:schemeClr val="accent1"/>
                </a:solidFill>
                <a:latin typeface="Red Hat Text"/>
                <a:ea typeface="Red Hat Text"/>
                <a:cs typeface="Red Hat Text"/>
                <a:sym typeface="Red Hat Text"/>
              </a:defRPr>
            </a:lvl1pPr>
            <a:lvl2pPr lvl="1" rtl="0">
              <a:lnSpc>
                <a:spcPct val="100000"/>
              </a:lnSpc>
              <a:spcBef>
                <a:spcPts val="0"/>
              </a:spcBef>
              <a:spcAft>
                <a:spcPts val="0"/>
              </a:spcAft>
              <a:buClr>
                <a:schemeClr val="accent1"/>
              </a:buClr>
              <a:buSzPts val="800"/>
              <a:buFont typeface="Red Hat Text"/>
              <a:buNone/>
              <a:defRPr sz="800">
                <a:solidFill>
                  <a:schemeClr val="accent1"/>
                </a:solidFill>
                <a:latin typeface="Red Hat Text"/>
                <a:ea typeface="Red Hat Text"/>
                <a:cs typeface="Red Hat Text"/>
                <a:sym typeface="Red Hat Text"/>
              </a:defRPr>
            </a:lvl2pPr>
            <a:lvl3pPr lvl="2" rtl="0">
              <a:lnSpc>
                <a:spcPct val="100000"/>
              </a:lnSpc>
              <a:spcBef>
                <a:spcPts val="0"/>
              </a:spcBef>
              <a:spcAft>
                <a:spcPts val="0"/>
              </a:spcAft>
              <a:buClr>
                <a:schemeClr val="accent1"/>
              </a:buClr>
              <a:buSzPts val="800"/>
              <a:buFont typeface="Red Hat Text"/>
              <a:buNone/>
              <a:defRPr sz="800">
                <a:solidFill>
                  <a:schemeClr val="accent1"/>
                </a:solidFill>
                <a:latin typeface="Red Hat Text"/>
                <a:ea typeface="Red Hat Text"/>
                <a:cs typeface="Red Hat Text"/>
                <a:sym typeface="Red Hat Text"/>
              </a:defRPr>
            </a:lvl3pPr>
            <a:lvl4pPr lvl="3" rtl="0">
              <a:lnSpc>
                <a:spcPct val="100000"/>
              </a:lnSpc>
              <a:spcBef>
                <a:spcPts val="0"/>
              </a:spcBef>
              <a:spcAft>
                <a:spcPts val="0"/>
              </a:spcAft>
              <a:buClr>
                <a:schemeClr val="accent1"/>
              </a:buClr>
              <a:buSzPts val="800"/>
              <a:buFont typeface="Red Hat Text"/>
              <a:buNone/>
              <a:defRPr sz="800">
                <a:solidFill>
                  <a:schemeClr val="accent1"/>
                </a:solidFill>
                <a:latin typeface="Red Hat Text"/>
                <a:ea typeface="Red Hat Text"/>
                <a:cs typeface="Red Hat Text"/>
                <a:sym typeface="Red Hat Text"/>
              </a:defRPr>
            </a:lvl4pPr>
            <a:lvl5pPr lvl="4" rtl="0">
              <a:lnSpc>
                <a:spcPct val="100000"/>
              </a:lnSpc>
              <a:spcBef>
                <a:spcPts val="0"/>
              </a:spcBef>
              <a:spcAft>
                <a:spcPts val="0"/>
              </a:spcAft>
              <a:buClr>
                <a:schemeClr val="accent1"/>
              </a:buClr>
              <a:buSzPts val="800"/>
              <a:buFont typeface="Red Hat Text"/>
              <a:buNone/>
              <a:defRPr sz="800">
                <a:solidFill>
                  <a:schemeClr val="accent1"/>
                </a:solidFill>
                <a:latin typeface="Red Hat Text"/>
                <a:ea typeface="Red Hat Text"/>
                <a:cs typeface="Red Hat Text"/>
                <a:sym typeface="Red Hat Text"/>
              </a:defRPr>
            </a:lvl5pPr>
            <a:lvl6pPr lvl="5" rtl="0">
              <a:lnSpc>
                <a:spcPct val="100000"/>
              </a:lnSpc>
              <a:spcBef>
                <a:spcPts val="0"/>
              </a:spcBef>
              <a:spcAft>
                <a:spcPts val="0"/>
              </a:spcAft>
              <a:buClr>
                <a:schemeClr val="accent1"/>
              </a:buClr>
              <a:buSzPts val="800"/>
              <a:buFont typeface="Red Hat Text"/>
              <a:buNone/>
              <a:defRPr sz="800">
                <a:solidFill>
                  <a:schemeClr val="accent1"/>
                </a:solidFill>
                <a:latin typeface="Red Hat Text"/>
                <a:ea typeface="Red Hat Text"/>
                <a:cs typeface="Red Hat Text"/>
                <a:sym typeface="Red Hat Text"/>
              </a:defRPr>
            </a:lvl6pPr>
            <a:lvl7pPr lvl="6" rtl="0">
              <a:lnSpc>
                <a:spcPct val="100000"/>
              </a:lnSpc>
              <a:spcBef>
                <a:spcPts val="0"/>
              </a:spcBef>
              <a:spcAft>
                <a:spcPts val="0"/>
              </a:spcAft>
              <a:buClr>
                <a:schemeClr val="accent1"/>
              </a:buClr>
              <a:buSzPts val="800"/>
              <a:buFont typeface="Red Hat Text"/>
              <a:buNone/>
              <a:defRPr sz="800">
                <a:solidFill>
                  <a:schemeClr val="accent1"/>
                </a:solidFill>
                <a:latin typeface="Red Hat Text"/>
                <a:ea typeface="Red Hat Text"/>
                <a:cs typeface="Red Hat Text"/>
                <a:sym typeface="Red Hat Text"/>
              </a:defRPr>
            </a:lvl7pPr>
            <a:lvl8pPr lvl="7" rtl="0">
              <a:lnSpc>
                <a:spcPct val="100000"/>
              </a:lnSpc>
              <a:spcBef>
                <a:spcPts val="0"/>
              </a:spcBef>
              <a:spcAft>
                <a:spcPts val="0"/>
              </a:spcAft>
              <a:buClr>
                <a:schemeClr val="accent1"/>
              </a:buClr>
              <a:buSzPts val="800"/>
              <a:buFont typeface="Red Hat Text"/>
              <a:buNone/>
              <a:defRPr sz="800">
                <a:solidFill>
                  <a:schemeClr val="accent1"/>
                </a:solidFill>
                <a:latin typeface="Red Hat Text"/>
                <a:ea typeface="Red Hat Text"/>
                <a:cs typeface="Red Hat Text"/>
                <a:sym typeface="Red Hat Text"/>
              </a:defRPr>
            </a:lvl8pPr>
            <a:lvl9pPr lvl="8" rtl="0">
              <a:lnSpc>
                <a:spcPct val="100000"/>
              </a:lnSpc>
              <a:spcBef>
                <a:spcPts val="0"/>
              </a:spcBef>
              <a:spcAft>
                <a:spcPts val="0"/>
              </a:spcAft>
              <a:buClr>
                <a:schemeClr val="accent1"/>
              </a:buClr>
              <a:buSzPts val="800"/>
              <a:buFont typeface="Red Hat Text"/>
              <a:buNone/>
              <a:defRPr sz="800">
                <a:solidFill>
                  <a:schemeClr val="accent1"/>
                </a:solidFill>
                <a:latin typeface="Red Hat Text"/>
                <a:ea typeface="Red Hat Text"/>
                <a:cs typeface="Red Hat Text"/>
                <a:sym typeface="Red Hat Text"/>
              </a:defRPr>
            </a:lvl9pPr>
          </a:lstStyle>
          <a:p/>
        </p:txBody>
      </p:sp>
      <p:sp>
        <p:nvSpPr>
          <p:cNvPr id="381" name="Google Shape;381;p5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82" name="Google Shape;382;p5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83" name="Google Shape;383;p5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84" name="Google Shape;384;p5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a:ea typeface="Red Hat Text"/>
                <a:cs typeface="Red Hat Text"/>
                <a:sym typeface="Red Hat Text"/>
              </a:defRPr>
            </a:lvl1pPr>
            <a:lvl2pPr lvl="1" rtl="0" algn="ctr">
              <a:buNone/>
              <a:defRPr sz="600">
                <a:latin typeface="Red Hat Text"/>
                <a:ea typeface="Red Hat Text"/>
                <a:cs typeface="Red Hat Text"/>
                <a:sym typeface="Red Hat Text"/>
              </a:defRPr>
            </a:lvl2pPr>
            <a:lvl3pPr lvl="2" rtl="0" algn="ctr">
              <a:buNone/>
              <a:defRPr sz="600">
                <a:latin typeface="Red Hat Text"/>
                <a:ea typeface="Red Hat Text"/>
                <a:cs typeface="Red Hat Text"/>
                <a:sym typeface="Red Hat Text"/>
              </a:defRPr>
            </a:lvl3pPr>
            <a:lvl4pPr lvl="3" rtl="0" algn="ctr">
              <a:buNone/>
              <a:defRPr sz="600">
                <a:latin typeface="Red Hat Text"/>
                <a:ea typeface="Red Hat Text"/>
                <a:cs typeface="Red Hat Text"/>
                <a:sym typeface="Red Hat Text"/>
              </a:defRPr>
            </a:lvl4pPr>
            <a:lvl5pPr lvl="4" rtl="0" algn="ctr">
              <a:buNone/>
              <a:defRPr sz="600">
                <a:latin typeface="Red Hat Text"/>
                <a:ea typeface="Red Hat Text"/>
                <a:cs typeface="Red Hat Text"/>
                <a:sym typeface="Red Hat Text"/>
              </a:defRPr>
            </a:lvl5pPr>
            <a:lvl6pPr lvl="5" rtl="0" algn="ctr">
              <a:buNone/>
              <a:defRPr sz="600">
                <a:latin typeface="Red Hat Text"/>
                <a:ea typeface="Red Hat Text"/>
                <a:cs typeface="Red Hat Text"/>
                <a:sym typeface="Red Hat Text"/>
              </a:defRPr>
            </a:lvl6pPr>
            <a:lvl7pPr lvl="6" rtl="0" algn="ctr">
              <a:buNone/>
              <a:defRPr sz="600">
                <a:latin typeface="Red Hat Text"/>
                <a:ea typeface="Red Hat Text"/>
                <a:cs typeface="Red Hat Text"/>
                <a:sym typeface="Red Hat Text"/>
              </a:defRPr>
            </a:lvl7pPr>
            <a:lvl8pPr lvl="7" rtl="0" algn="ctr">
              <a:buNone/>
              <a:defRPr sz="600">
                <a:latin typeface="Red Hat Text"/>
                <a:ea typeface="Red Hat Text"/>
                <a:cs typeface="Red Hat Text"/>
                <a:sym typeface="Red Hat Text"/>
              </a:defRPr>
            </a:lvl8pPr>
            <a:lvl9pPr lvl="8" rtl="0" algn="ctr">
              <a:buNone/>
              <a:defRPr sz="600">
                <a:latin typeface="Red Hat Text"/>
                <a:ea typeface="Red Hat Text"/>
                <a:cs typeface="Red Hat Text"/>
                <a:sym typeface="Red Hat Text"/>
              </a:defRPr>
            </a:lvl9pPr>
          </a:lstStyle>
          <a:p>
            <a:pPr indent="0" lvl="0" marL="0" rtl="0" algn="ctr">
              <a:spcBef>
                <a:spcPts val="0"/>
              </a:spcBef>
              <a:spcAft>
                <a:spcPts val="0"/>
              </a:spcAft>
              <a:buNone/>
            </a:pPr>
            <a:fld id="{00000000-1234-1234-1234-123412341234}" type="slidenum">
              <a:rPr lang="en"/>
              <a:t>‹#›</a:t>
            </a:fld>
            <a:endParaRPr/>
          </a:p>
        </p:txBody>
      </p:sp>
      <p:pic>
        <p:nvPicPr>
          <p:cNvPr id="385" name="Google Shape;385;p5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86" name="Google Shape;386;p56"/>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1600"/>
              </a:spcBef>
              <a:spcAft>
                <a:spcPts val="0"/>
              </a:spcAft>
              <a:buNone/>
              <a:defRPr sz="1400">
                <a:solidFill>
                  <a:schemeClr val="accent1"/>
                </a:solidFill>
              </a:defRPr>
            </a:lvl2pPr>
            <a:lvl3pPr lvl="2" rtl="0" algn="ctr">
              <a:spcBef>
                <a:spcPts val="1600"/>
              </a:spcBef>
              <a:spcAft>
                <a:spcPts val="0"/>
              </a:spcAft>
              <a:buNone/>
              <a:defRPr sz="1400">
                <a:solidFill>
                  <a:schemeClr val="accent1"/>
                </a:solidFill>
              </a:defRPr>
            </a:lvl3pPr>
            <a:lvl4pPr lvl="3" rtl="0" algn="ctr">
              <a:spcBef>
                <a:spcPts val="1600"/>
              </a:spcBef>
              <a:spcAft>
                <a:spcPts val="0"/>
              </a:spcAft>
              <a:buNone/>
              <a:defRPr sz="1400">
                <a:solidFill>
                  <a:schemeClr val="accent1"/>
                </a:solidFill>
              </a:defRPr>
            </a:lvl4pPr>
            <a:lvl5pPr lvl="4" rtl="0" algn="ctr">
              <a:spcBef>
                <a:spcPts val="1600"/>
              </a:spcBef>
              <a:spcAft>
                <a:spcPts val="0"/>
              </a:spcAft>
              <a:buNone/>
              <a:defRPr sz="1400">
                <a:solidFill>
                  <a:schemeClr val="accent1"/>
                </a:solidFill>
              </a:defRPr>
            </a:lvl5pPr>
            <a:lvl6pPr lvl="5" rtl="0" algn="ctr">
              <a:spcBef>
                <a:spcPts val="1600"/>
              </a:spcBef>
              <a:spcAft>
                <a:spcPts val="0"/>
              </a:spcAft>
              <a:buNone/>
              <a:defRPr sz="1400">
                <a:solidFill>
                  <a:schemeClr val="accent1"/>
                </a:solidFill>
              </a:defRPr>
            </a:lvl6pPr>
            <a:lvl7pPr lvl="6" rtl="0" algn="ctr">
              <a:spcBef>
                <a:spcPts val="1600"/>
              </a:spcBef>
              <a:spcAft>
                <a:spcPts val="0"/>
              </a:spcAft>
              <a:buNone/>
              <a:defRPr sz="1400">
                <a:solidFill>
                  <a:schemeClr val="accent1"/>
                </a:solidFill>
              </a:defRPr>
            </a:lvl7pPr>
            <a:lvl8pPr lvl="7" rtl="0" algn="ctr">
              <a:spcBef>
                <a:spcPts val="1600"/>
              </a:spcBef>
              <a:spcAft>
                <a:spcPts val="0"/>
              </a:spcAft>
              <a:buNone/>
              <a:defRPr sz="1400">
                <a:solidFill>
                  <a:schemeClr val="accent1"/>
                </a:solidFill>
              </a:defRPr>
            </a:lvl8pPr>
            <a:lvl9pPr lvl="8" rtl="0" algn="ctr">
              <a:spcBef>
                <a:spcPts val="1600"/>
              </a:spcBef>
              <a:spcAft>
                <a:spcPts val="1600"/>
              </a:spcAft>
              <a:buNone/>
              <a:defRPr sz="1400">
                <a:solidFill>
                  <a:schemeClr val="accent1"/>
                </a:solidFill>
              </a:defRPr>
            </a:lvl9pPr>
          </a:lstStyle>
          <a:p/>
        </p:txBody>
      </p:sp>
      <p:sp>
        <p:nvSpPr>
          <p:cNvPr id="387" name="Google Shape;387;p56"/>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8">
    <p:spTree>
      <p:nvGrpSpPr>
        <p:cNvPr id="388" name="Shape 388"/>
        <p:cNvGrpSpPr/>
        <p:nvPr/>
      </p:nvGrpSpPr>
      <p:grpSpPr>
        <a:xfrm>
          <a:off x="0" y="0"/>
          <a:ext cx="0" cy="0"/>
          <a:chOff x="0" y="0"/>
          <a:chExt cx="0" cy="0"/>
        </a:xfrm>
      </p:grpSpPr>
      <p:sp>
        <p:nvSpPr>
          <p:cNvPr id="389" name="Google Shape;389;p5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90" name="Google Shape;390;p5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91" name="Google Shape;391;p5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1pPr>
            <a:lvl2pPr lvl="1"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2pPr>
            <a:lvl3pPr lvl="2"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3pPr>
            <a:lvl4pPr lvl="3"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4pPr>
            <a:lvl5pPr lvl="4"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5pPr>
            <a:lvl6pPr lvl="5"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6pPr>
            <a:lvl7pPr lvl="6"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7pPr>
            <a:lvl8pPr lvl="7"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8pPr>
            <a:lvl9pPr lvl="8"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9pPr>
          </a:lstStyle>
          <a:p/>
        </p:txBody>
      </p:sp>
      <p:cxnSp>
        <p:nvCxnSpPr>
          <p:cNvPr id="392" name="Google Shape;392;p5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93" name="Google Shape;393;p5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
        <p:nvSpPr>
          <p:cNvPr id="394" name="Google Shape;394;p5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a:ea typeface="Overpass"/>
                <a:cs typeface="Overpass"/>
                <a:sym typeface="Overpass"/>
              </a:rPr>
              <a:t>Designator</a:t>
            </a:r>
            <a:endParaRPr sz="500">
              <a:solidFill>
                <a:srgbClr val="666666"/>
              </a:solidFill>
              <a:latin typeface="Overpass"/>
              <a:ea typeface="Overpass"/>
              <a:cs typeface="Overpass"/>
              <a:sym typeface="Overpass"/>
            </a:endParaRPr>
          </a:p>
        </p:txBody>
      </p:sp>
      <p:pic>
        <p:nvPicPr>
          <p:cNvPr id="395" name="Google Shape;395;p5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96" name="Google Shape;396;p57"/>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400" name="Shape 400"/>
        <p:cNvGrpSpPr/>
        <p:nvPr/>
      </p:nvGrpSpPr>
      <p:grpSpPr>
        <a:xfrm>
          <a:off x="0" y="0"/>
          <a:ext cx="0" cy="0"/>
          <a:chOff x="0" y="0"/>
          <a:chExt cx="0" cy="0"/>
        </a:xfrm>
      </p:grpSpPr>
      <p:sp>
        <p:nvSpPr>
          <p:cNvPr id="401" name="Google Shape;401;p59"/>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402" name="Google Shape;402;p59"/>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403" name="Google Shape;403;p59"/>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404" name="Google Shape;404;p59"/>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405" name="Google Shape;405;p59"/>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406" name="Google Shape;406;p5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07" name="Google Shape;407;p5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408" name="Shape 408"/>
        <p:cNvGrpSpPr/>
        <p:nvPr/>
      </p:nvGrpSpPr>
      <p:grpSpPr>
        <a:xfrm>
          <a:off x="0" y="0"/>
          <a:ext cx="0" cy="0"/>
          <a:chOff x="0" y="0"/>
          <a:chExt cx="0" cy="0"/>
        </a:xfrm>
      </p:grpSpPr>
      <p:sp>
        <p:nvSpPr>
          <p:cNvPr id="409" name="Google Shape;409;p60"/>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410" name="Google Shape;410;p60"/>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411" name="Google Shape;411;p60"/>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412" name="Google Shape;412;p60"/>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413" name="Google Shape;413;p60"/>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414" name="Google Shape;414;p60"/>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415" name="Google Shape;415;p60"/>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416" name="Google Shape;416;p60"/>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a:ea typeface="Overpass"/>
                <a:cs typeface="Overpass"/>
                <a:sym typeface="Overpass"/>
              </a:rPr>
              <a:t>linkedin.com/company/red-hat</a:t>
            </a:r>
            <a:endParaRPr sz="1100">
              <a:solidFill>
                <a:schemeClr val="lt1"/>
              </a:solidFill>
              <a:latin typeface="Overpass"/>
              <a:ea typeface="Overpass"/>
              <a:cs typeface="Overpass"/>
              <a:sym typeface="Overpass"/>
            </a:endParaRPr>
          </a:p>
        </p:txBody>
      </p:sp>
      <p:sp>
        <p:nvSpPr>
          <p:cNvPr id="417" name="Google Shape;417;p60"/>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a:ea typeface="Overpass"/>
                <a:cs typeface="Overpass"/>
                <a:sym typeface="Overpass"/>
              </a:rPr>
              <a:t>youtube.com/user/RedHatVideos</a:t>
            </a:r>
            <a:endParaRPr sz="1100">
              <a:solidFill>
                <a:schemeClr val="lt1"/>
              </a:solidFill>
              <a:latin typeface="Overpass"/>
              <a:ea typeface="Overpass"/>
              <a:cs typeface="Overpass"/>
              <a:sym typeface="Overpass"/>
            </a:endParaRPr>
          </a:p>
        </p:txBody>
      </p:sp>
      <p:sp>
        <p:nvSpPr>
          <p:cNvPr id="418" name="Google Shape;418;p60"/>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a:ea typeface="Overpass"/>
                <a:cs typeface="Overpass"/>
                <a:sym typeface="Overpass"/>
              </a:rPr>
              <a:t>facebook.com/redhatinc</a:t>
            </a:r>
            <a:endParaRPr sz="1100">
              <a:solidFill>
                <a:schemeClr val="lt1"/>
              </a:solidFill>
              <a:latin typeface="Overpass"/>
              <a:ea typeface="Overpass"/>
              <a:cs typeface="Overpass"/>
              <a:sym typeface="Overpass"/>
            </a:endParaRPr>
          </a:p>
        </p:txBody>
      </p:sp>
      <p:sp>
        <p:nvSpPr>
          <p:cNvPr id="419" name="Google Shape;419;p60"/>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a:ea typeface="Overpass"/>
                <a:cs typeface="Overpass"/>
                <a:sym typeface="Overpass"/>
              </a:rPr>
              <a:t>twitter.com/RedHat</a:t>
            </a:r>
            <a:endParaRPr sz="1100">
              <a:solidFill>
                <a:schemeClr val="lt1"/>
              </a:solidFill>
              <a:latin typeface="Overpass"/>
              <a:ea typeface="Overpass"/>
              <a:cs typeface="Overpass"/>
              <a:sym typeface="Overpass"/>
            </a:endParaRPr>
          </a:p>
        </p:txBody>
      </p:sp>
      <p:cxnSp>
        <p:nvCxnSpPr>
          <p:cNvPr id="420" name="Google Shape;420;p60"/>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421" name="Google Shape;421;p6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22" name="Google Shape;422;p6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423" name="Shape 423"/>
        <p:cNvGrpSpPr/>
        <p:nvPr/>
      </p:nvGrpSpPr>
      <p:grpSpPr>
        <a:xfrm>
          <a:off x="0" y="0"/>
          <a:ext cx="0" cy="0"/>
          <a:chOff x="0" y="0"/>
          <a:chExt cx="0" cy="0"/>
        </a:xfrm>
      </p:grpSpPr>
      <p:sp>
        <p:nvSpPr>
          <p:cNvPr id="424" name="Google Shape;424;p61"/>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425" name="Google Shape;425;p6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a:ea typeface="Overpass"/>
                <a:cs typeface="Overpass"/>
                <a:sym typeface="Overpass"/>
              </a:rPr>
              <a:t>Designator</a:t>
            </a:r>
            <a:endParaRPr sz="500">
              <a:solidFill>
                <a:srgbClr val="EBEBEB"/>
              </a:solidFill>
              <a:latin typeface="Overpass"/>
              <a:ea typeface="Overpass"/>
              <a:cs typeface="Overpass"/>
              <a:sym typeface="Overpass"/>
            </a:endParaRPr>
          </a:p>
        </p:txBody>
      </p:sp>
      <p:sp>
        <p:nvSpPr>
          <p:cNvPr id="426" name="Google Shape;426;p61"/>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427" name="Google Shape;427;p61"/>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428" name="Google Shape;428;p61"/>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429" name="Google Shape;429;p61"/>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430" name="Google Shape;430;p6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31" name="Google Shape;431;p6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62"/>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434" name="Google Shape;434;p6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a:ea typeface="Overpass"/>
                <a:cs typeface="Overpass"/>
                <a:sym typeface="Overpass"/>
              </a:rPr>
              <a:t>Designator</a:t>
            </a:r>
            <a:endParaRPr sz="500">
              <a:solidFill>
                <a:srgbClr val="EBEBEB"/>
              </a:solidFill>
              <a:latin typeface="Overpass"/>
              <a:ea typeface="Overpass"/>
              <a:cs typeface="Overpass"/>
              <a:sym typeface="Overpass"/>
            </a:endParaRPr>
          </a:p>
        </p:txBody>
      </p:sp>
      <p:sp>
        <p:nvSpPr>
          <p:cNvPr id="435" name="Google Shape;435;p62"/>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436" name="Google Shape;436;p62"/>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437" name="Google Shape;437;p62"/>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a:ea typeface="Overpass"/>
                <a:cs typeface="Overpass"/>
                <a:sym typeface="Overpass"/>
              </a:rPr>
              <a:t>linkedin.com/company/red-hat</a:t>
            </a:r>
            <a:endParaRPr sz="1100">
              <a:solidFill>
                <a:srgbClr val="EBEBEB"/>
              </a:solidFill>
              <a:latin typeface="Overpass"/>
              <a:ea typeface="Overpass"/>
              <a:cs typeface="Overpass"/>
              <a:sym typeface="Overpass"/>
            </a:endParaRPr>
          </a:p>
        </p:txBody>
      </p:sp>
      <p:sp>
        <p:nvSpPr>
          <p:cNvPr id="438" name="Google Shape;438;p62"/>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a:ea typeface="Overpass"/>
                <a:cs typeface="Overpass"/>
                <a:sym typeface="Overpass"/>
              </a:rPr>
              <a:t>youtube.com/user/RedHatVideos</a:t>
            </a:r>
            <a:endParaRPr sz="1100">
              <a:solidFill>
                <a:srgbClr val="EBEBEB"/>
              </a:solidFill>
              <a:latin typeface="Overpass"/>
              <a:ea typeface="Overpass"/>
              <a:cs typeface="Overpass"/>
              <a:sym typeface="Overpass"/>
            </a:endParaRPr>
          </a:p>
        </p:txBody>
      </p:sp>
      <p:sp>
        <p:nvSpPr>
          <p:cNvPr id="439" name="Google Shape;439;p62"/>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a:ea typeface="Overpass"/>
                <a:cs typeface="Overpass"/>
                <a:sym typeface="Overpass"/>
              </a:rPr>
              <a:t>facebook.com/redhatinc</a:t>
            </a:r>
            <a:endParaRPr sz="1100">
              <a:solidFill>
                <a:srgbClr val="EBEBEB"/>
              </a:solidFill>
              <a:latin typeface="Overpass"/>
              <a:ea typeface="Overpass"/>
              <a:cs typeface="Overpass"/>
              <a:sym typeface="Overpass"/>
            </a:endParaRPr>
          </a:p>
        </p:txBody>
      </p:sp>
      <p:sp>
        <p:nvSpPr>
          <p:cNvPr id="440" name="Google Shape;440;p62"/>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a:ea typeface="Overpass"/>
                <a:cs typeface="Overpass"/>
                <a:sym typeface="Overpass"/>
              </a:rPr>
              <a:t>twitter.com/RedHat</a:t>
            </a:r>
            <a:endParaRPr sz="1100">
              <a:solidFill>
                <a:srgbClr val="EBEBEB"/>
              </a:solidFill>
              <a:latin typeface="Overpass"/>
              <a:ea typeface="Overpass"/>
              <a:cs typeface="Overpass"/>
              <a:sym typeface="Overpass"/>
            </a:endParaRPr>
          </a:p>
        </p:txBody>
      </p:sp>
      <p:cxnSp>
        <p:nvCxnSpPr>
          <p:cNvPr id="441" name="Google Shape;441;p62"/>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442" name="Google Shape;442;p62"/>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443" name="Google Shape;443;p62"/>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444" name="Google Shape;444;p62"/>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445" name="Google Shape;445;p62"/>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446" name="Google Shape;446;p6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47" name="Google Shape;447;p6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448" name="Shape 448"/>
        <p:cNvGrpSpPr/>
        <p:nvPr/>
      </p:nvGrpSpPr>
      <p:grpSpPr>
        <a:xfrm>
          <a:off x="0" y="0"/>
          <a:ext cx="0" cy="0"/>
          <a:chOff x="0" y="0"/>
          <a:chExt cx="0" cy="0"/>
        </a:xfrm>
      </p:grpSpPr>
      <p:sp>
        <p:nvSpPr>
          <p:cNvPr id="449" name="Google Shape;449;p6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a:ea typeface="Overpass"/>
                <a:cs typeface="Overpass"/>
                <a:sym typeface="Overpass"/>
              </a:rPr>
              <a:t>Designator</a:t>
            </a:r>
            <a:endParaRPr sz="500">
              <a:solidFill>
                <a:srgbClr val="666666"/>
              </a:solidFill>
              <a:latin typeface="Overpass"/>
              <a:ea typeface="Overpass"/>
              <a:cs typeface="Overpass"/>
              <a:sym typeface="Overpass"/>
            </a:endParaRPr>
          </a:p>
        </p:txBody>
      </p:sp>
      <p:pic>
        <p:nvPicPr>
          <p:cNvPr id="450" name="Google Shape;450;p6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451" name="Google Shape;451;p63"/>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452" name="Google Shape;452;p6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a:ea typeface="Overpass"/>
                <a:cs typeface="Overpass"/>
                <a:sym typeface="Overpass"/>
              </a:defRPr>
            </a:lvl1pPr>
            <a:lvl2pPr lvl="1" rtl="0" algn="ctr">
              <a:buNone/>
              <a:defRPr sz="600">
                <a:solidFill>
                  <a:schemeClr val="lt1"/>
                </a:solidFill>
                <a:latin typeface="Overpass"/>
                <a:ea typeface="Overpass"/>
                <a:cs typeface="Overpass"/>
                <a:sym typeface="Overpass"/>
              </a:defRPr>
            </a:lvl2pPr>
            <a:lvl3pPr lvl="2" rtl="0" algn="ctr">
              <a:buNone/>
              <a:defRPr sz="600">
                <a:solidFill>
                  <a:schemeClr val="lt1"/>
                </a:solidFill>
                <a:latin typeface="Overpass"/>
                <a:ea typeface="Overpass"/>
                <a:cs typeface="Overpass"/>
                <a:sym typeface="Overpass"/>
              </a:defRPr>
            </a:lvl3pPr>
            <a:lvl4pPr lvl="3" rtl="0" algn="ctr">
              <a:buNone/>
              <a:defRPr sz="600">
                <a:solidFill>
                  <a:schemeClr val="lt1"/>
                </a:solidFill>
                <a:latin typeface="Overpass"/>
                <a:ea typeface="Overpass"/>
                <a:cs typeface="Overpass"/>
                <a:sym typeface="Overpass"/>
              </a:defRPr>
            </a:lvl4pPr>
            <a:lvl5pPr lvl="4" rtl="0" algn="ctr">
              <a:buNone/>
              <a:defRPr sz="600">
                <a:solidFill>
                  <a:schemeClr val="lt1"/>
                </a:solidFill>
                <a:latin typeface="Overpass"/>
                <a:ea typeface="Overpass"/>
                <a:cs typeface="Overpass"/>
                <a:sym typeface="Overpass"/>
              </a:defRPr>
            </a:lvl5pPr>
            <a:lvl6pPr lvl="5" rtl="0" algn="ctr">
              <a:buNone/>
              <a:defRPr sz="600">
                <a:solidFill>
                  <a:schemeClr val="lt1"/>
                </a:solidFill>
                <a:latin typeface="Overpass"/>
                <a:ea typeface="Overpass"/>
                <a:cs typeface="Overpass"/>
                <a:sym typeface="Overpass"/>
              </a:defRPr>
            </a:lvl6pPr>
            <a:lvl7pPr lvl="6" rtl="0" algn="ctr">
              <a:buNone/>
              <a:defRPr sz="600">
                <a:solidFill>
                  <a:schemeClr val="lt1"/>
                </a:solidFill>
                <a:latin typeface="Overpass"/>
                <a:ea typeface="Overpass"/>
                <a:cs typeface="Overpass"/>
                <a:sym typeface="Overpass"/>
              </a:defRPr>
            </a:lvl7pPr>
            <a:lvl8pPr lvl="7" rtl="0" algn="ctr">
              <a:buNone/>
              <a:defRPr sz="600">
                <a:solidFill>
                  <a:schemeClr val="lt1"/>
                </a:solidFill>
                <a:latin typeface="Overpass"/>
                <a:ea typeface="Overpass"/>
                <a:cs typeface="Overpass"/>
                <a:sym typeface="Overpass"/>
              </a:defRPr>
            </a:lvl8pPr>
            <a:lvl9pPr lvl="8" rtl="0" algn="ctr">
              <a:buNone/>
              <a:defRPr sz="600">
                <a:solidFill>
                  <a:schemeClr val="lt1"/>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
        <p:nvSpPr>
          <p:cNvPr id="453" name="Google Shape;453;p63"/>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454" name="Google Shape;454;p63"/>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455" name="Google Shape;455;p63"/>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456" name="Google Shape;456;p63"/>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1pPr>
            <a:lvl2pPr lvl="1"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2pPr>
            <a:lvl3pPr lvl="2"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3pPr>
            <a:lvl4pPr lvl="3"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4pPr>
            <a:lvl5pPr lvl="4"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5pPr>
            <a:lvl6pPr lvl="5"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6pPr>
            <a:lvl7pPr lvl="6"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7pPr>
            <a:lvl8pPr lvl="7"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8pPr>
            <a:lvl9pPr lvl="8"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457" name="Shape 457"/>
        <p:cNvGrpSpPr/>
        <p:nvPr/>
      </p:nvGrpSpPr>
      <p:grpSpPr>
        <a:xfrm>
          <a:off x="0" y="0"/>
          <a:ext cx="0" cy="0"/>
          <a:chOff x="0" y="0"/>
          <a:chExt cx="0" cy="0"/>
        </a:xfrm>
      </p:grpSpPr>
      <p:sp>
        <p:nvSpPr>
          <p:cNvPr id="458" name="Google Shape;458;p6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a:ea typeface="Overpass"/>
                <a:cs typeface="Overpass"/>
                <a:sym typeface="Overpass"/>
              </a:rPr>
              <a:t>Designator</a:t>
            </a:r>
            <a:endParaRPr sz="500">
              <a:solidFill>
                <a:srgbClr val="666666"/>
              </a:solidFill>
              <a:latin typeface="Overpass"/>
              <a:ea typeface="Overpass"/>
              <a:cs typeface="Overpass"/>
              <a:sym typeface="Overpass"/>
            </a:endParaRPr>
          </a:p>
        </p:txBody>
      </p:sp>
      <p:pic>
        <p:nvPicPr>
          <p:cNvPr id="459" name="Google Shape;459;p64"/>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460" name="Google Shape;460;p64"/>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461" name="Google Shape;461;p6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a:ea typeface="Overpass"/>
                <a:cs typeface="Overpass"/>
                <a:sym typeface="Overpass"/>
              </a:defRPr>
            </a:lvl1pPr>
            <a:lvl2pPr lvl="1" rtl="0" algn="ctr">
              <a:buNone/>
              <a:defRPr sz="600">
                <a:solidFill>
                  <a:schemeClr val="lt1"/>
                </a:solidFill>
                <a:latin typeface="Overpass"/>
                <a:ea typeface="Overpass"/>
                <a:cs typeface="Overpass"/>
                <a:sym typeface="Overpass"/>
              </a:defRPr>
            </a:lvl2pPr>
            <a:lvl3pPr lvl="2" rtl="0" algn="ctr">
              <a:buNone/>
              <a:defRPr sz="600">
                <a:solidFill>
                  <a:schemeClr val="lt1"/>
                </a:solidFill>
                <a:latin typeface="Overpass"/>
                <a:ea typeface="Overpass"/>
                <a:cs typeface="Overpass"/>
                <a:sym typeface="Overpass"/>
              </a:defRPr>
            </a:lvl3pPr>
            <a:lvl4pPr lvl="3" rtl="0" algn="ctr">
              <a:buNone/>
              <a:defRPr sz="600">
                <a:solidFill>
                  <a:schemeClr val="lt1"/>
                </a:solidFill>
                <a:latin typeface="Overpass"/>
                <a:ea typeface="Overpass"/>
                <a:cs typeface="Overpass"/>
                <a:sym typeface="Overpass"/>
              </a:defRPr>
            </a:lvl4pPr>
            <a:lvl5pPr lvl="4" rtl="0" algn="ctr">
              <a:buNone/>
              <a:defRPr sz="600">
                <a:solidFill>
                  <a:schemeClr val="lt1"/>
                </a:solidFill>
                <a:latin typeface="Overpass"/>
                <a:ea typeface="Overpass"/>
                <a:cs typeface="Overpass"/>
                <a:sym typeface="Overpass"/>
              </a:defRPr>
            </a:lvl5pPr>
            <a:lvl6pPr lvl="5" rtl="0" algn="ctr">
              <a:buNone/>
              <a:defRPr sz="600">
                <a:solidFill>
                  <a:schemeClr val="lt1"/>
                </a:solidFill>
                <a:latin typeface="Overpass"/>
                <a:ea typeface="Overpass"/>
                <a:cs typeface="Overpass"/>
                <a:sym typeface="Overpass"/>
              </a:defRPr>
            </a:lvl6pPr>
            <a:lvl7pPr lvl="6" rtl="0" algn="ctr">
              <a:buNone/>
              <a:defRPr sz="600">
                <a:solidFill>
                  <a:schemeClr val="lt1"/>
                </a:solidFill>
                <a:latin typeface="Overpass"/>
                <a:ea typeface="Overpass"/>
                <a:cs typeface="Overpass"/>
                <a:sym typeface="Overpass"/>
              </a:defRPr>
            </a:lvl7pPr>
            <a:lvl8pPr lvl="7" rtl="0" algn="ctr">
              <a:buNone/>
              <a:defRPr sz="600">
                <a:solidFill>
                  <a:schemeClr val="lt1"/>
                </a:solidFill>
                <a:latin typeface="Overpass"/>
                <a:ea typeface="Overpass"/>
                <a:cs typeface="Overpass"/>
                <a:sym typeface="Overpass"/>
              </a:defRPr>
            </a:lvl8pPr>
            <a:lvl9pPr lvl="8" rtl="0" algn="ctr">
              <a:buNone/>
              <a:defRPr sz="600">
                <a:solidFill>
                  <a:schemeClr val="lt1"/>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
        <p:nvSpPr>
          <p:cNvPr id="462" name="Google Shape;462;p64"/>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463" name="Google Shape;463;p64"/>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1pPr>
            <a:lvl2pPr lvl="1"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2pPr>
            <a:lvl3pPr lvl="2"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3pPr>
            <a:lvl4pPr lvl="3"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4pPr>
            <a:lvl5pPr lvl="4"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5pPr>
            <a:lvl6pPr lvl="5"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6pPr>
            <a:lvl7pPr lvl="6"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7pPr>
            <a:lvl8pPr lvl="7"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8pPr>
            <a:lvl9pPr lvl="8"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9pPr>
          </a:lstStyle>
          <a:p/>
        </p:txBody>
      </p:sp>
      <p:sp>
        <p:nvSpPr>
          <p:cNvPr id="464" name="Google Shape;464;p64"/>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465" name="Google Shape;465;p64"/>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a:ea typeface="Overpass"/>
                <a:cs typeface="Overpass"/>
                <a:sym typeface="Overpass"/>
              </a:rPr>
              <a:t>linkedin.com/company/red-hat</a:t>
            </a:r>
            <a:endParaRPr sz="800">
              <a:latin typeface="Overpass"/>
              <a:ea typeface="Overpass"/>
              <a:cs typeface="Overpass"/>
              <a:sym typeface="Overpass"/>
            </a:endParaRPr>
          </a:p>
        </p:txBody>
      </p:sp>
      <p:sp>
        <p:nvSpPr>
          <p:cNvPr id="466" name="Google Shape;466;p64"/>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a:ea typeface="Overpass"/>
                <a:cs typeface="Overpass"/>
                <a:sym typeface="Overpass"/>
              </a:rPr>
              <a:t>youtube.com/user/RedHatVideos</a:t>
            </a:r>
            <a:endParaRPr sz="800">
              <a:latin typeface="Overpass"/>
              <a:ea typeface="Overpass"/>
              <a:cs typeface="Overpass"/>
              <a:sym typeface="Overpass"/>
            </a:endParaRPr>
          </a:p>
        </p:txBody>
      </p:sp>
      <p:sp>
        <p:nvSpPr>
          <p:cNvPr id="467" name="Google Shape;467;p64"/>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a:ea typeface="Overpass"/>
                <a:cs typeface="Overpass"/>
                <a:sym typeface="Overpass"/>
              </a:rPr>
              <a:t>facebook.com/redhatinc</a:t>
            </a:r>
            <a:endParaRPr sz="800">
              <a:latin typeface="Overpass"/>
              <a:ea typeface="Overpass"/>
              <a:cs typeface="Overpass"/>
              <a:sym typeface="Overpass"/>
            </a:endParaRPr>
          </a:p>
        </p:txBody>
      </p:sp>
      <p:sp>
        <p:nvSpPr>
          <p:cNvPr id="468" name="Google Shape;468;p64"/>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a:ea typeface="Overpass"/>
                <a:cs typeface="Overpass"/>
                <a:sym typeface="Overpass"/>
              </a:rPr>
              <a:t>twitter.com/RedHat</a:t>
            </a:r>
            <a:endParaRPr sz="800">
              <a:latin typeface="Overpass"/>
              <a:ea typeface="Overpass"/>
              <a:cs typeface="Overpass"/>
              <a:sym typeface="Overpass"/>
            </a:endParaRPr>
          </a:p>
        </p:txBody>
      </p:sp>
      <p:pic>
        <p:nvPicPr>
          <p:cNvPr id="469" name="Google Shape;469;p64"/>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470" name="Google Shape;470;p64"/>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471" name="Google Shape;471;p64"/>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472" name="Google Shape;472;p64"/>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473" name="Shape 473"/>
        <p:cNvGrpSpPr/>
        <p:nvPr/>
      </p:nvGrpSpPr>
      <p:grpSpPr>
        <a:xfrm>
          <a:off x="0" y="0"/>
          <a:ext cx="0" cy="0"/>
          <a:chOff x="0" y="0"/>
          <a:chExt cx="0" cy="0"/>
        </a:xfrm>
      </p:grpSpPr>
      <p:sp>
        <p:nvSpPr>
          <p:cNvPr id="474" name="Google Shape;474;p65"/>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475" name="Google Shape;475;p6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76" name="Google Shape;476;p6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a:ea typeface="Overpass"/>
                <a:cs typeface="Overpass"/>
                <a:sym typeface="Overpass"/>
              </a:defRPr>
            </a:lvl1pPr>
            <a:lvl2pPr lvl="1" rtl="0" algn="ctr">
              <a:buNone/>
              <a:defRPr sz="600">
                <a:solidFill>
                  <a:srgbClr val="EBEBEB"/>
                </a:solidFill>
                <a:latin typeface="Overpass"/>
                <a:ea typeface="Overpass"/>
                <a:cs typeface="Overpass"/>
                <a:sym typeface="Overpass"/>
              </a:defRPr>
            </a:lvl2pPr>
            <a:lvl3pPr lvl="2" rtl="0" algn="ctr">
              <a:buNone/>
              <a:defRPr sz="600">
                <a:solidFill>
                  <a:srgbClr val="EBEBEB"/>
                </a:solidFill>
                <a:latin typeface="Overpass"/>
                <a:ea typeface="Overpass"/>
                <a:cs typeface="Overpass"/>
                <a:sym typeface="Overpass"/>
              </a:defRPr>
            </a:lvl3pPr>
            <a:lvl4pPr lvl="3" rtl="0" algn="ctr">
              <a:buNone/>
              <a:defRPr sz="600">
                <a:solidFill>
                  <a:srgbClr val="EBEBEB"/>
                </a:solidFill>
                <a:latin typeface="Overpass"/>
                <a:ea typeface="Overpass"/>
                <a:cs typeface="Overpass"/>
                <a:sym typeface="Overpass"/>
              </a:defRPr>
            </a:lvl4pPr>
            <a:lvl5pPr lvl="4" rtl="0" algn="ctr">
              <a:buNone/>
              <a:defRPr sz="600">
                <a:solidFill>
                  <a:srgbClr val="EBEBEB"/>
                </a:solidFill>
                <a:latin typeface="Overpass"/>
                <a:ea typeface="Overpass"/>
                <a:cs typeface="Overpass"/>
                <a:sym typeface="Overpass"/>
              </a:defRPr>
            </a:lvl5pPr>
            <a:lvl6pPr lvl="5" rtl="0" algn="ctr">
              <a:buNone/>
              <a:defRPr sz="600">
                <a:solidFill>
                  <a:srgbClr val="EBEBEB"/>
                </a:solidFill>
                <a:latin typeface="Overpass"/>
                <a:ea typeface="Overpass"/>
                <a:cs typeface="Overpass"/>
                <a:sym typeface="Overpass"/>
              </a:defRPr>
            </a:lvl6pPr>
            <a:lvl7pPr lvl="6" rtl="0" algn="ctr">
              <a:buNone/>
              <a:defRPr sz="600">
                <a:solidFill>
                  <a:srgbClr val="EBEBEB"/>
                </a:solidFill>
                <a:latin typeface="Overpass"/>
                <a:ea typeface="Overpass"/>
                <a:cs typeface="Overpass"/>
                <a:sym typeface="Overpass"/>
              </a:defRPr>
            </a:lvl7pPr>
            <a:lvl8pPr lvl="7" rtl="0" algn="ctr">
              <a:buNone/>
              <a:defRPr sz="600">
                <a:solidFill>
                  <a:srgbClr val="EBEBEB"/>
                </a:solidFill>
                <a:latin typeface="Overpass"/>
                <a:ea typeface="Overpass"/>
                <a:cs typeface="Overpass"/>
                <a:sym typeface="Overpass"/>
              </a:defRPr>
            </a:lvl8pPr>
            <a:lvl9pPr lvl="8" rtl="0" algn="ctr">
              <a:buNone/>
              <a:defRPr sz="600">
                <a:solidFill>
                  <a:srgbClr val="EBEBEB"/>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cxnSp>
        <p:nvCxnSpPr>
          <p:cNvPr id="477" name="Google Shape;477;p6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78" name="Google Shape;478;p6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1pPr>
            <a:lvl2pPr lvl="1"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2pPr>
            <a:lvl3pPr lvl="2"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3pPr>
            <a:lvl4pPr lvl="3"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4pPr>
            <a:lvl5pPr lvl="4"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5pPr>
            <a:lvl6pPr lvl="5"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6pPr>
            <a:lvl7pPr lvl="6"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7pPr>
            <a:lvl8pPr lvl="7"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8pPr>
            <a:lvl9pPr lvl="8"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9pPr>
          </a:lstStyle>
          <a:p/>
        </p:txBody>
      </p:sp>
      <p:sp>
        <p:nvSpPr>
          <p:cNvPr id="479" name="Google Shape;479;p6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a:ea typeface="Overpass"/>
                <a:cs typeface="Overpass"/>
                <a:sym typeface="Overpass"/>
              </a:rPr>
              <a:t>Designator</a:t>
            </a:r>
            <a:endParaRPr sz="500">
              <a:solidFill>
                <a:srgbClr val="666666"/>
              </a:solidFill>
              <a:latin typeface="Overpass"/>
              <a:ea typeface="Overpass"/>
              <a:cs typeface="Overpass"/>
              <a:sym typeface="Overpass"/>
            </a:endParaRPr>
          </a:p>
        </p:txBody>
      </p:sp>
      <p:sp>
        <p:nvSpPr>
          <p:cNvPr id="480" name="Google Shape;480;p65"/>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481" name="Google Shape;481;p65"/>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482" name="Shape 482"/>
        <p:cNvGrpSpPr/>
        <p:nvPr/>
      </p:nvGrpSpPr>
      <p:grpSpPr>
        <a:xfrm>
          <a:off x="0" y="0"/>
          <a:ext cx="0" cy="0"/>
          <a:chOff x="0" y="0"/>
          <a:chExt cx="0" cy="0"/>
        </a:xfrm>
      </p:grpSpPr>
      <p:sp>
        <p:nvSpPr>
          <p:cNvPr id="483" name="Google Shape;483;p66"/>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484" name="Google Shape;484;p6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85" name="Google Shape;485;p6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cxnSp>
        <p:nvCxnSpPr>
          <p:cNvPr id="486" name="Google Shape;486;p6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87" name="Google Shape;487;p6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a:buNone/>
              <a:defRPr sz="700">
                <a:latin typeface="Overpass"/>
                <a:ea typeface="Overpass"/>
                <a:cs typeface="Overpass"/>
                <a:sym typeface="Overpass"/>
              </a:defRPr>
            </a:lvl1pPr>
            <a:lvl2pPr lvl="1" rtl="0">
              <a:lnSpc>
                <a:spcPct val="100000"/>
              </a:lnSpc>
              <a:spcBef>
                <a:spcPts val="0"/>
              </a:spcBef>
              <a:spcAft>
                <a:spcPts val="0"/>
              </a:spcAft>
              <a:buSzPts val="700"/>
              <a:buFont typeface="Overpass"/>
              <a:buNone/>
              <a:defRPr sz="700">
                <a:latin typeface="Overpass"/>
                <a:ea typeface="Overpass"/>
                <a:cs typeface="Overpass"/>
                <a:sym typeface="Overpass"/>
              </a:defRPr>
            </a:lvl2pPr>
            <a:lvl3pPr lvl="2" rtl="0">
              <a:lnSpc>
                <a:spcPct val="100000"/>
              </a:lnSpc>
              <a:spcBef>
                <a:spcPts val="0"/>
              </a:spcBef>
              <a:spcAft>
                <a:spcPts val="0"/>
              </a:spcAft>
              <a:buSzPts val="700"/>
              <a:buFont typeface="Overpass"/>
              <a:buNone/>
              <a:defRPr sz="700">
                <a:latin typeface="Overpass"/>
                <a:ea typeface="Overpass"/>
                <a:cs typeface="Overpass"/>
                <a:sym typeface="Overpass"/>
              </a:defRPr>
            </a:lvl3pPr>
            <a:lvl4pPr lvl="3" rtl="0">
              <a:lnSpc>
                <a:spcPct val="100000"/>
              </a:lnSpc>
              <a:spcBef>
                <a:spcPts val="0"/>
              </a:spcBef>
              <a:spcAft>
                <a:spcPts val="0"/>
              </a:spcAft>
              <a:buSzPts val="700"/>
              <a:buFont typeface="Overpass"/>
              <a:buNone/>
              <a:defRPr sz="700">
                <a:latin typeface="Overpass"/>
                <a:ea typeface="Overpass"/>
                <a:cs typeface="Overpass"/>
                <a:sym typeface="Overpass"/>
              </a:defRPr>
            </a:lvl4pPr>
            <a:lvl5pPr lvl="4" rtl="0">
              <a:lnSpc>
                <a:spcPct val="100000"/>
              </a:lnSpc>
              <a:spcBef>
                <a:spcPts val="0"/>
              </a:spcBef>
              <a:spcAft>
                <a:spcPts val="0"/>
              </a:spcAft>
              <a:buSzPts val="700"/>
              <a:buFont typeface="Overpass"/>
              <a:buNone/>
              <a:defRPr sz="700">
                <a:latin typeface="Overpass"/>
                <a:ea typeface="Overpass"/>
                <a:cs typeface="Overpass"/>
                <a:sym typeface="Overpass"/>
              </a:defRPr>
            </a:lvl5pPr>
            <a:lvl6pPr lvl="5" rtl="0">
              <a:lnSpc>
                <a:spcPct val="100000"/>
              </a:lnSpc>
              <a:spcBef>
                <a:spcPts val="0"/>
              </a:spcBef>
              <a:spcAft>
                <a:spcPts val="0"/>
              </a:spcAft>
              <a:buSzPts val="700"/>
              <a:buFont typeface="Overpass"/>
              <a:buNone/>
              <a:defRPr sz="700">
                <a:latin typeface="Overpass"/>
                <a:ea typeface="Overpass"/>
                <a:cs typeface="Overpass"/>
                <a:sym typeface="Overpass"/>
              </a:defRPr>
            </a:lvl6pPr>
            <a:lvl7pPr lvl="6" rtl="0">
              <a:lnSpc>
                <a:spcPct val="100000"/>
              </a:lnSpc>
              <a:spcBef>
                <a:spcPts val="0"/>
              </a:spcBef>
              <a:spcAft>
                <a:spcPts val="0"/>
              </a:spcAft>
              <a:buSzPts val="700"/>
              <a:buFont typeface="Overpass"/>
              <a:buNone/>
              <a:defRPr sz="700">
                <a:latin typeface="Overpass"/>
                <a:ea typeface="Overpass"/>
                <a:cs typeface="Overpass"/>
                <a:sym typeface="Overpass"/>
              </a:defRPr>
            </a:lvl7pPr>
            <a:lvl8pPr lvl="7" rtl="0">
              <a:lnSpc>
                <a:spcPct val="100000"/>
              </a:lnSpc>
              <a:spcBef>
                <a:spcPts val="0"/>
              </a:spcBef>
              <a:spcAft>
                <a:spcPts val="0"/>
              </a:spcAft>
              <a:buSzPts val="700"/>
              <a:buFont typeface="Overpass"/>
              <a:buNone/>
              <a:defRPr sz="700">
                <a:latin typeface="Overpass"/>
                <a:ea typeface="Overpass"/>
                <a:cs typeface="Overpass"/>
                <a:sym typeface="Overpass"/>
              </a:defRPr>
            </a:lvl8pPr>
            <a:lvl9pPr lvl="8" rtl="0">
              <a:lnSpc>
                <a:spcPct val="100000"/>
              </a:lnSpc>
              <a:spcBef>
                <a:spcPts val="0"/>
              </a:spcBef>
              <a:spcAft>
                <a:spcPts val="0"/>
              </a:spcAft>
              <a:buSzPts val="700"/>
              <a:buFont typeface="Overpass"/>
              <a:buNone/>
              <a:defRPr sz="700">
                <a:latin typeface="Overpass"/>
                <a:ea typeface="Overpass"/>
                <a:cs typeface="Overpass"/>
                <a:sym typeface="Overpass"/>
              </a:defRPr>
            </a:lvl9pPr>
          </a:lstStyle>
          <a:p/>
        </p:txBody>
      </p:sp>
      <p:sp>
        <p:nvSpPr>
          <p:cNvPr id="488" name="Google Shape;488;p6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a:ea typeface="Overpass"/>
                <a:cs typeface="Overpass"/>
                <a:sym typeface="Overpass"/>
              </a:rPr>
              <a:t>Designator</a:t>
            </a:r>
            <a:endParaRPr sz="500">
              <a:solidFill>
                <a:srgbClr val="EBEBEB"/>
              </a:solidFill>
              <a:latin typeface="Overpass"/>
              <a:ea typeface="Overpass"/>
              <a:cs typeface="Overpass"/>
              <a:sym typeface="Overpass"/>
            </a:endParaRPr>
          </a:p>
        </p:txBody>
      </p:sp>
      <p:sp>
        <p:nvSpPr>
          <p:cNvPr id="489" name="Google Shape;489;p66"/>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490" name="Google Shape;490;p66"/>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491" name="Shape 491"/>
        <p:cNvGrpSpPr/>
        <p:nvPr/>
      </p:nvGrpSpPr>
      <p:grpSpPr>
        <a:xfrm>
          <a:off x="0" y="0"/>
          <a:ext cx="0" cy="0"/>
          <a:chOff x="0" y="0"/>
          <a:chExt cx="0" cy="0"/>
        </a:xfrm>
      </p:grpSpPr>
      <p:sp>
        <p:nvSpPr>
          <p:cNvPr id="492" name="Google Shape;492;p6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493" name="Google Shape;493;p6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94" name="Google Shape;494;p6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cxnSp>
        <p:nvCxnSpPr>
          <p:cNvPr id="495" name="Google Shape;495;p6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96" name="Google Shape;496;p6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a:buNone/>
              <a:defRPr sz="700">
                <a:latin typeface="Overpass"/>
                <a:ea typeface="Overpass"/>
                <a:cs typeface="Overpass"/>
                <a:sym typeface="Overpass"/>
              </a:defRPr>
            </a:lvl1pPr>
            <a:lvl2pPr lvl="1" rtl="0">
              <a:lnSpc>
                <a:spcPct val="100000"/>
              </a:lnSpc>
              <a:spcBef>
                <a:spcPts val="0"/>
              </a:spcBef>
              <a:spcAft>
                <a:spcPts val="0"/>
              </a:spcAft>
              <a:buSzPts val="700"/>
              <a:buFont typeface="Overpass"/>
              <a:buNone/>
              <a:defRPr sz="700">
                <a:latin typeface="Overpass"/>
                <a:ea typeface="Overpass"/>
                <a:cs typeface="Overpass"/>
                <a:sym typeface="Overpass"/>
              </a:defRPr>
            </a:lvl2pPr>
            <a:lvl3pPr lvl="2" rtl="0">
              <a:lnSpc>
                <a:spcPct val="100000"/>
              </a:lnSpc>
              <a:spcBef>
                <a:spcPts val="0"/>
              </a:spcBef>
              <a:spcAft>
                <a:spcPts val="0"/>
              </a:spcAft>
              <a:buSzPts val="700"/>
              <a:buFont typeface="Overpass"/>
              <a:buNone/>
              <a:defRPr sz="700">
                <a:latin typeface="Overpass"/>
                <a:ea typeface="Overpass"/>
                <a:cs typeface="Overpass"/>
                <a:sym typeface="Overpass"/>
              </a:defRPr>
            </a:lvl3pPr>
            <a:lvl4pPr lvl="3" rtl="0">
              <a:lnSpc>
                <a:spcPct val="100000"/>
              </a:lnSpc>
              <a:spcBef>
                <a:spcPts val="0"/>
              </a:spcBef>
              <a:spcAft>
                <a:spcPts val="0"/>
              </a:spcAft>
              <a:buSzPts val="700"/>
              <a:buFont typeface="Overpass"/>
              <a:buNone/>
              <a:defRPr sz="700">
                <a:latin typeface="Overpass"/>
                <a:ea typeface="Overpass"/>
                <a:cs typeface="Overpass"/>
                <a:sym typeface="Overpass"/>
              </a:defRPr>
            </a:lvl4pPr>
            <a:lvl5pPr lvl="4" rtl="0">
              <a:lnSpc>
                <a:spcPct val="100000"/>
              </a:lnSpc>
              <a:spcBef>
                <a:spcPts val="0"/>
              </a:spcBef>
              <a:spcAft>
                <a:spcPts val="0"/>
              </a:spcAft>
              <a:buSzPts val="700"/>
              <a:buFont typeface="Overpass"/>
              <a:buNone/>
              <a:defRPr sz="700">
                <a:latin typeface="Overpass"/>
                <a:ea typeface="Overpass"/>
                <a:cs typeface="Overpass"/>
                <a:sym typeface="Overpass"/>
              </a:defRPr>
            </a:lvl5pPr>
            <a:lvl6pPr lvl="5" rtl="0">
              <a:lnSpc>
                <a:spcPct val="100000"/>
              </a:lnSpc>
              <a:spcBef>
                <a:spcPts val="0"/>
              </a:spcBef>
              <a:spcAft>
                <a:spcPts val="0"/>
              </a:spcAft>
              <a:buSzPts val="700"/>
              <a:buFont typeface="Overpass"/>
              <a:buNone/>
              <a:defRPr sz="700">
                <a:latin typeface="Overpass"/>
                <a:ea typeface="Overpass"/>
                <a:cs typeface="Overpass"/>
                <a:sym typeface="Overpass"/>
              </a:defRPr>
            </a:lvl6pPr>
            <a:lvl7pPr lvl="6" rtl="0">
              <a:lnSpc>
                <a:spcPct val="100000"/>
              </a:lnSpc>
              <a:spcBef>
                <a:spcPts val="0"/>
              </a:spcBef>
              <a:spcAft>
                <a:spcPts val="0"/>
              </a:spcAft>
              <a:buSzPts val="700"/>
              <a:buFont typeface="Overpass"/>
              <a:buNone/>
              <a:defRPr sz="700">
                <a:latin typeface="Overpass"/>
                <a:ea typeface="Overpass"/>
                <a:cs typeface="Overpass"/>
                <a:sym typeface="Overpass"/>
              </a:defRPr>
            </a:lvl7pPr>
            <a:lvl8pPr lvl="7" rtl="0">
              <a:lnSpc>
                <a:spcPct val="100000"/>
              </a:lnSpc>
              <a:spcBef>
                <a:spcPts val="0"/>
              </a:spcBef>
              <a:spcAft>
                <a:spcPts val="0"/>
              </a:spcAft>
              <a:buSzPts val="700"/>
              <a:buFont typeface="Overpass"/>
              <a:buNone/>
              <a:defRPr sz="700">
                <a:latin typeface="Overpass"/>
                <a:ea typeface="Overpass"/>
                <a:cs typeface="Overpass"/>
                <a:sym typeface="Overpass"/>
              </a:defRPr>
            </a:lvl8pPr>
            <a:lvl9pPr lvl="8" rtl="0">
              <a:lnSpc>
                <a:spcPct val="100000"/>
              </a:lnSpc>
              <a:spcBef>
                <a:spcPts val="0"/>
              </a:spcBef>
              <a:spcAft>
                <a:spcPts val="0"/>
              </a:spcAft>
              <a:buSzPts val="700"/>
              <a:buFont typeface="Overpass"/>
              <a:buNone/>
              <a:defRPr sz="700">
                <a:latin typeface="Overpass"/>
                <a:ea typeface="Overpass"/>
                <a:cs typeface="Overpass"/>
                <a:sym typeface="Overpass"/>
              </a:defRPr>
            </a:lvl9pPr>
          </a:lstStyle>
          <a:p/>
        </p:txBody>
      </p:sp>
      <p:sp>
        <p:nvSpPr>
          <p:cNvPr id="497" name="Google Shape;497;p67"/>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498" name="Google Shape;498;p67"/>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499" name="Google Shape;499;p67"/>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500" name="Shape 500"/>
        <p:cNvGrpSpPr/>
        <p:nvPr/>
      </p:nvGrpSpPr>
      <p:grpSpPr>
        <a:xfrm>
          <a:off x="0" y="0"/>
          <a:ext cx="0" cy="0"/>
          <a:chOff x="0" y="0"/>
          <a:chExt cx="0" cy="0"/>
        </a:xfrm>
      </p:grpSpPr>
      <p:sp>
        <p:nvSpPr>
          <p:cNvPr id="501" name="Google Shape;501;p68"/>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502" name="Google Shape;502;p6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03" name="Google Shape;503;p6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a:ea typeface="Overpass"/>
                <a:cs typeface="Overpass"/>
                <a:sym typeface="Overpass"/>
              </a:defRPr>
            </a:lvl1pPr>
            <a:lvl2pPr lvl="1" rtl="0" algn="ctr">
              <a:buNone/>
              <a:defRPr sz="600">
                <a:solidFill>
                  <a:srgbClr val="EBEBEB"/>
                </a:solidFill>
                <a:latin typeface="Overpass"/>
                <a:ea typeface="Overpass"/>
                <a:cs typeface="Overpass"/>
                <a:sym typeface="Overpass"/>
              </a:defRPr>
            </a:lvl2pPr>
            <a:lvl3pPr lvl="2" rtl="0" algn="ctr">
              <a:buNone/>
              <a:defRPr sz="600">
                <a:solidFill>
                  <a:srgbClr val="EBEBEB"/>
                </a:solidFill>
                <a:latin typeface="Overpass"/>
                <a:ea typeface="Overpass"/>
                <a:cs typeface="Overpass"/>
                <a:sym typeface="Overpass"/>
              </a:defRPr>
            </a:lvl3pPr>
            <a:lvl4pPr lvl="3" rtl="0" algn="ctr">
              <a:buNone/>
              <a:defRPr sz="600">
                <a:solidFill>
                  <a:srgbClr val="EBEBEB"/>
                </a:solidFill>
                <a:latin typeface="Overpass"/>
                <a:ea typeface="Overpass"/>
                <a:cs typeface="Overpass"/>
                <a:sym typeface="Overpass"/>
              </a:defRPr>
            </a:lvl4pPr>
            <a:lvl5pPr lvl="4" rtl="0" algn="ctr">
              <a:buNone/>
              <a:defRPr sz="600">
                <a:solidFill>
                  <a:srgbClr val="EBEBEB"/>
                </a:solidFill>
                <a:latin typeface="Overpass"/>
                <a:ea typeface="Overpass"/>
                <a:cs typeface="Overpass"/>
                <a:sym typeface="Overpass"/>
              </a:defRPr>
            </a:lvl5pPr>
            <a:lvl6pPr lvl="5" rtl="0" algn="ctr">
              <a:buNone/>
              <a:defRPr sz="600">
                <a:solidFill>
                  <a:srgbClr val="EBEBEB"/>
                </a:solidFill>
                <a:latin typeface="Overpass"/>
                <a:ea typeface="Overpass"/>
                <a:cs typeface="Overpass"/>
                <a:sym typeface="Overpass"/>
              </a:defRPr>
            </a:lvl6pPr>
            <a:lvl7pPr lvl="6" rtl="0" algn="ctr">
              <a:buNone/>
              <a:defRPr sz="600">
                <a:solidFill>
                  <a:srgbClr val="EBEBEB"/>
                </a:solidFill>
                <a:latin typeface="Overpass"/>
                <a:ea typeface="Overpass"/>
                <a:cs typeface="Overpass"/>
                <a:sym typeface="Overpass"/>
              </a:defRPr>
            </a:lvl7pPr>
            <a:lvl8pPr lvl="7" rtl="0" algn="ctr">
              <a:buNone/>
              <a:defRPr sz="600">
                <a:solidFill>
                  <a:srgbClr val="EBEBEB"/>
                </a:solidFill>
                <a:latin typeface="Overpass"/>
                <a:ea typeface="Overpass"/>
                <a:cs typeface="Overpass"/>
                <a:sym typeface="Overpass"/>
              </a:defRPr>
            </a:lvl8pPr>
            <a:lvl9pPr lvl="8" rtl="0" algn="ctr">
              <a:buNone/>
              <a:defRPr sz="600">
                <a:solidFill>
                  <a:srgbClr val="EBEBEB"/>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
        <p:nvSpPr>
          <p:cNvPr id="504" name="Google Shape;504;p68"/>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1pPr>
            <a:lvl2pPr lvl="1"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2pPr>
            <a:lvl3pPr lvl="2"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3pPr>
            <a:lvl4pPr lvl="3"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4pPr>
            <a:lvl5pPr lvl="4"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5pPr>
            <a:lvl6pPr lvl="5"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6pPr>
            <a:lvl7pPr lvl="6"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7pPr>
            <a:lvl8pPr lvl="7"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8pPr>
            <a:lvl9pPr lvl="8"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9pPr>
          </a:lstStyle>
          <a:p/>
        </p:txBody>
      </p:sp>
      <p:pic>
        <p:nvPicPr>
          <p:cNvPr id="505" name="Google Shape;505;p6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506" name="Google Shape;506;p6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a:ea typeface="Overpass"/>
                <a:cs typeface="Overpass"/>
                <a:sym typeface="Overpass"/>
              </a:rPr>
              <a:t>Designator</a:t>
            </a:r>
            <a:endParaRPr sz="500">
              <a:solidFill>
                <a:srgbClr val="666666"/>
              </a:solidFill>
              <a:latin typeface="Overpass"/>
              <a:ea typeface="Overpass"/>
              <a:cs typeface="Overpass"/>
              <a:sym typeface="Overpass"/>
            </a:endParaRPr>
          </a:p>
        </p:txBody>
      </p:sp>
      <p:cxnSp>
        <p:nvCxnSpPr>
          <p:cNvPr id="507" name="Google Shape;507;p68"/>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508" name="Shape 508"/>
        <p:cNvGrpSpPr/>
        <p:nvPr/>
      </p:nvGrpSpPr>
      <p:grpSpPr>
        <a:xfrm>
          <a:off x="0" y="0"/>
          <a:ext cx="0" cy="0"/>
          <a:chOff x="0" y="0"/>
          <a:chExt cx="0" cy="0"/>
        </a:xfrm>
      </p:grpSpPr>
      <p:sp>
        <p:nvSpPr>
          <p:cNvPr id="509" name="Google Shape;509;p69"/>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510" name="Google Shape;510;p6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11" name="Google Shape;511;p6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pic>
        <p:nvPicPr>
          <p:cNvPr id="512" name="Google Shape;512;p6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513" name="Google Shape;513;p6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a:ea typeface="Overpass"/>
                <a:cs typeface="Overpass"/>
                <a:sym typeface="Overpass"/>
              </a:rPr>
              <a:t>Designator</a:t>
            </a:r>
            <a:endParaRPr sz="500">
              <a:solidFill>
                <a:schemeClr val="lt1"/>
              </a:solidFill>
              <a:latin typeface="Overpass"/>
              <a:ea typeface="Overpass"/>
              <a:cs typeface="Overpass"/>
              <a:sym typeface="Overpass"/>
            </a:endParaRPr>
          </a:p>
        </p:txBody>
      </p:sp>
      <p:cxnSp>
        <p:nvCxnSpPr>
          <p:cNvPr id="514" name="Google Shape;514;p69"/>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515" name="Google Shape;515;p6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16" name="Google Shape;516;p6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1pPr>
            <a:lvl2pPr lvl="1"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2pPr>
            <a:lvl3pPr lvl="2"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3pPr>
            <a:lvl4pPr lvl="3"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4pPr>
            <a:lvl5pPr lvl="4"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5pPr>
            <a:lvl6pPr lvl="5"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6pPr>
            <a:lvl7pPr lvl="6"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7pPr>
            <a:lvl8pPr lvl="7"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8pPr>
            <a:lvl9pPr lvl="8"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517" name="Shape 517"/>
        <p:cNvGrpSpPr/>
        <p:nvPr/>
      </p:nvGrpSpPr>
      <p:grpSpPr>
        <a:xfrm>
          <a:off x="0" y="0"/>
          <a:ext cx="0" cy="0"/>
          <a:chOff x="0" y="0"/>
          <a:chExt cx="0" cy="0"/>
        </a:xfrm>
      </p:grpSpPr>
      <p:sp>
        <p:nvSpPr>
          <p:cNvPr id="518" name="Google Shape;518;p70"/>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519" name="Google Shape;519;p70"/>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520" name="Google Shape;520;p7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a:ea typeface="Overpass"/>
                <a:cs typeface="Overpass"/>
                <a:sym typeface="Overpass"/>
              </a:defRPr>
            </a:lvl1pPr>
            <a:lvl2pPr lvl="1" rtl="0" algn="ctr">
              <a:buNone/>
              <a:defRPr sz="600">
                <a:solidFill>
                  <a:schemeClr val="lt1"/>
                </a:solidFill>
                <a:latin typeface="Overpass"/>
                <a:ea typeface="Overpass"/>
                <a:cs typeface="Overpass"/>
                <a:sym typeface="Overpass"/>
              </a:defRPr>
            </a:lvl2pPr>
            <a:lvl3pPr lvl="2" rtl="0" algn="ctr">
              <a:buNone/>
              <a:defRPr sz="600">
                <a:solidFill>
                  <a:schemeClr val="lt1"/>
                </a:solidFill>
                <a:latin typeface="Overpass"/>
                <a:ea typeface="Overpass"/>
                <a:cs typeface="Overpass"/>
                <a:sym typeface="Overpass"/>
              </a:defRPr>
            </a:lvl3pPr>
            <a:lvl4pPr lvl="3" rtl="0" algn="ctr">
              <a:buNone/>
              <a:defRPr sz="600">
                <a:solidFill>
                  <a:schemeClr val="lt1"/>
                </a:solidFill>
                <a:latin typeface="Overpass"/>
                <a:ea typeface="Overpass"/>
                <a:cs typeface="Overpass"/>
                <a:sym typeface="Overpass"/>
              </a:defRPr>
            </a:lvl4pPr>
            <a:lvl5pPr lvl="4" rtl="0" algn="ctr">
              <a:buNone/>
              <a:defRPr sz="600">
                <a:solidFill>
                  <a:schemeClr val="lt1"/>
                </a:solidFill>
                <a:latin typeface="Overpass"/>
                <a:ea typeface="Overpass"/>
                <a:cs typeface="Overpass"/>
                <a:sym typeface="Overpass"/>
              </a:defRPr>
            </a:lvl5pPr>
            <a:lvl6pPr lvl="5" rtl="0" algn="ctr">
              <a:buNone/>
              <a:defRPr sz="600">
                <a:solidFill>
                  <a:schemeClr val="lt1"/>
                </a:solidFill>
                <a:latin typeface="Overpass"/>
                <a:ea typeface="Overpass"/>
                <a:cs typeface="Overpass"/>
                <a:sym typeface="Overpass"/>
              </a:defRPr>
            </a:lvl6pPr>
            <a:lvl7pPr lvl="6" rtl="0" algn="ctr">
              <a:buNone/>
              <a:defRPr sz="600">
                <a:solidFill>
                  <a:schemeClr val="lt1"/>
                </a:solidFill>
                <a:latin typeface="Overpass"/>
                <a:ea typeface="Overpass"/>
                <a:cs typeface="Overpass"/>
                <a:sym typeface="Overpass"/>
              </a:defRPr>
            </a:lvl7pPr>
            <a:lvl8pPr lvl="7" rtl="0" algn="ctr">
              <a:buNone/>
              <a:defRPr sz="600">
                <a:solidFill>
                  <a:schemeClr val="lt1"/>
                </a:solidFill>
                <a:latin typeface="Overpass"/>
                <a:ea typeface="Overpass"/>
                <a:cs typeface="Overpass"/>
                <a:sym typeface="Overpass"/>
              </a:defRPr>
            </a:lvl8pPr>
            <a:lvl9pPr lvl="8" rtl="0" algn="ctr">
              <a:buNone/>
              <a:defRPr sz="600">
                <a:solidFill>
                  <a:schemeClr val="lt1"/>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
        <p:nvSpPr>
          <p:cNvPr id="521" name="Google Shape;521;p7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a:ea typeface="Overpass"/>
                <a:cs typeface="Overpass"/>
                <a:sym typeface="Overpass"/>
              </a:rPr>
              <a:t>Designator</a:t>
            </a:r>
            <a:endParaRPr sz="500">
              <a:solidFill>
                <a:schemeClr val="lt1"/>
              </a:solidFill>
              <a:latin typeface="Overpass"/>
              <a:ea typeface="Overpass"/>
              <a:cs typeface="Overpass"/>
              <a:sym typeface="Overpass"/>
            </a:endParaRPr>
          </a:p>
        </p:txBody>
      </p:sp>
      <p:sp>
        <p:nvSpPr>
          <p:cNvPr id="522" name="Google Shape;522;p70"/>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1pPr>
            <a:lvl2pPr lvl="1"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2pPr>
            <a:lvl3pPr lvl="2"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3pPr>
            <a:lvl4pPr lvl="3"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4pPr>
            <a:lvl5pPr lvl="4"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5pPr>
            <a:lvl6pPr lvl="5"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6pPr>
            <a:lvl7pPr lvl="6"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7pPr>
            <a:lvl8pPr lvl="7"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8pPr>
            <a:lvl9pPr lvl="8" rtl="0">
              <a:lnSpc>
                <a:spcPct val="100000"/>
              </a:lnSpc>
              <a:spcBef>
                <a:spcPts val="0"/>
              </a:spcBef>
              <a:spcAft>
                <a:spcPts val="0"/>
              </a:spcAft>
              <a:buClr>
                <a:schemeClr val="lt1"/>
              </a:buClr>
              <a:buSzPts val="700"/>
              <a:buFont typeface="Overpass"/>
              <a:buNone/>
              <a:defRPr sz="700">
                <a:solidFill>
                  <a:schemeClr val="lt1"/>
                </a:solidFill>
                <a:latin typeface="Overpass"/>
                <a:ea typeface="Overpass"/>
                <a:cs typeface="Overpass"/>
                <a:sym typeface="Overpass"/>
              </a:defRPr>
            </a:lvl9pPr>
          </a:lstStyle>
          <a:p/>
        </p:txBody>
      </p:sp>
      <p:pic>
        <p:nvPicPr>
          <p:cNvPr id="523" name="Google Shape;523;p70"/>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524" name="Shape 524"/>
        <p:cNvGrpSpPr/>
        <p:nvPr/>
      </p:nvGrpSpPr>
      <p:grpSpPr>
        <a:xfrm>
          <a:off x="0" y="0"/>
          <a:ext cx="0" cy="0"/>
          <a:chOff x="0" y="0"/>
          <a:chExt cx="0" cy="0"/>
        </a:xfrm>
      </p:grpSpPr>
      <p:sp>
        <p:nvSpPr>
          <p:cNvPr id="525" name="Google Shape;525;p7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526" name="Google Shape;526;p7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27" name="Google Shape;527;p7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1pPr>
            <a:lvl2pPr lvl="1"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2pPr>
            <a:lvl3pPr lvl="2"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3pPr>
            <a:lvl4pPr lvl="3"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4pPr>
            <a:lvl5pPr lvl="4"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5pPr>
            <a:lvl6pPr lvl="5"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6pPr>
            <a:lvl7pPr lvl="6"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7pPr>
            <a:lvl8pPr lvl="7"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8pPr>
            <a:lvl9pPr lvl="8" rtl="0">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9pPr>
          </a:lstStyle>
          <a:p/>
        </p:txBody>
      </p:sp>
      <p:cxnSp>
        <p:nvCxnSpPr>
          <p:cNvPr id="528" name="Google Shape;528;p7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29" name="Google Shape;529;p7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
        <p:nvSpPr>
          <p:cNvPr id="530" name="Google Shape;530;p7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a:ea typeface="Overpass"/>
                <a:cs typeface="Overpass"/>
                <a:sym typeface="Overpass"/>
              </a:rPr>
              <a:t>Designator</a:t>
            </a:r>
            <a:endParaRPr sz="500">
              <a:solidFill>
                <a:srgbClr val="666666"/>
              </a:solidFill>
              <a:latin typeface="Overpass"/>
              <a:ea typeface="Overpass"/>
              <a:cs typeface="Overpass"/>
              <a:sym typeface="Overpass"/>
            </a:endParaRPr>
          </a:p>
        </p:txBody>
      </p:sp>
      <p:pic>
        <p:nvPicPr>
          <p:cNvPr id="531" name="Google Shape;531;p7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32" name="Google Shape;532;p71"/>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533" name="Shape 533"/>
        <p:cNvGrpSpPr/>
        <p:nvPr/>
      </p:nvGrpSpPr>
      <p:grpSpPr>
        <a:xfrm>
          <a:off x="0" y="0"/>
          <a:ext cx="0" cy="0"/>
          <a:chOff x="0" y="0"/>
          <a:chExt cx="0" cy="0"/>
        </a:xfrm>
      </p:grpSpPr>
      <p:sp>
        <p:nvSpPr>
          <p:cNvPr id="534" name="Google Shape;534;p7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535" name="Google Shape;535;p7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36" name="Google Shape;536;p7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a:buNone/>
              <a:defRPr sz="700">
                <a:solidFill>
                  <a:srgbClr val="EBEBEB"/>
                </a:solidFill>
                <a:latin typeface="Overpass"/>
                <a:ea typeface="Overpass"/>
                <a:cs typeface="Overpass"/>
                <a:sym typeface="Overpass"/>
              </a:defRPr>
            </a:lvl1pPr>
            <a:lvl2pPr lvl="1" rtl="0">
              <a:lnSpc>
                <a:spcPct val="100000"/>
              </a:lnSpc>
              <a:spcBef>
                <a:spcPts val="0"/>
              </a:spcBef>
              <a:spcAft>
                <a:spcPts val="0"/>
              </a:spcAft>
              <a:buClr>
                <a:srgbClr val="EBEBEB"/>
              </a:buClr>
              <a:buSzPts val="700"/>
              <a:buFont typeface="Overpass"/>
              <a:buNone/>
              <a:defRPr sz="700">
                <a:solidFill>
                  <a:srgbClr val="EBEBEB"/>
                </a:solidFill>
                <a:latin typeface="Overpass"/>
                <a:ea typeface="Overpass"/>
                <a:cs typeface="Overpass"/>
                <a:sym typeface="Overpass"/>
              </a:defRPr>
            </a:lvl2pPr>
            <a:lvl3pPr lvl="2" rtl="0">
              <a:lnSpc>
                <a:spcPct val="100000"/>
              </a:lnSpc>
              <a:spcBef>
                <a:spcPts val="0"/>
              </a:spcBef>
              <a:spcAft>
                <a:spcPts val="0"/>
              </a:spcAft>
              <a:buClr>
                <a:srgbClr val="EBEBEB"/>
              </a:buClr>
              <a:buSzPts val="700"/>
              <a:buFont typeface="Overpass"/>
              <a:buNone/>
              <a:defRPr sz="700">
                <a:solidFill>
                  <a:srgbClr val="EBEBEB"/>
                </a:solidFill>
                <a:latin typeface="Overpass"/>
                <a:ea typeface="Overpass"/>
                <a:cs typeface="Overpass"/>
                <a:sym typeface="Overpass"/>
              </a:defRPr>
            </a:lvl3pPr>
            <a:lvl4pPr lvl="3" rtl="0">
              <a:lnSpc>
                <a:spcPct val="100000"/>
              </a:lnSpc>
              <a:spcBef>
                <a:spcPts val="0"/>
              </a:spcBef>
              <a:spcAft>
                <a:spcPts val="0"/>
              </a:spcAft>
              <a:buClr>
                <a:srgbClr val="EBEBEB"/>
              </a:buClr>
              <a:buSzPts val="700"/>
              <a:buFont typeface="Overpass"/>
              <a:buNone/>
              <a:defRPr sz="700">
                <a:solidFill>
                  <a:srgbClr val="EBEBEB"/>
                </a:solidFill>
                <a:latin typeface="Overpass"/>
                <a:ea typeface="Overpass"/>
                <a:cs typeface="Overpass"/>
                <a:sym typeface="Overpass"/>
              </a:defRPr>
            </a:lvl4pPr>
            <a:lvl5pPr lvl="4" rtl="0">
              <a:lnSpc>
                <a:spcPct val="100000"/>
              </a:lnSpc>
              <a:spcBef>
                <a:spcPts val="0"/>
              </a:spcBef>
              <a:spcAft>
                <a:spcPts val="0"/>
              </a:spcAft>
              <a:buClr>
                <a:srgbClr val="EBEBEB"/>
              </a:buClr>
              <a:buSzPts val="700"/>
              <a:buFont typeface="Overpass"/>
              <a:buNone/>
              <a:defRPr sz="700">
                <a:solidFill>
                  <a:srgbClr val="EBEBEB"/>
                </a:solidFill>
                <a:latin typeface="Overpass"/>
                <a:ea typeface="Overpass"/>
                <a:cs typeface="Overpass"/>
                <a:sym typeface="Overpass"/>
              </a:defRPr>
            </a:lvl5pPr>
            <a:lvl6pPr lvl="5" rtl="0">
              <a:lnSpc>
                <a:spcPct val="100000"/>
              </a:lnSpc>
              <a:spcBef>
                <a:spcPts val="0"/>
              </a:spcBef>
              <a:spcAft>
                <a:spcPts val="0"/>
              </a:spcAft>
              <a:buClr>
                <a:srgbClr val="EBEBEB"/>
              </a:buClr>
              <a:buSzPts val="700"/>
              <a:buFont typeface="Overpass"/>
              <a:buNone/>
              <a:defRPr sz="700">
                <a:solidFill>
                  <a:srgbClr val="EBEBEB"/>
                </a:solidFill>
                <a:latin typeface="Overpass"/>
                <a:ea typeface="Overpass"/>
                <a:cs typeface="Overpass"/>
                <a:sym typeface="Overpass"/>
              </a:defRPr>
            </a:lvl6pPr>
            <a:lvl7pPr lvl="6" rtl="0">
              <a:lnSpc>
                <a:spcPct val="100000"/>
              </a:lnSpc>
              <a:spcBef>
                <a:spcPts val="0"/>
              </a:spcBef>
              <a:spcAft>
                <a:spcPts val="0"/>
              </a:spcAft>
              <a:buClr>
                <a:srgbClr val="EBEBEB"/>
              </a:buClr>
              <a:buSzPts val="700"/>
              <a:buFont typeface="Overpass"/>
              <a:buNone/>
              <a:defRPr sz="700">
                <a:solidFill>
                  <a:srgbClr val="EBEBEB"/>
                </a:solidFill>
                <a:latin typeface="Overpass"/>
                <a:ea typeface="Overpass"/>
                <a:cs typeface="Overpass"/>
                <a:sym typeface="Overpass"/>
              </a:defRPr>
            </a:lvl7pPr>
            <a:lvl8pPr lvl="7" rtl="0">
              <a:lnSpc>
                <a:spcPct val="100000"/>
              </a:lnSpc>
              <a:spcBef>
                <a:spcPts val="0"/>
              </a:spcBef>
              <a:spcAft>
                <a:spcPts val="0"/>
              </a:spcAft>
              <a:buClr>
                <a:srgbClr val="EBEBEB"/>
              </a:buClr>
              <a:buSzPts val="700"/>
              <a:buFont typeface="Overpass"/>
              <a:buNone/>
              <a:defRPr sz="700">
                <a:solidFill>
                  <a:srgbClr val="EBEBEB"/>
                </a:solidFill>
                <a:latin typeface="Overpass"/>
                <a:ea typeface="Overpass"/>
                <a:cs typeface="Overpass"/>
                <a:sym typeface="Overpass"/>
              </a:defRPr>
            </a:lvl8pPr>
            <a:lvl9pPr lvl="8" rtl="0">
              <a:lnSpc>
                <a:spcPct val="100000"/>
              </a:lnSpc>
              <a:spcBef>
                <a:spcPts val="0"/>
              </a:spcBef>
              <a:spcAft>
                <a:spcPts val="0"/>
              </a:spcAft>
              <a:buClr>
                <a:srgbClr val="EBEBEB"/>
              </a:buClr>
              <a:buSzPts val="700"/>
              <a:buFont typeface="Overpass"/>
              <a:buNone/>
              <a:defRPr sz="700">
                <a:solidFill>
                  <a:srgbClr val="EBEBEB"/>
                </a:solidFill>
                <a:latin typeface="Overpass"/>
                <a:ea typeface="Overpass"/>
                <a:cs typeface="Overpass"/>
                <a:sym typeface="Overpass"/>
              </a:defRPr>
            </a:lvl9pPr>
          </a:lstStyle>
          <a:p/>
        </p:txBody>
      </p:sp>
      <p:cxnSp>
        <p:nvCxnSpPr>
          <p:cNvPr id="537" name="Google Shape;537;p7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38" name="Google Shape;538;p7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a:ea typeface="Overpass"/>
                <a:cs typeface="Overpass"/>
                <a:sym typeface="Overpass"/>
              </a:defRPr>
            </a:lvl1pPr>
            <a:lvl2pPr lvl="1" rtl="0" algn="ctr">
              <a:buNone/>
              <a:defRPr sz="600">
                <a:solidFill>
                  <a:srgbClr val="EBEBEB"/>
                </a:solidFill>
                <a:latin typeface="Overpass"/>
                <a:ea typeface="Overpass"/>
                <a:cs typeface="Overpass"/>
                <a:sym typeface="Overpass"/>
              </a:defRPr>
            </a:lvl2pPr>
            <a:lvl3pPr lvl="2" rtl="0" algn="ctr">
              <a:buNone/>
              <a:defRPr sz="600">
                <a:solidFill>
                  <a:srgbClr val="EBEBEB"/>
                </a:solidFill>
                <a:latin typeface="Overpass"/>
                <a:ea typeface="Overpass"/>
                <a:cs typeface="Overpass"/>
                <a:sym typeface="Overpass"/>
              </a:defRPr>
            </a:lvl3pPr>
            <a:lvl4pPr lvl="3" rtl="0" algn="ctr">
              <a:buNone/>
              <a:defRPr sz="600">
                <a:solidFill>
                  <a:srgbClr val="EBEBEB"/>
                </a:solidFill>
                <a:latin typeface="Overpass"/>
                <a:ea typeface="Overpass"/>
                <a:cs typeface="Overpass"/>
                <a:sym typeface="Overpass"/>
              </a:defRPr>
            </a:lvl4pPr>
            <a:lvl5pPr lvl="4" rtl="0" algn="ctr">
              <a:buNone/>
              <a:defRPr sz="600">
                <a:solidFill>
                  <a:srgbClr val="EBEBEB"/>
                </a:solidFill>
                <a:latin typeface="Overpass"/>
                <a:ea typeface="Overpass"/>
                <a:cs typeface="Overpass"/>
                <a:sym typeface="Overpass"/>
              </a:defRPr>
            </a:lvl5pPr>
            <a:lvl6pPr lvl="5" rtl="0" algn="ctr">
              <a:buNone/>
              <a:defRPr sz="600">
                <a:solidFill>
                  <a:srgbClr val="EBEBEB"/>
                </a:solidFill>
                <a:latin typeface="Overpass"/>
                <a:ea typeface="Overpass"/>
                <a:cs typeface="Overpass"/>
                <a:sym typeface="Overpass"/>
              </a:defRPr>
            </a:lvl6pPr>
            <a:lvl7pPr lvl="6" rtl="0" algn="ctr">
              <a:buNone/>
              <a:defRPr sz="600">
                <a:solidFill>
                  <a:srgbClr val="EBEBEB"/>
                </a:solidFill>
                <a:latin typeface="Overpass"/>
                <a:ea typeface="Overpass"/>
                <a:cs typeface="Overpass"/>
                <a:sym typeface="Overpass"/>
              </a:defRPr>
            </a:lvl7pPr>
            <a:lvl8pPr lvl="7" rtl="0" algn="ctr">
              <a:buNone/>
              <a:defRPr sz="600">
                <a:solidFill>
                  <a:srgbClr val="EBEBEB"/>
                </a:solidFill>
                <a:latin typeface="Overpass"/>
                <a:ea typeface="Overpass"/>
                <a:cs typeface="Overpass"/>
                <a:sym typeface="Overpass"/>
              </a:defRPr>
            </a:lvl8pPr>
            <a:lvl9pPr lvl="8" rtl="0" algn="ctr">
              <a:buNone/>
              <a:defRPr sz="600">
                <a:solidFill>
                  <a:srgbClr val="EBEBEB"/>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
        <p:nvSpPr>
          <p:cNvPr id="539" name="Google Shape;539;p7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a:ea typeface="Overpass"/>
                <a:cs typeface="Overpass"/>
                <a:sym typeface="Overpass"/>
              </a:rPr>
              <a:t>Designator</a:t>
            </a:r>
            <a:endParaRPr sz="500">
              <a:solidFill>
                <a:srgbClr val="EBEBEB"/>
              </a:solidFill>
              <a:latin typeface="Overpass"/>
              <a:ea typeface="Overpass"/>
              <a:cs typeface="Overpass"/>
              <a:sym typeface="Overpass"/>
            </a:endParaRPr>
          </a:p>
        </p:txBody>
      </p:sp>
      <p:sp>
        <p:nvSpPr>
          <p:cNvPr id="540" name="Google Shape;540;p7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541" name="Google Shape;541;p72"/>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542" name="Shape 542"/>
        <p:cNvGrpSpPr/>
        <p:nvPr/>
      </p:nvGrpSpPr>
      <p:grpSpPr>
        <a:xfrm>
          <a:off x="0" y="0"/>
          <a:ext cx="0" cy="0"/>
          <a:chOff x="0" y="0"/>
          <a:chExt cx="0" cy="0"/>
        </a:xfrm>
      </p:grpSpPr>
      <p:pic>
        <p:nvPicPr>
          <p:cNvPr id="543" name="Google Shape;543;p73"/>
          <p:cNvPicPr preferRelativeResize="0"/>
          <p:nvPr/>
        </p:nvPicPr>
        <p:blipFill rotWithShape="1">
          <a:blip r:embed="rId2">
            <a:alphaModFix/>
          </a:blip>
          <a:srcRect b="317" l="0" r="0" t="327"/>
          <a:stretch/>
        </p:blipFill>
        <p:spPr>
          <a:xfrm>
            <a:off x="7856494" y="4846622"/>
            <a:ext cx="661378" cy="154594"/>
          </a:xfrm>
          <a:prstGeom prst="rect">
            <a:avLst/>
          </a:prstGeom>
          <a:noFill/>
          <a:ln>
            <a:noFill/>
          </a:ln>
        </p:spPr>
      </p:pic>
      <p:sp>
        <p:nvSpPr>
          <p:cNvPr id="544" name="Google Shape;544;p73"/>
          <p:cNvSpPr txBox="1"/>
          <p:nvPr>
            <p:ph idx="1" type="subTitle"/>
          </p:nvPr>
        </p:nvSpPr>
        <p:spPr>
          <a:xfrm>
            <a:off x="335831" y="41588"/>
            <a:ext cx="7903200" cy="5142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00B0F0"/>
              </a:buClr>
              <a:buSzPts val="1500"/>
              <a:buFont typeface="Proxima Nova"/>
              <a:buNone/>
              <a:defRPr sz="1500">
                <a:solidFill>
                  <a:srgbClr val="00B0F0"/>
                </a:solidFill>
                <a:latin typeface="Proxima Nova"/>
                <a:ea typeface="Proxima Nova"/>
                <a:cs typeface="Proxima Nova"/>
                <a:sym typeface="Proxima Nova"/>
              </a:defRPr>
            </a:lvl1pPr>
            <a:lvl2pPr lvl="1" rtl="0" algn="l">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2pPr>
            <a:lvl3pPr lvl="2" rtl="0" algn="l">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3pPr>
            <a:lvl4pPr lvl="3" rtl="0" algn="l">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4pPr>
            <a:lvl5pPr lvl="4" rtl="0" algn="l">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5pPr>
            <a:lvl6pPr lvl="5" rtl="0" algn="l">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6pPr>
            <a:lvl7pPr lvl="6" rtl="0" algn="l">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7pPr>
            <a:lvl8pPr lvl="7" rtl="0" algn="l">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8pPr>
            <a:lvl9pPr lvl="8" rtl="0" algn="l">
              <a:lnSpc>
                <a:spcPct val="100000"/>
              </a:lnSpc>
              <a:spcBef>
                <a:spcPts val="0"/>
              </a:spcBef>
              <a:spcAft>
                <a:spcPts val="0"/>
              </a:spcAft>
              <a:buClr>
                <a:srgbClr val="EE0000"/>
              </a:buClr>
              <a:buSzPts val="700"/>
              <a:buFont typeface="Overpass"/>
              <a:buNone/>
              <a:defRPr sz="700">
                <a:solidFill>
                  <a:srgbClr val="EE0000"/>
                </a:solidFill>
                <a:latin typeface="Overpass"/>
                <a:ea typeface="Overpass"/>
                <a:cs typeface="Overpass"/>
                <a:sym typeface="Overpass"/>
              </a:defRPr>
            </a:lvl9pPr>
          </a:lstStyle>
          <a:p/>
        </p:txBody>
      </p:sp>
      <p:sp>
        <p:nvSpPr>
          <p:cNvPr id="545" name="Google Shape;545;p73"/>
          <p:cNvSpPr txBox="1"/>
          <p:nvPr>
            <p:ph idx="12" type="sldNum"/>
          </p:nvPr>
        </p:nvSpPr>
        <p:spPr>
          <a:xfrm>
            <a:off x="8501025" y="4885204"/>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i="0" sz="900" u="none" cap="none" strike="noStrike">
                <a:solidFill>
                  <a:srgbClr val="999999"/>
                </a:solidFill>
                <a:latin typeface="Proxima Nova"/>
                <a:ea typeface="Proxima Nova"/>
                <a:cs typeface="Proxima Nova"/>
                <a:sym typeface="Proxima Nova"/>
              </a:defRPr>
            </a:lvl1pPr>
            <a:lvl2pPr indent="0" lvl="1" marL="0" marR="0" rtl="0" algn="ctr">
              <a:lnSpc>
                <a:spcPct val="100000"/>
              </a:lnSpc>
              <a:spcBef>
                <a:spcPts val="0"/>
              </a:spcBef>
              <a:spcAft>
                <a:spcPts val="0"/>
              </a:spcAft>
              <a:buClr>
                <a:srgbClr val="000000"/>
              </a:buClr>
              <a:buSzPts val="600"/>
              <a:buFont typeface="Arial"/>
              <a:buNone/>
              <a:defRPr i="0" sz="900" u="none" cap="none" strike="noStrike">
                <a:solidFill>
                  <a:srgbClr val="999999"/>
                </a:solidFill>
                <a:latin typeface="Proxima Nova"/>
                <a:ea typeface="Proxima Nova"/>
                <a:cs typeface="Proxima Nova"/>
                <a:sym typeface="Proxima Nova"/>
              </a:defRPr>
            </a:lvl2pPr>
            <a:lvl3pPr indent="0" lvl="2" marL="0" marR="0" rtl="0" algn="ctr">
              <a:lnSpc>
                <a:spcPct val="100000"/>
              </a:lnSpc>
              <a:spcBef>
                <a:spcPts val="0"/>
              </a:spcBef>
              <a:spcAft>
                <a:spcPts val="0"/>
              </a:spcAft>
              <a:buClr>
                <a:srgbClr val="000000"/>
              </a:buClr>
              <a:buSzPts val="600"/>
              <a:buFont typeface="Arial"/>
              <a:buNone/>
              <a:defRPr i="0" sz="900" u="none" cap="none" strike="noStrike">
                <a:solidFill>
                  <a:srgbClr val="999999"/>
                </a:solidFill>
                <a:latin typeface="Proxima Nova"/>
                <a:ea typeface="Proxima Nova"/>
                <a:cs typeface="Proxima Nova"/>
                <a:sym typeface="Proxima Nova"/>
              </a:defRPr>
            </a:lvl3pPr>
            <a:lvl4pPr indent="0" lvl="3" marL="0" marR="0" rtl="0" algn="ctr">
              <a:lnSpc>
                <a:spcPct val="100000"/>
              </a:lnSpc>
              <a:spcBef>
                <a:spcPts val="0"/>
              </a:spcBef>
              <a:spcAft>
                <a:spcPts val="0"/>
              </a:spcAft>
              <a:buClr>
                <a:srgbClr val="000000"/>
              </a:buClr>
              <a:buSzPts val="600"/>
              <a:buFont typeface="Arial"/>
              <a:buNone/>
              <a:defRPr i="0" sz="900" u="none" cap="none" strike="noStrike">
                <a:solidFill>
                  <a:srgbClr val="999999"/>
                </a:solidFill>
                <a:latin typeface="Proxima Nova"/>
                <a:ea typeface="Proxima Nova"/>
                <a:cs typeface="Proxima Nova"/>
                <a:sym typeface="Proxima Nova"/>
              </a:defRPr>
            </a:lvl4pPr>
            <a:lvl5pPr indent="0" lvl="4" marL="0" marR="0" rtl="0" algn="ctr">
              <a:lnSpc>
                <a:spcPct val="100000"/>
              </a:lnSpc>
              <a:spcBef>
                <a:spcPts val="0"/>
              </a:spcBef>
              <a:spcAft>
                <a:spcPts val="0"/>
              </a:spcAft>
              <a:buClr>
                <a:srgbClr val="000000"/>
              </a:buClr>
              <a:buSzPts val="600"/>
              <a:buFont typeface="Arial"/>
              <a:buNone/>
              <a:defRPr i="0" sz="900" u="none" cap="none" strike="noStrike">
                <a:solidFill>
                  <a:srgbClr val="999999"/>
                </a:solidFill>
                <a:latin typeface="Proxima Nova"/>
                <a:ea typeface="Proxima Nova"/>
                <a:cs typeface="Proxima Nova"/>
                <a:sym typeface="Proxima Nova"/>
              </a:defRPr>
            </a:lvl5pPr>
            <a:lvl6pPr indent="0" lvl="5" marL="0" marR="0" rtl="0" algn="ctr">
              <a:lnSpc>
                <a:spcPct val="100000"/>
              </a:lnSpc>
              <a:spcBef>
                <a:spcPts val="0"/>
              </a:spcBef>
              <a:spcAft>
                <a:spcPts val="0"/>
              </a:spcAft>
              <a:buClr>
                <a:srgbClr val="000000"/>
              </a:buClr>
              <a:buSzPts val="600"/>
              <a:buFont typeface="Arial"/>
              <a:buNone/>
              <a:defRPr i="0" sz="900" u="none" cap="none" strike="noStrike">
                <a:solidFill>
                  <a:srgbClr val="999999"/>
                </a:solidFill>
                <a:latin typeface="Proxima Nova"/>
                <a:ea typeface="Proxima Nova"/>
                <a:cs typeface="Proxima Nova"/>
                <a:sym typeface="Proxima Nova"/>
              </a:defRPr>
            </a:lvl6pPr>
            <a:lvl7pPr indent="0" lvl="6" marL="0" marR="0" rtl="0" algn="ctr">
              <a:lnSpc>
                <a:spcPct val="100000"/>
              </a:lnSpc>
              <a:spcBef>
                <a:spcPts val="0"/>
              </a:spcBef>
              <a:spcAft>
                <a:spcPts val="0"/>
              </a:spcAft>
              <a:buClr>
                <a:srgbClr val="000000"/>
              </a:buClr>
              <a:buSzPts val="600"/>
              <a:buFont typeface="Arial"/>
              <a:buNone/>
              <a:defRPr i="0" sz="900" u="none" cap="none" strike="noStrike">
                <a:solidFill>
                  <a:srgbClr val="999999"/>
                </a:solidFill>
                <a:latin typeface="Proxima Nova"/>
                <a:ea typeface="Proxima Nova"/>
                <a:cs typeface="Proxima Nova"/>
                <a:sym typeface="Proxima Nova"/>
              </a:defRPr>
            </a:lvl7pPr>
            <a:lvl8pPr indent="0" lvl="7" marL="0" marR="0" rtl="0" algn="ctr">
              <a:lnSpc>
                <a:spcPct val="100000"/>
              </a:lnSpc>
              <a:spcBef>
                <a:spcPts val="0"/>
              </a:spcBef>
              <a:spcAft>
                <a:spcPts val="0"/>
              </a:spcAft>
              <a:buClr>
                <a:srgbClr val="000000"/>
              </a:buClr>
              <a:buSzPts val="600"/>
              <a:buFont typeface="Arial"/>
              <a:buNone/>
              <a:defRPr i="0" sz="900" u="none" cap="none" strike="noStrike">
                <a:solidFill>
                  <a:srgbClr val="999999"/>
                </a:solidFill>
                <a:latin typeface="Proxima Nova"/>
                <a:ea typeface="Proxima Nova"/>
                <a:cs typeface="Proxima Nova"/>
                <a:sym typeface="Proxima Nova"/>
              </a:defRPr>
            </a:lvl8pPr>
            <a:lvl9pPr indent="0" lvl="8" marL="0" marR="0" rtl="0" algn="ctr">
              <a:lnSpc>
                <a:spcPct val="100000"/>
              </a:lnSpc>
              <a:spcBef>
                <a:spcPts val="0"/>
              </a:spcBef>
              <a:spcAft>
                <a:spcPts val="0"/>
              </a:spcAft>
              <a:buClr>
                <a:srgbClr val="000000"/>
              </a:buClr>
              <a:buSzPts val="600"/>
              <a:buFont typeface="Arial"/>
              <a:buNone/>
              <a:defRPr i="0" sz="900" u="none" cap="none" strike="noStrike">
                <a:solidFill>
                  <a:srgbClr val="999999"/>
                </a:solidFill>
                <a:latin typeface="Proxima Nova"/>
                <a:ea typeface="Proxima Nova"/>
                <a:cs typeface="Proxima Nova"/>
                <a:sym typeface="Proxima Nova"/>
              </a:defRPr>
            </a:lvl9pPr>
          </a:lstStyle>
          <a:p>
            <a:pPr indent="0" lvl="0" marL="0" rtl="0" algn="ctr">
              <a:spcBef>
                <a:spcPts val="0"/>
              </a:spcBef>
              <a:spcAft>
                <a:spcPts val="0"/>
              </a:spcAft>
              <a:buNone/>
            </a:pPr>
            <a:fld id="{00000000-1234-1234-1234-123412341234}" type="slidenum">
              <a:rPr lang="en"/>
              <a:t>‹#›</a:t>
            </a:fld>
            <a:endParaRPr/>
          </a:p>
        </p:txBody>
      </p:sp>
      <p:cxnSp>
        <p:nvCxnSpPr>
          <p:cNvPr id="546" name="Google Shape;546;p73"/>
          <p:cNvCxnSpPr/>
          <p:nvPr/>
        </p:nvCxnSpPr>
        <p:spPr>
          <a:xfrm>
            <a:off x="333075" y="0"/>
            <a:ext cx="0" cy="514200"/>
          </a:xfrm>
          <a:prstGeom prst="straightConnector1">
            <a:avLst/>
          </a:prstGeom>
          <a:noFill/>
          <a:ln cap="flat" cmpd="sng" w="63500">
            <a:solidFill>
              <a:srgbClr val="00B0F0"/>
            </a:solidFill>
            <a:prstDash val="solid"/>
            <a:miter lim="800000"/>
            <a:headEnd len="sm" w="sm" type="none"/>
            <a:tailEnd len="sm" w="sm" type="none"/>
          </a:ln>
        </p:spPr>
      </p:cxnSp>
      <p:cxnSp>
        <p:nvCxnSpPr>
          <p:cNvPr id="547" name="Google Shape;547;p73"/>
          <p:cNvCxnSpPr/>
          <p:nvPr/>
        </p:nvCxnSpPr>
        <p:spPr>
          <a:xfrm>
            <a:off x="333075" y="4700831"/>
            <a:ext cx="0" cy="446100"/>
          </a:xfrm>
          <a:prstGeom prst="straightConnector1">
            <a:avLst/>
          </a:prstGeom>
          <a:noFill/>
          <a:ln cap="flat" cmpd="sng" w="63500">
            <a:solidFill>
              <a:srgbClr val="00B0F0"/>
            </a:solidFill>
            <a:prstDash val="solid"/>
            <a:miter lim="800000"/>
            <a:headEnd len="sm" w="sm" type="none"/>
            <a:tailEnd len="sm" w="sm" type="none"/>
          </a:ln>
        </p:spPr>
      </p:cxnSp>
      <p:pic>
        <p:nvPicPr>
          <p:cNvPr id="548" name="Google Shape;548;p73"/>
          <p:cNvPicPr preferRelativeResize="0"/>
          <p:nvPr/>
        </p:nvPicPr>
        <p:blipFill>
          <a:blip r:embed="rId3">
            <a:alphaModFix/>
          </a:blip>
          <a:stretch>
            <a:fillRect/>
          </a:stretch>
        </p:blipFill>
        <p:spPr>
          <a:xfrm>
            <a:off x="7333277" y="4819481"/>
            <a:ext cx="417764" cy="208875"/>
          </a:xfrm>
          <a:prstGeom prst="rect">
            <a:avLst/>
          </a:prstGeom>
          <a:noFill/>
          <a:ln>
            <a:noFill/>
          </a:ln>
        </p:spPr>
      </p:pic>
      <p:pic>
        <p:nvPicPr>
          <p:cNvPr descr="citi-r_2c-blu_pos_rgb-MASTER_150" id="549" name="Google Shape;549;p73"/>
          <p:cNvPicPr preferRelativeResize="0"/>
          <p:nvPr/>
        </p:nvPicPr>
        <p:blipFill rotWithShape="1">
          <a:blip r:embed="rId4">
            <a:alphaModFix/>
          </a:blip>
          <a:srcRect b="0" l="0" r="0" t="0"/>
          <a:stretch/>
        </p:blipFill>
        <p:spPr>
          <a:xfrm>
            <a:off x="6886788" y="4810032"/>
            <a:ext cx="341035" cy="2088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8.xml"/><Relationship Id="rId11" Type="http://schemas.openxmlformats.org/officeDocument/2006/relationships/slideLayout" Target="../slideLayouts/slideLayout19.xml"/><Relationship Id="rId22" Type="http://schemas.openxmlformats.org/officeDocument/2006/relationships/theme" Target="../theme/theme1.xml"/><Relationship Id="rId10" Type="http://schemas.openxmlformats.org/officeDocument/2006/relationships/slideLayout" Target="../slideLayouts/slideLayout18.xml"/><Relationship Id="rId21" Type="http://schemas.openxmlformats.org/officeDocument/2006/relationships/slideLayout" Target="../slideLayouts/slideLayout29.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 Type="http://schemas.openxmlformats.org/officeDocument/2006/relationships/image" Target="../media/image23.png"/><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slideLayout" Target="../slideLayouts/slideLayout12.xml"/><Relationship Id="rId9" Type="http://schemas.openxmlformats.org/officeDocument/2006/relationships/slideLayout" Target="../slideLayouts/slideLayout17.xml"/><Relationship Id="rId15" Type="http://schemas.openxmlformats.org/officeDocument/2006/relationships/slideLayout" Target="../slideLayouts/slideLayout23.xml"/><Relationship Id="rId14" Type="http://schemas.openxmlformats.org/officeDocument/2006/relationships/slideLayout" Target="../slideLayouts/slideLayout22.xml"/><Relationship Id="rId17" Type="http://schemas.openxmlformats.org/officeDocument/2006/relationships/slideLayout" Target="../slideLayouts/slideLayout25.xml"/><Relationship Id="rId16" Type="http://schemas.openxmlformats.org/officeDocument/2006/relationships/slideLayout" Target="../slideLayouts/slideLayout24.xml"/><Relationship Id="rId5" Type="http://schemas.openxmlformats.org/officeDocument/2006/relationships/slideLayout" Target="../slideLayouts/slideLayout13.xml"/><Relationship Id="rId19" Type="http://schemas.openxmlformats.org/officeDocument/2006/relationships/slideLayout" Target="../slideLayouts/slideLayout27.xml"/><Relationship Id="rId6" Type="http://schemas.openxmlformats.org/officeDocument/2006/relationships/slideLayout" Target="../slideLayouts/slideLayout14.xml"/><Relationship Id="rId18" Type="http://schemas.openxmlformats.org/officeDocument/2006/relationships/slideLayout" Target="../slideLayouts/slideLayout26.xml"/><Relationship Id="rId7" Type="http://schemas.openxmlformats.org/officeDocument/2006/relationships/slideLayout" Target="../slideLayouts/slideLayout15.xml"/><Relationship Id="rId8"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1.png"/><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51.xml"/><Relationship Id="rId11" Type="http://schemas.openxmlformats.org/officeDocument/2006/relationships/slideLayout" Target="../slideLayouts/slideLayout42.xml"/><Relationship Id="rId22" Type="http://schemas.openxmlformats.org/officeDocument/2006/relationships/slideLayout" Target="../slideLayouts/slideLayout53.xml"/><Relationship Id="rId10" Type="http://schemas.openxmlformats.org/officeDocument/2006/relationships/slideLayout" Target="../slideLayouts/slideLayout41.xml"/><Relationship Id="rId21" Type="http://schemas.openxmlformats.org/officeDocument/2006/relationships/slideLayout" Target="../slideLayouts/slideLayout52.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23" Type="http://schemas.openxmlformats.org/officeDocument/2006/relationships/theme" Target="../theme/theme3.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5" Type="http://schemas.openxmlformats.org/officeDocument/2006/relationships/slideLayout" Target="../slideLayouts/slideLayout46.xml"/><Relationship Id="rId14" Type="http://schemas.openxmlformats.org/officeDocument/2006/relationships/slideLayout" Target="../slideLayouts/slideLayout45.xml"/><Relationship Id="rId17" Type="http://schemas.openxmlformats.org/officeDocument/2006/relationships/slideLayout" Target="../slideLayouts/slideLayout48.xml"/><Relationship Id="rId16" Type="http://schemas.openxmlformats.org/officeDocument/2006/relationships/slideLayout" Target="../slideLayouts/slideLayout47.xml"/><Relationship Id="rId5" Type="http://schemas.openxmlformats.org/officeDocument/2006/relationships/slideLayout" Target="../slideLayouts/slideLayout36.xml"/><Relationship Id="rId19" Type="http://schemas.openxmlformats.org/officeDocument/2006/relationships/slideLayout" Target="../slideLayouts/slideLayout50.xml"/><Relationship Id="rId6" Type="http://schemas.openxmlformats.org/officeDocument/2006/relationships/slideLayout" Target="../slideLayouts/slideLayout37.xml"/><Relationship Id="rId18" Type="http://schemas.openxmlformats.org/officeDocument/2006/relationships/slideLayout" Target="../slideLayouts/slideLayout49.xml"/><Relationship Id="rId7" Type="http://schemas.openxmlformats.org/officeDocument/2006/relationships/slideLayout" Target="../slideLayouts/slideLayout38.xml"/><Relationship Id="rId8"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6" Type="http://schemas.openxmlformats.org/officeDocument/2006/relationships/theme" Target="../theme/theme4.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826650" y="1360219"/>
            <a:ext cx="7490700" cy="30621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600"/>
              </a:spcBef>
              <a:spcAft>
                <a:spcPts val="0"/>
              </a:spcAft>
              <a:buClr>
                <a:schemeClr val="dk1"/>
              </a:buClr>
              <a:buSzPts val="1400"/>
              <a:buFont typeface="Overpass"/>
              <a:buChar char="●"/>
              <a:defRPr>
                <a:solidFill>
                  <a:schemeClr val="dk1"/>
                </a:solidFill>
                <a:latin typeface="Overpass"/>
                <a:ea typeface="Overpass"/>
                <a:cs typeface="Overpass"/>
                <a:sym typeface="Overpass"/>
              </a:defRPr>
            </a:lvl1pPr>
            <a:lvl2pPr indent="-317500" lvl="1" marL="9144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indent="-317500" lvl="2" marL="13716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indent="-317500" lvl="3" marL="18288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indent="-317500" lvl="4" marL="22860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indent="-317500" lvl="5" marL="27432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indent="-317500" lvl="6" marL="32004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indent="-317500" lvl="7" marL="36576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indent="-317500" lvl="8" marL="41148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9pPr>
          </a:lstStyle>
          <a:p/>
        </p:txBody>
      </p:sp>
      <p:sp>
        <p:nvSpPr>
          <p:cNvPr id="52" name="Google Shape;52;p13"/>
          <p:cNvSpPr txBox="1"/>
          <p:nvPr/>
        </p:nvSpPr>
        <p:spPr>
          <a:xfrm>
            <a:off x="306785" y="4733944"/>
            <a:ext cx="76593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Overpass"/>
                <a:ea typeface="Overpass"/>
                <a:cs typeface="Overpass"/>
                <a:sym typeface="Overpass"/>
              </a:rPr>
              <a:t>      @redhat</a:t>
            </a:r>
            <a:endParaRPr sz="800">
              <a:solidFill>
                <a:schemeClr val="dk2"/>
              </a:solidFill>
              <a:latin typeface="Overpass"/>
              <a:ea typeface="Overpass"/>
              <a:cs typeface="Overpass"/>
              <a:sym typeface="Overpass"/>
            </a:endParaRPr>
          </a:p>
        </p:txBody>
      </p:sp>
      <p:pic>
        <p:nvPicPr>
          <p:cNvPr descr="logo_interior_black.png" id="53" name="Google Shape;53;p13"/>
          <p:cNvPicPr preferRelativeResize="0"/>
          <p:nvPr/>
        </p:nvPicPr>
        <p:blipFill rotWithShape="1">
          <a:blip r:embed="rId2">
            <a:alphaModFix/>
          </a:blip>
          <a:srcRect b="386" l="0" r="0" t="396"/>
          <a:stretch/>
        </p:blipFill>
        <p:spPr>
          <a:xfrm>
            <a:off x="8327450" y="4819525"/>
            <a:ext cx="654674" cy="209000"/>
          </a:xfrm>
          <a:prstGeom prst="rect">
            <a:avLst/>
          </a:prstGeom>
          <a:noFill/>
          <a:ln>
            <a:noFill/>
          </a:ln>
        </p:spPr>
      </p:pic>
      <p:sp>
        <p:nvSpPr>
          <p:cNvPr id="54" name="Google Shape;54;p1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1pPr>
            <a:lvl2pPr lvl="1"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lvl="2"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lvl="3"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lvl="4"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lvl="5"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lvl="6"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lvl="7"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lvl="8"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p:txBody>
      </p:sp>
      <p:pic>
        <p:nvPicPr>
          <p:cNvPr id="55" name="Google Shape;55;p13"/>
          <p:cNvPicPr preferRelativeResize="0"/>
          <p:nvPr/>
        </p:nvPicPr>
        <p:blipFill>
          <a:blip r:embed="rId3">
            <a:alphaModFix amt="58999"/>
          </a:blip>
          <a:stretch>
            <a:fillRect/>
          </a:stretch>
        </p:blipFill>
        <p:spPr>
          <a:xfrm>
            <a:off x="374067" y="4864300"/>
            <a:ext cx="126600" cy="126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179" name="Shape 179"/>
        <p:cNvGrpSpPr/>
        <p:nvPr/>
      </p:nvGrpSpPr>
      <p:grpSpPr>
        <a:xfrm>
          <a:off x="0" y="0"/>
          <a:ext cx="0" cy="0"/>
          <a:chOff x="0" y="0"/>
          <a:chExt cx="0" cy="0"/>
        </a:xfrm>
      </p:grpSpPr>
      <p:sp>
        <p:nvSpPr>
          <p:cNvPr id="180" name="Google Shape;180;p32"/>
          <p:cNvSpPr txBox="1"/>
          <p:nvPr>
            <p:ph type="title"/>
          </p:nvPr>
        </p:nvSpPr>
        <p:spPr>
          <a:xfrm>
            <a:off x="826650" y="1660725"/>
            <a:ext cx="7490700" cy="1822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200">
                <a:solidFill>
                  <a:schemeClr val="lt1"/>
                </a:solidFill>
                <a:latin typeface="Overpass"/>
                <a:ea typeface="Overpass"/>
                <a:cs typeface="Overpass"/>
                <a:sym typeface="Overpass"/>
              </a:defRPr>
            </a:lvl1pPr>
            <a:lvl2pPr lvl="1" rtl="0" algn="ctr">
              <a:spcBef>
                <a:spcPts val="0"/>
              </a:spcBef>
              <a:spcAft>
                <a:spcPts val="0"/>
              </a:spcAft>
              <a:buNone/>
              <a:defRPr b="1" sz="3200">
                <a:solidFill>
                  <a:schemeClr val="lt1"/>
                </a:solidFill>
                <a:latin typeface="Proxima Nova"/>
                <a:ea typeface="Proxima Nova"/>
                <a:cs typeface="Proxima Nova"/>
                <a:sym typeface="Proxima Nova"/>
              </a:defRPr>
            </a:lvl2pPr>
            <a:lvl3pPr lvl="2" rtl="0" algn="ctr">
              <a:spcBef>
                <a:spcPts val="0"/>
              </a:spcBef>
              <a:spcAft>
                <a:spcPts val="0"/>
              </a:spcAft>
              <a:buNone/>
              <a:defRPr b="1" sz="3200">
                <a:solidFill>
                  <a:schemeClr val="lt1"/>
                </a:solidFill>
                <a:latin typeface="Proxima Nova"/>
                <a:ea typeface="Proxima Nova"/>
                <a:cs typeface="Proxima Nova"/>
                <a:sym typeface="Proxima Nova"/>
              </a:defRPr>
            </a:lvl3pPr>
            <a:lvl4pPr lvl="3" rtl="0" algn="ctr">
              <a:spcBef>
                <a:spcPts val="0"/>
              </a:spcBef>
              <a:spcAft>
                <a:spcPts val="0"/>
              </a:spcAft>
              <a:buNone/>
              <a:defRPr b="1" sz="3200">
                <a:solidFill>
                  <a:schemeClr val="lt1"/>
                </a:solidFill>
                <a:latin typeface="Proxima Nova"/>
                <a:ea typeface="Proxima Nova"/>
                <a:cs typeface="Proxima Nova"/>
                <a:sym typeface="Proxima Nova"/>
              </a:defRPr>
            </a:lvl4pPr>
            <a:lvl5pPr lvl="4" rtl="0" algn="ctr">
              <a:spcBef>
                <a:spcPts val="0"/>
              </a:spcBef>
              <a:spcAft>
                <a:spcPts val="0"/>
              </a:spcAft>
              <a:buNone/>
              <a:defRPr b="1" sz="3200">
                <a:solidFill>
                  <a:schemeClr val="lt1"/>
                </a:solidFill>
                <a:latin typeface="Proxima Nova"/>
                <a:ea typeface="Proxima Nova"/>
                <a:cs typeface="Proxima Nova"/>
                <a:sym typeface="Proxima Nova"/>
              </a:defRPr>
            </a:lvl5pPr>
            <a:lvl6pPr lvl="5" rtl="0" algn="ctr">
              <a:spcBef>
                <a:spcPts val="0"/>
              </a:spcBef>
              <a:spcAft>
                <a:spcPts val="0"/>
              </a:spcAft>
              <a:buNone/>
              <a:defRPr b="1" sz="3200">
                <a:solidFill>
                  <a:schemeClr val="lt1"/>
                </a:solidFill>
                <a:latin typeface="Proxima Nova"/>
                <a:ea typeface="Proxima Nova"/>
                <a:cs typeface="Proxima Nova"/>
                <a:sym typeface="Proxima Nova"/>
              </a:defRPr>
            </a:lvl6pPr>
            <a:lvl7pPr lvl="6" rtl="0" algn="ctr">
              <a:spcBef>
                <a:spcPts val="0"/>
              </a:spcBef>
              <a:spcAft>
                <a:spcPts val="0"/>
              </a:spcAft>
              <a:buNone/>
              <a:defRPr b="1" sz="3200">
                <a:solidFill>
                  <a:schemeClr val="lt1"/>
                </a:solidFill>
                <a:latin typeface="Proxima Nova"/>
                <a:ea typeface="Proxima Nova"/>
                <a:cs typeface="Proxima Nova"/>
                <a:sym typeface="Proxima Nova"/>
              </a:defRPr>
            </a:lvl7pPr>
            <a:lvl8pPr lvl="7" rtl="0" algn="ctr">
              <a:spcBef>
                <a:spcPts val="0"/>
              </a:spcBef>
              <a:spcAft>
                <a:spcPts val="0"/>
              </a:spcAft>
              <a:buNone/>
              <a:defRPr b="1" sz="3200">
                <a:solidFill>
                  <a:schemeClr val="lt1"/>
                </a:solidFill>
                <a:latin typeface="Proxima Nova"/>
                <a:ea typeface="Proxima Nova"/>
                <a:cs typeface="Proxima Nova"/>
                <a:sym typeface="Proxima Nova"/>
              </a:defRPr>
            </a:lvl8pPr>
            <a:lvl9pPr lvl="8" rtl="0" algn="ctr">
              <a:spcBef>
                <a:spcPts val="0"/>
              </a:spcBef>
              <a:spcAft>
                <a:spcPts val="0"/>
              </a:spcAft>
              <a:buNone/>
              <a:defRPr b="1" sz="3200">
                <a:solidFill>
                  <a:schemeClr val="lt1"/>
                </a:solidFill>
                <a:latin typeface="Proxima Nova"/>
                <a:ea typeface="Proxima Nova"/>
                <a:cs typeface="Proxima Nova"/>
                <a:sym typeface="Proxima Nova"/>
              </a:defRPr>
            </a:lvl9pPr>
          </a:lstStyle>
          <a:p/>
        </p:txBody>
      </p:sp>
      <p:pic>
        <p:nvPicPr>
          <p:cNvPr descr="logo_interior_white.png" id="181" name="Google Shape;181;p32"/>
          <p:cNvPicPr preferRelativeResize="0"/>
          <p:nvPr/>
        </p:nvPicPr>
        <p:blipFill rotWithShape="1">
          <a:blip r:embed="rId2">
            <a:alphaModFix/>
          </a:blip>
          <a:srcRect b="386" l="0" r="0" t="396"/>
          <a:stretch/>
        </p:blipFill>
        <p:spPr>
          <a:xfrm>
            <a:off x="8327450" y="4819525"/>
            <a:ext cx="654674" cy="209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7" r:id="rId3"/>
    <p:sldLayoutId id="2147483678"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6" name="Shape 186"/>
        <p:cNvGrpSpPr/>
        <p:nvPr/>
      </p:nvGrpSpPr>
      <p:grpSpPr>
        <a:xfrm>
          <a:off x="0" y="0"/>
          <a:ext cx="0" cy="0"/>
          <a:chOff x="0" y="0"/>
          <a:chExt cx="0" cy="0"/>
        </a:xfrm>
      </p:grpSpPr>
      <p:sp>
        <p:nvSpPr>
          <p:cNvPr id="187" name="Google Shape;187;p35"/>
          <p:cNvSpPr txBox="1"/>
          <p:nvPr>
            <p:ph type="title"/>
          </p:nvPr>
        </p:nvSpPr>
        <p:spPr>
          <a:xfrm>
            <a:off x="311700" y="445025"/>
            <a:ext cx="8520600" cy="572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a:buNone/>
              <a:defRPr sz="2600">
                <a:solidFill>
                  <a:schemeClr val="dk1"/>
                </a:solidFill>
                <a:latin typeface="Overpass"/>
                <a:ea typeface="Overpass"/>
                <a:cs typeface="Overpass"/>
                <a:sym typeface="Overpass"/>
              </a:defRPr>
            </a:lvl1pPr>
            <a:lvl2pPr lvl="1" rtl="0">
              <a:spcBef>
                <a:spcPts val="0"/>
              </a:spcBef>
              <a:spcAft>
                <a:spcPts val="0"/>
              </a:spcAft>
              <a:buClr>
                <a:schemeClr val="dk1"/>
              </a:buClr>
              <a:buSzPts val="2600"/>
              <a:buFont typeface="Overpass"/>
              <a:buNone/>
              <a:defRPr sz="2600">
                <a:solidFill>
                  <a:schemeClr val="dk1"/>
                </a:solidFill>
                <a:latin typeface="Overpass"/>
                <a:ea typeface="Overpass"/>
                <a:cs typeface="Overpass"/>
                <a:sym typeface="Overpass"/>
              </a:defRPr>
            </a:lvl2pPr>
            <a:lvl3pPr lvl="2" rtl="0">
              <a:spcBef>
                <a:spcPts val="0"/>
              </a:spcBef>
              <a:spcAft>
                <a:spcPts val="0"/>
              </a:spcAft>
              <a:buClr>
                <a:schemeClr val="dk1"/>
              </a:buClr>
              <a:buSzPts val="2600"/>
              <a:buFont typeface="Overpass"/>
              <a:buNone/>
              <a:defRPr sz="2600">
                <a:solidFill>
                  <a:schemeClr val="dk1"/>
                </a:solidFill>
                <a:latin typeface="Overpass"/>
                <a:ea typeface="Overpass"/>
                <a:cs typeface="Overpass"/>
                <a:sym typeface="Overpass"/>
              </a:defRPr>
            </a:lvl3pPr>
            <a:lvl4pPr lvl="3" rtl="0">
              <a:spcBef>
                <a:spcPts val="0"/>
              </a:spcBef>
              <a:spcAft>
                <a:spcPts val="0"/>
              </a:spcAft>
              <a:buClr>
                <a:schemeClr val="dk1"/>
              </a:buClr>
              <a:buSzPts val="2600"/>
              <a:buFont typeface="Overpass"/>
              <a:buNone/>
              <a:defRPr sz="2600">
                <a:solidFill>
                  <a:schemeClr val="dk1"/>
                </a:solidFill>
                <a:latin typeface="Overpass"/>
                <a:ea typeface="Overpass"/>
                <a:cs typeface="Overpass"/>
                <a:sym typeface="Overpass"/>
              </a:defRPr>
            </a:lvl4pPr>
            <a:lvl5pPr lvl="4" rtl="0">
              <a:spcBef>
                <a:spcPts val="0"/>
              </a:spcBef>
              <a:spcAft>
                <a:spcPts val="0"/>
              </a:spcAft>
              <a:buClr>
                <a:schemeClr val="dk1"/>
              </a:buClr>
              <a:buSzPts val="2600"/>
              <a:buFont typeface="Overpass"/>
              <a:buNone/>
              <a:defRPr sz="2600">
                <a:solidFill>
                  <a:schemeClr val="dk1"/>
                </a:solidFill>
                <a:latin typeface="Overpass"/>
                <a:ea typeface="Overpass"/>
                <a:cs typeface="Overpass"/>
                <a:sym typeface="Overpass"/>
              </a:defRPr>
            </a:lvl5pPr>
            <a:lvl6pPr lvl="5" rtl="0">
              <a:spcBef>
                <a:spcPts val="0"/>
              </a:spcBef>
              <a:spcAft>
                <a:spcPts val="0"/>
              </a:spcAft>
              <a:buClr>
                <a:schemeClr val="dk1"/>
              </a:buClr>
              <a:buSzPts val="2600"/>
              <a:buFont typeface="Overpass"/>
              <a:buNone/>
              <a:defRPr sz="2600">
                <a:solidFill>
                  <a:schemeClr val="dk1"/>
                </a:solidFill>
                <a:latin typeface="Overpass"/>
                <a:ea typeface="Overpass"/>
                <a:cs typeface="Overpass"/>
                <a:sym typeface="Overpass"/>
              </a:defRPr>
            </a:lvl6pPr>
            <a:lvl7pPr lvl="6" rtl="0">
              <a:spcBef>
                <a:spcPts val="0"/>
              </a:spcBef>
              <a:spcAft>
                <a:spcPts val="0"/>
              </a:spcAft>
              <a:buClr>
                <a:schemeClr val="dk1"/>
              </a:buClr>
              <a:buSzPts val="2600"/>
              <a:buFont typeface="Overpass"/>
              <a:buNone/>
              <a:defRPr sz="2600">
                <a:solidFill>
                  <a:schemeClr val="dk1"/>
                </a:solidFill>
                <a:latin typeface="Overpass"/>
                <a:ea typeface="Overpass"/>
                <a:cs typeface="Overpass"/>
                <a:sym typeface="Overpass"/>
              </a:defRPr>
            </a:lvl7pPr>
            <a:lvl8pPr lvl="7" rtl="0">
              <a:spcBef>
                <a:spcPts val="0"/>
              </a:spcBef>
              <a:spcAft>
                <a:spcPts val="0"/>
              </a:spcAft>
              <a:buClr>
                <a:schemeClr val="dk1"/>
              </a:buClr>
              <a:buSzPts val="2600"/>
              <a:buFont typeface="Overpass"/>
              <a:buNone/>
              <a:defRPr sz="2600">
                <a:solidFill>
                  <a:schemeClr val="dk1"/>
                </a:solidFill>
                <a:latin typeface="Overpass"/>
                <a:ea typeface="Overpass"/>
                <a:cs typeface="Overpass"/>
                <a:sym typeface="Overpass"/>
              </a:defRPr>
            </a:lvl8pPr>
            <a:lvl9pPr lvl="8" rtl="0">
              <a:spcBef>
                <a:spcPts val="0"/>
              </a:spcBef>
              <a:spcAft>
                <a:spcPts val="0"/>
              </a:spcAft>
              <a:buClr>
                <a:schemeClr val="dk1"/>
              </a:buClr>
              <a:buSzPts val="2600"/>
              <a:buFont typeface="Overpass"/>
              <a:buNone/>
              <a:defRPr sz="2600">
                <a:solidFill>
                  <a:schemeClr val="dk1"/>
                </a:solidFill>
                <a:latin typeface="Overpass"/>
                <a:ea typeface="Overpass"/>
                <a:cs typeface="Overpass"/>
                <a:sym typeface="Overpass"/>
              </a:defRPr>
            </a:lvl9pPr>
          </a:lstStyle>
          <a:p/>
        </p:txBody>
      </p:sp>
      <p:sp>
        <p:nvSpPr>
          <p:cNvPr id="188" name="Google Shape;188;p35"/>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a:buChar char="●"/>
              <a:defRPr sz="1600">
                <a:latin typeface="Overpass"/>
                <a:ea typeface="Overpass"/>
                <a:cs typeface="Overpass"/>
                <a:sym typeface="Overpass"/>
              </a:defRPr>
            </a:lvl1pPr>
            <a:lvl2pPr indent="-304800" lvl="1" marL="914400" rtl="0">
              <a:lnSpc>
                <a:spcPct val="115000"/>
              </a:lnSpc>
              <a:spcBef>
                <a:spcPts val="1600"/>
              </a:spcBef>
              <a:spcAft>
                <a:spcPts val="0"/>
              </a:spcAft>
              <a:buSzPts val="1200"/>
              <a:buFont typeface="Overpass"/>
              <a:buChar char="○"/>
              <a:defRPr sz="1200">
                <a:latin typeface="Overpass"/>
                <a:ea typeface="Overpass"/>
                <a:cs typeface="Overpass"/>
                <a:sym typeface="Overpass"/>
              </a:defRPr>
            </a:lvl2pPr>
            <a:lvl3pPr indent="-304800" lvl="2" marL="1371600" rtl="0">
              <a:lnSpc>
                <a:spcPct val="115000"/>
              </a:lnSpc>
              <a:spcBef>
                <a:spcPts val="1600"/>
              </a:spcBef>
              <a:spcAft>
                <a:spcPts val="0"/>
              </a:spcAft>
              <a:buSzPts val="1200"/>
              <a:buFont typeface="Overpass"/>
              <a:buChar char="■"/>
              <a:defRPr sz="1200">
                <a:latin typeface="Overpass"/>
                <a:ea typeface="Overpass"/>
                <a:cs typeface="Overpass"/>
                <a:sym typeface="Overpass"/>
              </a:defRPr>
            </a:lvl3pPr>
            <a:lvl4pPr indent="-304800" lvl="3" marL="1828800" rtl="0">
              <a:lnSpc>
                <a:spcPct val="115000"/>
              </a:lnSpc>
              <a:spcBef>
                <a:spcPts val="1600"/>
              </a:spcBef>
              <a:spcAft>
                <a:spcPts val="0"/>
              </a:spcAft>
              <a:buSzPts val="1200"/>
              <a:buFont typeface="Overpass"/>
              <a:buChar char="●"/>
              <a:defRPr sz="1200">
                <a:latin typeface="Overpass"/>
                <a:ea typeface="Overpass"/>
                <a:cs typeface="Overpass"/>
                <a:sym typeface="Overpass"/>
              </a:defRPr>
            </a:lvl4pPr>
            <a:lvl5pPr indent="-304800" lvl="4" marL="2286000" rtl="0">
              <a:lnSpc>
                <a:spcPct val="115000"/>
              </a:lnSpc>
              <a:spcBef>
                <a:spcPts val="1600"/>
              </a:spcBef>
              <a:spcAft>
                <a:spcPts val="0"/>
              </a:spcAft>
              <a:buSzPts val="1200"/>
              <a:buFont typeface="Overpass"/>
              <a:buChar char="○"/>
              <a:defRPr sz="1200">
                <a:latin typeface="Overpass"/>
                <a:ea typeface="Overpass"/>
                <a:cs typeface="Overpass"/>
                <a:sym typeface="Overpass"/>
              </a:defRPr>
            </a:lvl5pPr>
            <a:lvl6pPr indent="-304800" lvl="5" marL="2743200" rtl="0">
              <a:lnSpc>
                <a:spcPct val="115000"/>
              </a:lnSpc>
              <a:spcBef>
                <a:spcPts val="1600"/>
              </a:spcBef>
              <a:spcAft>
                <a:spcPts val="0"/>
              </a:spcAft>
              <a:buSzPts val="1200"/>
              <a:buFont typeface="Overpass"/>
              <a:buChar char="■"/>
              <a:defRPr sz="1200">
                <a:latin typeface="Overpass"/>
                <a:ea typeface="Overpass"/>
                <a:cs typeface="Overpass"/>
                <a:sym typeface="Overpass"/>
              </a:defRPr>
            </a:lvl6pPr>
            <a:lvl7pPr indent="-304800" lvl="6" marL="3200400" rtl="0">
              <a:lnSpc>
                <a:spcPct val="115000"/>
              </a:lnSpc>
              <a:spcBef>
                <a:spcPts val="1600"/>
              </a:spcBef>
              <a:spcAft>
                <a:spcPts val="0"/>
              </a:spcAft>
              <a:buSzPts val="1200"/>
              <a:buFont typeface="Overpass"/>
              <a:buChar char="●"/>
              <a:defRPr sz="1200">
                <a:latin typeface="Overpass"/>
                <a:ea typeface="Overpass"/>
                <a:cs typeface="Overpass"/>
                <a:sym typeface="Overpass"/>
              </a:defRPr>
            </a:lvl7pPr>
            <a:lvl8pPr indent="-304800" lvl="7" marL="3657600" rtl="0">
              <a:lnSpc>
                <a:spcPct val="115000"/>
              </a:lnSpc>
              <a:spcBef>
                <a:spcPts val="1600"/>
              </a:spcBef>
              <a:spcAft>
                <a:spcPts val="0"/>
              </a:spcAft>
              <a:buSzPts val="1200"/>
              <a:buFont typeface="Overpass"/>
              <a:buChar char="○"/>
              <a:defRPr sz="1200">
                <a:latin typeface="Overpass"/>
                <a:ea typeface="Overpass"/>
                <a:cs typeface="Overpass"/>
                <a:sym typeface="Overpass"/>
              </a:defRPr>
            </a:lvl8pPr>
            <a:lvl9pPr indent="-304800" lvl="8" marL="4114800" rtl="0">
              <a:lnSpc>
                <a:spcPct val="115000"/>
              </a:lnSpc>
              <a:spcBef>
                <a:spcPts val="1600"/>
              </a:spcBef>
              <a:spcAft>
                <a:spcPts val="1600"/>
              </a:spcAft>
              <a:buSzPts val="1200"/>
              <a:buFont typeface="Overpass"/>
              <a:buChar char="■"/>
              <a:defRPr sz="1200">
                <a:latin typeface="Overpass"/>
                <a:ea typeface="Overpass"/>
                <a:cs typeface="Overpass"/>
                <a:sym typeface="Overpass"/>
              </a:defRPr>
            </a:lvl9pPr>
          </a:lstStyle>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97" name="Shape 397"/>
        <p:cNvGrpSpPr/>
        <p:nvPr/>
      </p:nvGrpSpPr>
      <p:grpSpPr>
        <a:xfrm>
          <a:off x="0" y="0"/>
          <a:ext cx="0" cy="0"/>
          <a:chOff x="0" y="0"/>
          <a:chExt cx="0" cy="0"/>
        </a:xfrm>
      </p:grpSpPr>
      <p:sp>
        <p:nvSpPr>
          <p:cNvPr id="398" name="Google Shape;398;p58"/>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a:buNone/>
              <a:defRPr sz="2600">
                <a:solidFill>
                  <a:schemeClr val="dk1"/>
                </a:solidFill>
                <a:latin typeface="Overpass"/>
                <a:ea typeface="Overpass"/>
                <a:cs typeface="Overpass"/>
                <a:sym typeface="Overpass"/>
              </a:defRPr>
            </a:lvl1pPr>
            <a:lvl2pPr lvl="1" rtl="0">
              <a:spcBef>
                <a:spcPts val="0"/>
              </a:spcBef>
              <a:spcAft>
                <a:spcPts val="0"/>
              </a:spcAft>
              <a:buClr>
                <a:schemeClr val="dk1"/>
              </a:buClr>
              <a:buSzPts val="2600"/>
              <a:buFont typeface="Overpass"/>
              <a:buNone/>
              <a:defRPr sz="2600">
                <a:solidFill>
                  <a:schemeClr val="dk1"/>
                </a:solidFill>
                <a:latin typeface="Overpass"/>
                <a:ea typeface="Overpass"/>
                <a:cs typeface="Overpass"/>
                <a:sym typeface="Overpass"/>
              </a:defRPr>
            </a:lvl2pPr>
            <a:lvl3pPr lvl="2" rtl="0">
              <a:spcBef>
                <a:spcPts val="0"/>
              </a:spcBef>
              <a:spcAft>
                <a:spcPts val="0"/>
              </a:spcAft>
              <a:buClr>
                <a:schemeClr val="dk1"/>
              </a:buClr>
              <a:buSzPts val="2600"/>
              <a:buFont typeface="Overpass"/>
              <a:buNone/>
              <a:defRPr sz="2600">
                <a:solidFill>
                  <a:schemeClr val="dk1"/>
                </a:solidFill>
                <a:latin typeface="Overpass"/>
                <a:ea typeface="Overpass"/>
                <a:cs typeface="Overpass"/>
                <a:sym typeface="Overpass"/>
              </a:defRPr>
            </a:lvl3pPr>
            <a:lvl4pPr lvl="3" rtl="0">
              <a:spcBef>
                <a:spcPts val="0"/>
              </a:spcBef>
              <a:spcAft>
                <a:spcPts val="0"/>
              </a:spcAft>
              <a:buClr>
                <a:schemeClr val="dk1"/>
              </a:buClr>
              <a:buSzPts val="2600"/>
              <a:buFont typeface="Overpass"/>
              <a:buNone/>
              <a:defRPr sz="2600">
                <a:solidFill>
                  <a:schemeClr val="dk1"/>
                </a:solidFill>
                <a:latin typeface="Overpass"/>
                <a:ea typeface="Overpass"/>
                <a:cs typeface="Overpass"/>
                <a:sym typeface="Overpass"/>
              </a:defRPr>
            </a:lvl4pPr>
            <a:lvl5pPr lvl="4" rtl="0">
              <a:spcBef>
                <a:spcPts val="0"/>
              </a:spcBef>
              <a:spcAft>
                <a:spcPts val="0"/>
              </a:spcAft>
              <a:buClr>
                <a:schemeClr val="dk1"/>
              </a:buClr>
              <a:buSzPts val="2600"/>
              <a:buFont typeface="Overpass"/>
              <a:buNone/>
              <a:defRPr sz="2600">
                <a:solidFill>
                  <a:schemeClr val="dk1"/>
                </a:solidFill>
                <a:latin typeface="Overpass"/>
                <a:ea typeface="Overpass"/>
                <a:cs typeface="Overpass"/>
                <a:sym typeface="Overpass"/>
              </a:defRPr>
            </a:lvl5pPr>
            <a:lvl6pPr lvl="5" rtl="0">
              <a:spcBef>
                <a:spcPts val="0"/>
              </a:spcBef>
              <a:spcAft>
                <a:spcPts val="0"/>
              </a:spcAft>
              <a:buClr>
                <a:schemeClr val="dk1"/>
              </a:buClr>
              <a:buSzPts val="2600"/>
              <a:buFont typeface="Overpass"/>
              <a:buNone/>
              <a:defRPr sz="2600">
                <a:solidFill>
                  <a:schemeClr val="dk1"/>
                </a:solidFill>
                <a:latin typeface="Overpass"/>
                <a:ea typeface="Overpass"/>
                <a:cs typeface="Overpass"/>
                <a:sym typeface="Overpass"/>
              </a:defRPr>
            </a:lvl6pPr>
            <a:lvl7pPr lvl="6" rtl="0">
              <a:spcBef>
                <a:spcPts val="0"/>
              </a:spcBef>
              <a:spcAft>
                <a:spcPts val="0"/>
              </a:spcAft>
              <a:buClr>
                <a:schemeClr val="dk1"/>
              </a:buClr>
              <a:buSzPts val="2600"/>
              <a:buFont typeface="Overpass"/>
              <a:buNone/>
              <a:defRPr sz="2600">
                <a:solidFill>
                  <a:schemeClr val="dk1"/>
                </a:solidFill>
                <a:latin typeface="Overpass"/>
                <a:ea typeface="Overpass"/>
                <a:cs typeface="Overpass"/>
                <a:sym typeface="Overpass"/>
              </a:defRPr>
            </a:lvl7pPr>
            <a:lvl8pPr lvl="7" rtl="0">
              <a:spcBef>
                <a:spcPts val="0"/>
              </a:spcBef>
              <a:spcAft>
                <a:spcPts val="0"/>
              </a:spcAft>
              <a:buClr>
                <a:schemeClr val="dk1"/>
              </a:buClr>
              <a:buSzPts val="2600"/>
              <a:buFont typeface="Overpass"/>
              <a:buNone/>
              <a:defRPr sz="2600">
                <a:solidFill>
                  <a:schemeClr val="dk1"/>
                </a:solidFill>
                <a:latin typeface="Overpass"/>
                <a:ea typeface="Overpass"/>
                <a:cs typeface="Overpass"/>
                <a:sym typeface="Overpass"/>
              </a:defRPr>
            </a:lvl8pPr>
            <a:lvl9pPr lvl="8" rtl="0">
              <a:spcBef>
                <a:spcPts val="0"/>
              </a:spcBef>
              <a:spcAft>
                <a:spcPts val="0"/>
              </a:spcAft>
              <a:buClr>
                <a:schemeClr val="dk1"/>
              </a:buClr>
              <a:buSzPts val="2600"/>
              <a:buFont typeface="Overpass"/>
              <a:buNone/>
              <a:defRPr sz="2600">
                <a:solidFill>
                  <a:schemeClr val="dk1"/>
                </a:solidFill>
                <a:latin typeface="Overpass"/>
                <a:ea typeface="Overpass"/>
                <a:cs typeface="Overpass"/>
                <a:sym typeface="Overpass"/>
              </a:defRPr>
            </a:lvl9pPr>
          </a:lstStyle>
          <a:p/>
        </p:txBody>
      </p:sp>
      <p:sp>
        <p:nvSpPr>
          <p:cNvPr id="399" name="Google Shape;399;p58"/>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a:buChar char="●"/>
              <a:defRPr sz="1600">
                <a:latin typeface="Overpass"/>
                <a:ea typeface="Overpass"/>
                <a:cs typeface="Overpass"/>
                <a:sym typeface="Overpass"/>
              </a:defRPr>
            </a:lvl1pPr>
            <a:lvl2pPr indent="-304800" lvl="1" marL="914400" rtl="0">
              <a:lnSpc>
                <a:spcPct val="115000"/>
              </a:lnSpc>
              <a:spcBef>
                <a:spcPts val="1600"/>
              </a:spcBef>
              <a:spcAft>
                <a:spcPts val="0"/>
              </a:spcAft>
              <a:buSzPts val="1200"/>
              <a:buFont typeface="Overpass"/>
              <a:buChar char="○"/>
              <a:defRPr sz="1200">
                <a:latin typeface="Overpass"/>
                <a:ea typeface="Overpass"/>
                <a:cs typeface="Overpass"/>
                <a:sym typeface="Overpass"/>
              </a:defRPr>
            </a:lvl2pPr>
            <a:lvl3pPr indent="-304800" lvl="2" marL="1371600" rtl="0">
              <a:lnSpc>
                <a:spcPct val="115000"/>
              </a:lnSpc>
              <a:spcBef>
                <a:spcPts val="1600"/>
              </a:spcBef>
              <a:spcAft>
                <a:spcPts val="0"/>
              </a:spcAft>
              <a:buSzPts val="1200"/>
              <a:buFont typeface="Overpass"/>
              <a:buChar char="■"/>
              <a:defRPr sz="1200">
                <a:latin typeface="Overpass"/>
                <a:ea typeface="Overpass"/>
                <a:cs typeface="Overpass"/>
                <a:sym typeface="Overpass"/>
              </a:defRPr>
            </a:lvl3pPr>
            <a:lvl4pPr indent="-304800" lvl="3" marL="1828800" rtl="0">
              <a:lnSpc>
                <a:spcPct val="115000"/>
              </a:lnSpc>
              <a:spcBef>
                <a:spcPts val="1600"/>
              </a:spcBef>
              <a:spcAft>
                <a:spcPts val="0"/>
              </a:spcAft>
              <a:buSzPts val="1200"/>
              <a:buFont typeface="Overpass"/>
              <a:buChar char="●"/>
              <a:defRPr sz="1200">
                <a:latin typeface="Overpass"/>
                <a:ea typeface="Overpass"/>
                <a:cs typeface="Overpass"/>
                <a:sym typeface="Overpass"/>
              </a:defRPr>
            </a:lvl4pPr>
            <a:lvl5pPr indent="-304800" lvl="4" marL="2286000" rtl="0">
              <a:lnSpc>
                <a:spcPct val="115000"/>
              </a:lnSpc>
              <a:spcBef>
                <a:spcPts val="1600"/>
              </a:spcBef>
              <a:spcAft>
                <a:spcPts val="0"/>
              </a:spcAft>
              <a:buSzPts val="1200"/>
              <a:buFont typeface="Overpass"/>
              <a:buChar char="○"/>
              <a:defRPr sz="1200">
                <a:latin typeface="Overpass"/>
                <a:ea typeface="Overpass"/>
                <a:cs typeface="Overpass"/>
                <a:sym typeface="Overpass"/>
              </a:defRPr>
            </a:lvl5pPr>
            <a:lvl6pPr indent="-304800" lvl="5" marL="2743200" rtl="0">
              <a:lnSpc>
                <a:spcPct val="115000"/>
              </a:lnSpc>
              <a:spcBef>
                <a:spcPts val="1600"/>
              </a:spcBef>
              <a:spcAft>
                <a:spcPts val="0"/>
              </a:spcAft>
              <a:buSzPts val="1200"/>
              <a:buFont typeface="Overpass"/>
              <a:buChar char="■"/>
              <a:defRPr sz="1200">
                <a:latin typeface="Overpass"/>
                <a:ea typeface="Overpass"/>
                <a:cs typeface="Overpass"/>
                <a:sym typeface="Overpass"/>
              </a:defRPr>
            </a:lvl6pPr>
            <a:lvl7pPr indent="-304800" lvl="6" marL="3200400" rtl="0">
              <a:lnSpc>
                <a:spcPct val="115000"/>
              </a:lnSpc>
              <a:spcBef>
                <a:spcPts val="1600"/>
              </a:spcBef>
              <a:spcAft>
                <a:spcPts val="0"/>
              </a:spcAft>
              <a:buSzPts val="1200"/>
              <a:buFont typeface="Overpass"/>
              <a:buChar char="●"/>
              <a:defRPr sz="1200">
                <a:latin typeface="Overpass"/>
                <a:ea typeface="Overpass"/>
                <a:cs typeface="Overpass"/>
                <a:sym typeface="Overpass"/>
              </a:defRPr>
            </a:lvl7pPr>
            <a:lvl8pPr indent="-304800" lvl="7" marL="3657600" rtl="0">
              <a:lnSpc>
                <a:spcPct val="115000"/>
              </a:lnSpc>
              <a:spcBef>
                <a:spcPts val="1600"/>
              </a:spcBef>
              <a:spcAft>
                <a:spcPts val="0"/>
              </a:spcAft>
              <a:buSzPts val="1200"/>
              <a:buFont typeface="Overpass"/>
              <a:buChar char="○"/>
              <a:defRPr sz="1200">
                <a:latin typeface="Overpass"/>
                <a:ea typeface="Overpass"/>
                <a:cs typeface="Overpass"/>
                <a:sym typeface="Overpass"/>
              </a:defRPr>
            </a:lvl8pPr>
            <a:lvl9pPr indent="-304800" lvl="8" marL="4114800" rtl="0">
              <a:lnSpc>
                <a:spcPct val="115000"/>
              </a:lnSpc>
              <a:spcBef>
                <a:spcPts val="1600"/>
              </a:spcBef>
              <a:spcAft>
                <a:spcPts val="1600"/>
              </a:spcAft>
              <a:buSzPts val="1200"/>
              <a:buFont typeface="Overpass"/>
              <a:buChar char="■"/>
              <a:defRPr sz="1200">
                <a:latin typeface="Overpass"/>
                <a:ea typeface="Overpass"/>
                <a:cs typeface="Overpass"/>
                <a:sym typeface="Overpass"/>
              </a:defRPr>
            </a:lvl9pPr>
          </a:lstStyle>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xml"/><Relationship Id="rId3" Type="http://schemas.openxmlformats.org/officeDocument/2006/relationships/image" Target="../media/image5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7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xml"/><Relationship Id="rId3" Type="http://schemas.openxmlformats.org/officeDocument/2006/relationships/image" Target="../media/image59.png"/><Relationship Id="rId4" Type="http://schemas.openxmlformats.org/officeDocument/2006/relationships/image" Target="../media/image63.png"/><Relationship Id="rId5" Type="http://schemas.openxmlformats.org/officeDocument/2006/relationships/image" Target="../media/image60.png"/><Relationship Id="rId6" Type="http://schemas.openxmlformats.org/officeDocument/2006/relationships/image" Target="../media/image64.png"/><Relationship Id="rId7" Type="http://schemas.openxmlformats.org/officeDocument/2006/relationships/image" Target="../media/image6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7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80.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80.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0" Type="http://schemas.openxmlformats.org/officeDocument/2006/relationships/image" Target="../media/image95.png"/><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90.png"/><Relationship Id="rId4" Type="http://schemas.openxmlformats.org/officeDocument/2006/relationships/image" Target="../media/image86.png"/><Relationship Id="rId9" Type="http://schemas.openxmlformats.org/officeDocument/2006/relationships/image" Target="../media/image91.png"/><Relationship Id="rId5" Type="http://schemas.openxmlformats.org/officeDocument/2006/relationships/image" Target="../media/image87.png"/><Relationship Id="rId6" Type="http://schemas.openxmlformats.org/officeDocument/2006/relationships/image" Target="../media/image96.png"/><Relationship Id="rId7" Type="http://schemas.openxmlformats.org/officeDocument/2006/relationships/image" Target="../media/image92.png"/><Relationship Id="rId8" Type="http://schemas.openxmlformats.org/officeDocument/2006/relationships/image" Target="../media/image8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80.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08.png"/><Relationship Id="rId4" Type="http://schemas.openxmlformats.org/officeDocument/2006/relationships/hyperlink" Target="https://unsplash.com/photos/BW0vK-FA3eg?utm_source=unsplash&amp;utm_medium=referral&amp;utm_content=creditCopyText" TargetMode="External"/><Relationship Id="rId5" Type="http://schemas.openxmlformats.org/officeDocument/2006/relationships/hyperlink" Target="https://unsplash.com/search/photos/network?utm_source=unsplash&amp;utm_medium=referral&amp;utm_content=creditCopyTex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9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93.png"/><Relationship Id="rId4" Type="http://schemas.openxmlformats.org/officeDocument/2006/relationships/image" Target="../media/image10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93.png"/><Relationship Id="rId4" Type="http://schemas.openxmlformats.org/officeDocument/2006/relationships/image" Target="../media/image10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93.png"/><Relationship Id="rId4" Type="http://schemas.openxmlformats.org/officeDocument/2006/relationships/image" Target="../media/image10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93.png"/><Relationship Id="rId4" Type="http://schemas.openxmlformats.org/officeDocument/2006/relationships/image" Target="../media/image106.png"/><Relationship Id="rId5" Type="http://schemas.openxmlformats.org/officeDocument/2006/relationships/image" Target="../media/image9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01.png"/><Relationship Id="rId4" Type="http://schemas.openxmlformats.org/officeDocument/2006/relationships/image" Target="../media/image9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hyperlink" Target="http://blog.kubernetes.io/2015/06/the-distributed-system-toolkit-patterns.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10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10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0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9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10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10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107.png"/><Relationship Id="rId4" Type="http://schemas.openxmlformats.org/officeDocument/2006/relationships/image" Target="../media/image10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7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10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7.xml"/><Relationship Id="rId3" Type="http://schemas.openxmlformats.org/officeDocument/2006/relationships/image" Target="../media/image70.png"/><Relationship Id="rId4" Type="http://schemas.openxmlformats.org/officeDocument/2006/relationships/image" Target="../media/image72.png"/><Relationship Id="rId5" Type="http://schemas.openxmlformats.org/officeDocument/2006/relationships/image" Target="../media/image69.png"/><Relationship Id="rId6" Type="http://schemas.openxmlformats.org/officeDocument/2006/relationships/image" Target="../media/image68.png"/><Relationship Id="rId7"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8.xml"/><Relationship Id="rId3" Type="http://schemas.openxmlformats.org/officeDocument/2006/relationships/image" Target="../media/image7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9.xml"/><Relationship Id="rId3" Type="http://schemas.openxmlformats.org/officeDocument/2006/relationships/image" Target="../media/image73.png"/><Relationship Id="rId4"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4"/>
          <p:cNvSpPr txBox="1"/>
          <p:nvPr>
            <p:ph type="title"/>
          </p:nvPr>
        </p:nvSpPr>
        <p:spPr>
          <a:xfrm>
            <a:off x="1562906" y="1307719"/>
            <a:ext cx="5649900" cy="1200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OpenShift Service Mesh</a:t>
            </a:r>
            <a:endParaRPr/>
          </a:p>
        </p:txBody>
      </p:sp>
      <p:pic>
        <p:nvPicPr>
          <p:cNvPr id="555" name="Google Shape;555;p74"/>
          <p:cNvPicPr preferRelativeResize="0"/>
          <p:nvPr/>
        </p:nvPicPr>
        <p:blipFill rotWithShape="1">
          <a:blip r:embed="rId3">
            <a:alphaModFix/>
          </a:blip>
          <a:srcRect b="3040" l="0" r="0" t="-3040"/>
          <a:stretch/>
        </p:blipFill>
        <p:spPr>
          <a:xfrm>
            <a:off x="1124824" y="596350"/>
            <a:ext cx="1571624" cy="563649"/>
          </a:xfrm>
          <a:prstGeom prst="rect">
            <a:avLst/>
          </a:prstGeom>
          <a:noFill/>
          <a:ln>
            <a:noFill/>
          </a:ln>
        </p:spPr>
      </p:pic>
      <p:sp>
        <p:nvSpPr>
          <p:cNvPr id="556" name="Google Shape;556;p7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57" name="Google Shape;557;p74"/>
          <p:cNvSpPr txBox="1"/>
          <p:nvPr/>
        </p:nvSpPr>
        <p:spPr>
          <a:xfrm>
            <a:off x="1562905" y="3241700"/>
            <a:ext cx="2862000" cy="454200"/>
          </a:xfrm>
          <a:prstGeom prst="rect">
            <a:avLst/>
          </a:prstGeom>
          <a:noFill/>
          <a:ln>
            <a:noFill/>
          </a:ln>
        </p:spPr>
        <p:txBody>
          <a:bodyPr anchorCtr="0" anchor="t" bIns="0" lIns="0" spcFirstLastPara="1" rIns="0" wrap="square" tIns="0">
            <a:noAutofit/>
          </a:bodyPr>
          <a:lstStyle/>
          <a:p>
            <a:pPr indent="0" lvl="0" marL="0" rtl="0" algn="l">
              <a:lnSpc>
                <a:spcPct val="135000"/>
              </a:lnSpc>
              <a:spcBef>
                <a:spcPts val="0"/>
              </a:spcBef>
              <a:spcAft>
                <a:spcPts val="0"/>
              </a:spcAft>
              <a:buNone/>
            </a:pPr>
            <a:r>
              <a:rPr lang="en" sz="1300">
                <a:solidFill>
                  <a:srgbClr val="FFFFFF"/>
                </a:solidFill>
                <a:latin typeface="Overpass"/>
                <a:ea typeface="Overpass"/>
                <a:cs typeface="Overpass"/>
                <a:sym typeface="Overpass"/>
              </a:rPr>
              <a:t>Vinay Bhalerao</a:t>
            </a:r>
            <a:endParaRPr sz="1300">
              <a:solidFill>
                <a:srgbClr val="FFFFFF"/>
              </a:solidFill>
              <a:latin typeface="Overpass"/>
              <a:ea typeface="Overpass"/>
              <a:cs typeface="Overpass"/>
              <a:sym typeface="Overpass"/>
            </a:endParaRPr>
          </a:p>
          <a:p>
            <a:pPr indent="0" lvl="0" marL="0" rtl="0" algn="l">
              <a:lnSpc>
                <a:spcPct val="135000"/>
              </a:lnSpc>
              <a:spcBef>
                <a:spcPts val="0"/>
              </a:spcBef>
              <a:spcAft>
                <a:spcPts val="0"/>
              </a:spcAft>
              <a:buNone/>
            </a:pPr>
            <a:r>
              <a:rPr lang="en" sz="900">
                <a:solidFill>
                  <a:srgbClr val="FFFFFF"/>
                </a:solidFill>
                <a:latin typeface="Overpass"/>
                <a:ea typeface="Overpass"/>
                <a:cs typeface="Overpass"/>
                <a:sym typeface="Overpass"/>
              </a:rPr>
              <a:t>OpenShift Specialist Solutions Architect</a:t>
            </a:r>
            <a:endParaRPr sz="900">
              <a:solidFill>
                <a:srgbClr val="FFFFFF"/>
              </a:solidFill>
              <a:latin typeface="Overpass"/>
              <a:ea typeface="Overpass"/>
              <a:cs typeface="Overpass"/>
              <a:sym typeface="Overpass"/>
            </a:endParaRPr>
          </a:p>
          <a:p>
            <a:pPr indent="0" lvl="0" marL="0" rtl="0" algn="l">
              <a:lnSpc>
                <a:spcPct val="135000"/>
              </a:lnSpc>
              <a:spcBef>
                <a:spcPts val="0"/>
              </a:spcBef>
              <a:spcAft>
                <a:spcPts val="0"/>
              </a:spcAft>
              <a:buNone/>
            </a:pPr>
            <a:r>
              <a:rPr lang="en" sz="900">
                <a:solidFill>
                  <a:srgbClr val="FFFFFF"/>
                </a:solidFill>
                <a:latin typeface="Overpass"/>
                <a:ea typeface="Overpass"/>
                <a:cs typeface="Overpass"/>
                <a:sym typeface="Overpass"/>
              </a:rPr>
              <a:t>Red Hat West Commercial</a:t>
            </a:r>
            <a:endParaRPr sz="900">
              <a:solidFill>
                <a:srgbClr val="FFFFFF"/>
              </a:solidFill>
              <a:latin typeface="Overpass"/>
              <a:ea typeface="Overpass"/>
              <a:cs typeface="Overpass"/>
              <a:sym typeface="Overpas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83"/>
          <p:cNvSpPr/>
          <p:nvPr/>
        </p:nvSpPr>
        <p:spPr>
          <a:xfrm>
            <a:off x="6900909" y="988799"/>
            <a:ext cx="1982400" cy="4042200"/>
          </a:xfrm>
          <a:prstGeom prst="rect">
            <a:avLst/>
          </a:prstGeom>
          <a:solidFill>
            <a:srgbClr val="6AA84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83"/>
          <p:cNvSpPr/>
          <p:nvPr/>
        </p:nvSpPr>
        <p:spPr>
          <a:xfrm>
            <a:off x="7020299" y="1129033"/>
            <a:ext cx="1787700" cy="536100"/>
          </a:xfrm>
          <a:prstGeom prst="roundRect">
            <a:avLst>
              <a:gd fmla="val 16667" name="adj"/>
            </a:avLst>
          </a:prstGeom>
          <a:solidFill>
            <a:srgbClr val="3C78D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Service B</a:t>
            </a:r>
            <a:endParaRPr sz="1600">
              <a:solidFill>
                <a:srgbClr val="FFFFFF"/>
              </a:solidFill>
              <a:latin typeface="Overpass"/>
              <a:ea typeface="Overpass"/>
              <a:cs typeface="Overpass"/>
              <a:sym typeface="Overpass"/>
            </a:endParaRPr>
          </a:p>
        </p:txBody>
      </p:sp>
      <p:sp>
        <p:nvSpPr>
          <p:cNvPr id="819" name="Google Shape;819;p83"/>
          <p:cNvSpPr/>
          <p:nvPr/>
        </p:nvSpPr>
        <p:spPr>
          <a:xfrm>
            <a:off x="6962839" y="2029046"/>
            <a:ext cx="1885800" cy="2843700"/>
          </a:xfrm>
          <a:prstGeom prst="roundRect">
            <a:avLst>
              <a:gd fmla="val 16667"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latin typeface="Overpass"/>
              <a:ea typeface="Overpass"/>
              <a:cs typeface="Overpass"/>
              <a:sym typeface="Overpass"/>
            </a:endParaRPr>
          </a:p>
        </p:txBody>
      </p:sp>
      <p:grpSp>
        <p:nvGrpSpPr>
          <p:cNvPr id="820" name="Google Shape;820;p83"/>
          <p:cNvGrpSpPr/>
          <p:nvPr/>
        </p:nvGrpSpPr>
        <p:grpSpPr>
          <a:xfrm>
            <a:off x="7020174" y="2298522"/>
            <a:ext cx="1787584" cy="535952"/>
            <a:chOff x="4712925" y="2004125"/>
            <a:chExt cx="1838700" cy="523800"/>
          </a:xfrm>
        </p:grpSpPr>
        <p:sp>
          <p:nvSpPr>
            <p:cNvPr id="821" name="Google Shape;821;p83"/>
            <p:cNvSpPr/>
            <p:nvPr/>
          </p:nvSpPr>
          <p:spPr>
            <a:xfrm>
              <a:off x="4712925" y="2004125"/>
              <a:ext cx="1838700" cy="523800"/>
            </a:xfrm>
            <a:prstGeom prst="roundRect">
              <a:avLst>
                <a:gd fmla="val 16667" name="adj"/>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verpass"/>
                  <a:ea typeface="Overpass"/>
                  <a:cs typeface="Overpass"/>
                  <a:sym typeface="Overpass"/>
                </a:rPr>
                <a:t>Envoy</a:t>
              </a:r>
              <a:endParaRPr sz="1600">
                <a:latin typeface="Overpass"/>
                <a:ea typeface="Overpass"/>
                <a:cs typeface="Overpass"/>
                <a:sym typeface="Overpass"/>
              </a:endParaRPr>
            </a:p>
          </p:txBody>
        </p:sp>
        <p:sp>
          <p:nvSpPr>
            <p:cNvPr id="822" name="Google Shape;822;p83"/>
            <p:cNvSpPr/>
            <p:nvPr/>
          </p:nvSpPr>
          <p:spPr>
            <a:xfrm>
              <a:off x="4782750" y="2071375"/>
              <a:ext cx="465600" cy="381300"/>
            </a:xfrm>
            <a:prstGeom prst="hexagon">
              <a:avLst>
                <a:gd fmla="val 25000" name="adj"/>
                <a:gd fmla="val 115470" name="vf"/>
              </a:avLst>
            </a:prstGeom>
            <a:solidFill>
              <a:srgbClr val="D9D9D9"/>
            </a:solid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23" name="Google Shape;823;p83"/>
          <p:cNvCxnSpPr>
            <a:stCxn id="818" idx="2"/>
            <a:endCxn id="821" idx="0"/>
          </p:cNvCxnSpPr>
          <p:nvPr/>
        </p:nvCxnSpPr>
        <p:spPr>
          <a:xfrm flipH="1">
            <a:off x="7913849" y="1665133"/>
            <a:ext cx="300" cy="633300"/>
          </a:xfrm>
          <a:prstGeom prst="straightConnector1">
            <a:avLst/>
          </a:prstGeom>
          <a:noFill/>
          <a:ln cap="flat" cmpd="sng" w="28575">
            <a:solidFill>
              <a:srgbClr val="666666"/>
            </a:solidFill>
            <a:prstDash val="solid"/>
            <a:round/>
            <a:headEnd len="med" w="med" type="none"/>
            <a:tailEnd len="med" w="med" type="triangle"/>
          </a:ln>
        </p:spPr>
      </p:cxnSp>
      <p:cxnSp>
        <p:nvCxnSpPr>
          <p:cNvPr id="824" name="Google Shape;824;p83"/>
          <p:cNvCxnSpPr>
            <a:stCxn id="821" idx="2"/>
            <a:endCxn id="825" idx="0"/>
          </p:cNvCxnSpPr>
          <p:nvPr/>
        </p:nvCxnSpPr>
        <p:spPr>
          <a:xfrm flipH="1" rot="-5400000">
            <a:off x="7753766" y="2994674"/>
            <a:ext cx="747300" cy="426900"/>
          </a:xfrm>
          <a:prstGeom prst="curvedConnector3">
            <a:avLst>
              <a:gd fmla="val 49999" name="adj1"/>
            </a:avLst>
          </a:prstGeom>
          <a:noFill/>
          <a:ln cap="flat" cmpd="sng" w="19050">
            <a:solidFill>
              <a:srgbClr val="CCCCCC"/>
            </a:solidFill>
            <a:prstDash val="dash"/>
            <a:round/>
            <a:headEnd len="med" w="med" type="triangle"/>
            <a:tailEnd len="med" w="med" type="triangle"/>
          </a:ln>
        </p:spPr>
      </p:cxnSp>
      <p:sp>
        <p:nvSpPr>
          <p:cNvPr id="825" name="Google Shape;825;p83"/>
          <p:cNvSpPr/>
          <p:nvPr/>
        </p:nvSpPr>
        <p:spPr>
          <a:xfrm>
            <a:off x="7873874" y="3581833"/>
            <a:ext cx="933900" cy="535800"/>
          </a:xfrm>
          <a:prstGeom prst="roundRect">
            <a:avLst>
              <a:gd fmla="val 16667" name="adj"/>
            </a:avLst>
          </a:prstGeom>
          <a:solidFill>
            <a:srgbClr val="3C78D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Overpass"/>
                <a:ea typeface="Overpass"/>
                <a:cs typeface="Overpass"/>
                <a:sym typeface="Overpass"/>
              </a:rPr>
              <a:t>WASM VM</a:t>
            </a:r>
            <a:endParaRPr sz="1400">
              <a:solidFill>
                <a:srgbClr val="FFFFFF"/>
              </a:solidFill>
              <a:latin typeface="Overpass"/>
              <a:ea typeface="Overpass"/>
              <a:cs typeface="Overpass"/>
              <a:sym typeface="Overpass"/>
            </a:endParaRPr>
          </a:p>
        </p:txBody>
      </p:sp>
      <p:sp>
        <p:nvSpPr>
          <p:cNvPr id="826" name="Google Shape;826;p83"/>
          <p:cNvSpPr/>
          <p:nvPr/>
        </p:nvSpPr>
        <p:spPr>
          <a:xfrm>
            <a:off x="8366298" y="4117668"/>
            <a:ext cx="195300" cy="535800"/>
          </a:xfrm>
          <a:prstGeom prst="roundRect">
            <a:avLst>
              <a:gd fmla="val 16667" name="adj"/>
            </a:avLst>
          </a:prstGeom>
          <a:solidFill>
            <a:srgbClr val="A2C4C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Overpass"/>
              <a:ea typeface="Overpass"/>
              <a:cs typeface="Overpass"/>
              <a:sym typeface="Overpass"/>
            </a:endParaRPr>
          </a:p>
        </p:txBody>
      </p:sp>
      <p:sp>
        <p:nvSpPr>
          <p:cNvPr id="827" name="Google Shape;827;p83"/>
          <p:cNvSpPr/>
          <p:nvPr/>
        </p:nvSpPr>
        <p:spPr>
          <a:xfrm>
            <a:off x="8592512" y="4117668"/>
            <a:ext cx="195300" cy="535800"/>
          </a:xfrm>
          <a:prstGeom prst="roundRect">
            <a:avLst>
              <a:gd fmla="val 16667" name="adj"/>
            </a:avLst>
          </a:prstGeom>
          <a:solidFill>
            <a:srgbClr val="A4C2F4"/>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Overpass"/>
              <a:ea typeface="Overpass"/>
              <a:cs typeface="Overpass"/>
              <a:sym typeface="Overpass"/>
            </a:endParaRPr>
          </a:p>
        </p:txBody>
      </p:sp>
      <p:sp>
        <p:nvSpPr>
          <p:cNvPr id="828" name="Google Shape;828;p83"/>
          <p:cNvSpPr/>
          <p:nvPr/>
        </p:nvSpPr>
        <p:spPr>
          <a:xfrm>
            <a:off x="7304806" y="3581833"/>
            <a:ext cx="195300" cy="535800"/>
          </a:xfrm>
          <a:prstGeom prst="roundRect">
            <a:avLst>
              <a:gd fmla="val 16667" name="adj"/>
            </a:avLst>
          </a:prstGeom>
          <a:solidFill>
            <a:srgbClr val="EA999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Overpass"/>
              <a:ea typeface="Overpass"/>
              <a:cs typeface="Overpass"/>
              <a:sym typeface="Overpass"/>
            </a:endParaRPr>
          </a:p>
        </p:txBody>
      </p:sp>
      <p:sp>
        <p:nvSpPr>
          <p:cNvPr id="829" name="Google Shape;829;p83"/>
          <p:cNvSpPr/>
          <p:nvPr/>
        </p:nvSpPr>
        <p:spPr>
          <a:xfrm>
            <a:off x="7589340" y="3581833"/>
            <a:ext cx="195300" cy="535800"/>
          </a:xfrm>
          <a:prstGeom prst="roundRect">
            <a:avLst>
              <a:gd fmla="val 16667" name="adj"/>
            </a:avLst>
          </a:prstGeom>
          <a:solidFill>
            <a:srgbClr val="F9CB9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Overpass"/>
              <a:ea typeface="Overpass"/>
              <a:cs typeface="Overpass"/>
              <a:sym typeface="Overpass"/>
            </a:endParaRPr>
          </a:p>
        </p:txBody>
      </p:sp>
      <p:sp>
        <p:nvSpPr>
          <p:cNvPr id="830" name="Google Shape;830;p83"/>
          <p:cNvSpPr/>
          <p:nvPr/>
        </p:nvSpPr>
        <p:spPr>
          <a:xfrm>
            <a:off x="7020297" y="3581833"/>
            <a:ext cx="195300" cy="535800"/>
          </a:xfrm>
          <a:prstGeom prst="roundRect">
            <a:avLst>
              <a:gd fmla="val 16667" name="adj"/>
            </a:avLst>
          </a:prstGeom>
          <a:solidFill>
            <a:srgbClr val="DD7E6B"/>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Overpass"/>
              <a:ea typeface="Overpass"/>
              <a:cs typeface="Overpass"/>
              <a:sym typeface="Overpass"/>
            </a:endParaRPr>
          </a:p>
        </p:txBody>
      </p:sp>
      <p:cxnSp>
        <p:nvCxnSpPr>
          <p:cNvPr id="831" name="Google Shape;831;p83"/>
          <p:cNvCxnSpPr>
            <a:stCxn id="821" idx="2"/>
            <a:endCxn id="830" idx="0"/>
          </p:cNvCxnSpPr>
          <p:nvPr/>
        </p:nvCxnSpPr>
        <p:spPr>
          <a:xfrm rot="5400000">
            <a:off x="7142366" y="2810174"/>
            <a:ext cx="747300" cy="795900"/>
          </a:xfrm>
          <a:prstGeom prst="curvedConnector3">
            <a:avLst>
              <a:gd fmla="val 49999" name="adj1"/>
            </a:avLst>
          </a:prstGeom>
          <a:noFill/>
          <a:ln cap="flat" cmpd="sng" w="19050">
            <a:solidFill>
              <a:srgbClr val="CCCCCC"/>
            </a:solidFill>
            <a:prstDash val="dash"/>
            <a:round/>
            <a:headEnd len="med" w="med" type="triangle"/>
            <a:tailEnd len="med" w="med" type="triangle"/>
          </a:ln>
        </p:spPr>
      </p:cxnSp>
      <p:cxnSp>
        <p:nvCxnSpPr>
          <p:cNvPr id="832" name="Google Shape;832;p83"/>
          <p:cNvCxnSpPr>
            <a:stCxn id="821" idx="2"/>
            <a:endCxn id="828" idx="0"/>
          </p:cNvCxnSpPr>
          <p:nvPr/>
        </p:nvCxnSpPr>
        <p:spPr>
          <a:xfrm rot="5400000">
            <a:off x="7284566" y="2952374"/>
            <a:ext cx="747300" cy="511500"/>
          </a:xfrm>
          <a:prstGeom prst="curvedConnector3">
            <a:avLst>
              <a:gd fmla="val 49999" name="adj1"/>
            </a:avLst>
          </a:prstGeom>
          <a:noFill/>
          <a:ln cap="flat" cmpd="sng" w="19050">
            <a:solidFill>
              <a:srgbClr val="CCCCCC"/>
            </a:solidFill>
            <a:prstDash val="dash"/>
            <a:round/>
            <a:headEnd len="med" w="med" type="triangle"/>
            <a:tailEnd len="med" w="med" type="triangle"/>
          </a:ln>
        </p:spPr>
      </p:cxnSp>
      <p:cxnSp>
        <p:nvCxnSpPr>
          <p:cNvPr id="833" name="Google Shape;833;p83"/>
          <p:cNvCxnSpPr>
            <a:stCxn id="821" idx="2"/>
            <a:endCxn id="829" idx="0"/>
          </p:cNvCxnSpPr>
          <p:nvPr/>
        </p:nvCxnSpPr>
        <p:spPr>
          <a:xfrm rot="5400000">
            <a:off x="7426766" y="3094574"/>
            <a:ext cx="747300" cy="227100"/>
          </a:xfrm>
          <a:prstGeom prst="curvedConnector3">
            <a:avLst>
              <a:gd fmla="val 49999" name="adj1"/>
            </a:avLst>
          </a:prstGeom>
          <a:noFill/>
          <a:ln cap="flat" cmpd="sng" w="19050">
            <a:solidFill>
              <a:srgbClr val="CCCCCC"/>
            </a:solidFill>
            <a:prstDash val="dash"/>
            <a:round/>
            <a:headEnd len="med" w="med" type="triangle"/>
            <a:tailEnd len="med" w="med" type="triangle"/>
          </a:ln>
        </p:spPr>
      </p:cxnSp>
      <p:sp>
        <p:nvSpPr>
          <p:cNvPr id="834" name="Google Shape;834;p83"/>
          <p:cNvSpPr/>
          <p:nvPr/>
        </p:nvSpPr>
        <p:spPr>
          <a:xfrm>
            <a:off x="7893839" y="4117668"/>
            <a:ext cx="195300" cy="535800"/>
          </a:xfrm>
          <a:prstGeom prst="roundRect">
            <a:avLst>
              <a:gd fmla="val 16667" name="adj"/>
            </a:avLst>
          </a:prstGeom>
          <a:solidFill>
            <a:srgbClr val="FFE59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
              <a:latin typeface="Red Hat Display"/>
              <a:ea typeface="Red Hat Display"/>
              <a:cs typeface="Red Hat Display"/>
              <a:sym typeface="Red Hat Display"/>
            </a:endParaRPr>
          </a:p>
        </p:txBody>
      </p:sp>
      <p:sp>
        <p:nvSpPr>
          <p:cNvPr id="835" name="Google Shape;835;p83"/>
          <p:cNvSpPr/>
          <p:nvPr/>
        </p:nvSpPr>
        <p:spPr>
          <a:xfrm>
            <a:off x="8130072" y="4117668"/>
            <a:ext cx="195300" cy="535800"/>
          </a:xfrm>
          <a:prstGeom prst="roundRect">
            <a:avLst>
              <a:gd fmla="val 16667" name="adj"/>
            </a:avLst>
          </a:prstGeom>
          <a:solidFill>
            <a:srgbClr val="B6D7A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Overpass"/>
              <a:ea typeface="Overpass"/>
              <a:cs typeface="Overpass"/>
              <a:sym typeface="Overpass"/>
            </a:endParaRPr>
          </a:p>
        </p:txBody>
      </p:sp>
      <p:sp>
        <p:nvSpPr>
          <p:cNvPr id="836" name="Google Shape;836;p83"/>
          <p:cNvSpPr txBox="1"/>
          <p:nvPr/>
        </p:nvSpPr>
        <p:spPr>
          <a:xfrm>
            <a:off x="7205708" y="3017917"/>
            <a:ext cx="1400100" cy="3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latin typeface="Overpass"/>
                <a:ea typeface="Overpass"/>
                <a:cs typeface="Overpass"/>
                <a:sym typeface="Overpass"/>
              </a:rPr>
              <a:t>Control Plane</a:t>
            </a:r>
            <a:endParaRPr b="1" sz="1400">
              <a:latin typeface="Overpass"/>
              <a:ea typeface="Overpass"/>
              <a:cs typeface="Overpass"/>
              <a:sym typeface="Overpass"/>
            </a:endParaRPr>
          </a:p>
        </p:txBody>
      </p:sp>
      <p:sp>
        <p:nvSpPr>
          <p:cNvPr id="837" name="Google Shape;837;p83"/>
          <p:cNvSpPr txBox="1"/>
          <p:nvPr/>
        </p:nvSpPr>
        <p:spPr>
          <a:xfrm>
            <a:off x="544962" y="988799"/>
            <a:ext cx="2844000" cy="4042200"/>
          </a:xfrm>
          <a:prstGeom prst="rect">
            <a:avLst/>
          </a:prstGeom>
          <a:solidFill>
            <a:schemeClr val="lt2"/>
          </a:solidFill>
          <a:ln cap="flat" cmpd="thinThick"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196850" lvl="0" marL="292100" marR="0" rtl="0" algn="l">
              <a:lnSpc>
                <a:spcPct val="115000"/>
              </a:lnSpc>
              <a:spcBef>
                <a:spcPts val="0"/>
              </a:spcBef>
              <a:spcAft>
                <a:spcPts val="0"/>
              </a:spcAft>
              <a:buClr>
                <a:srgbClr val="004153"/>
              </a:buClr>
              <a:buSzPts val="1300"/>
              <a:buFont typeface="Overpass"/>
              <a:buChar char="➔"/>
            </a:pPr>
            <a:r>
              <a:rPr lang="en" sz="1300">
                <a:solidFill>
                  <a:srgbClr val="004153"/>
                </a:solidFill>
                <a:latin typeface="Overpass"/>
                <a:ea typeface="Overpass"/>
                <a:cs typeface="Overpass"/>
                <a:sym typeface="Overpass"/>
              </a:rPr>
              <a:t>Mixer now as Envoy plug-ins</a:t>
            </a:r>
            <a:endParaRPr sz="1300">
              <a:solidFill>
                <a:srgbClr val="004153"/>
              </a:solidFill>
              <a:latin typeface="Overpass"/>
              <a:ea typeface="Overpass"/>
              <a:cs typeface="Overpass"/>
              <a:sym typeface="Overpass"/>
            </a:endParaRPr>
          </a:p>
          <a:p>
            <a:pPr indent="-196850" lvl="0" marL="292100" marR="0" rtl="0" algn="l">
              <a:lnSpc>
                <a:spcPct val="115000"/>
              </a:lnSpc>
              <a:spcBef>
                <a:spcPts val="0"/>
              </a:spcBef>
              <a:spcAft>
                <a:spcPts val="0"/>
              </a:spcAft>
              <a:buClr>
                <a:srgbClr val="004153"/>
              </a:buClr>
              <a:buSzPts val="1300"/>
              <a:buFont typeface="Overpass"/>
              <a:buChar char="➔"/>
            </a:pPr>
            <a:r>
              <a:rPr lang="en" sz="1300">
                <a:solidFill>
                  <a:srgbClr val="004153"/>
                </a:solidFill>
                <a:latin typeface="Overpass"/>
                <a:ea typeface="Overpass"/>
                <a:cs typeface="Overpass"/>
                <a:sym typeface="Overpass"/>
              </a:rPr>
              <a:t>Istio Extensions API is WIP</a:t>
            </a:r>
            <a:endParaRPr sz="1300">
              <a:solidFill>
                <a:srgbClr val="004153"/>
              </a:solidFill>
              <a:latin typeface="Overpass"/>
              <a:ea typeface="Overpass"/>
              <a:cs typeface="Overpass"/>
              <a:sym typeface="Overpass"/>
            </a:endParaRPr>
          </a:p>
          <a:p>
            <a:pPr indent="-196850" lvl="0" marL="292100" marR="0" rtl="0" algn="l">
              <a:lnSpc>
                <a:spcPct val="115000"/>
              </a:lnSpc>
              <a:spcBef>
                <a:spcPts val="0"/>
              </a:spcBef>
              <a:spcAft>
                <a:spcPts val="0"/>
              </a:spcAft>
              <a:buClr>
                <a:srgbClr val="004153"/>
              </a:buClr>
              <a:buSzPts val="1300"/>
              <a:buFont typeface="Overpass"/>
              <a:buChar char="➔"/>
            </a:pPr>
            <a:r>
              <a:rPr lang="en" sz="1300">
                <a:solidFill>
                  <a:srgbClr val="004153"/>
                </a:solidFill>
                <a:latin typeface="Overpass"/>
                <a:ea typeface="Overpass"/>
                <a:cs typeface="Overpass"/>
                <a:sym typeface="Overpass"/>
              </a:rPr>
              <a:t>Optional native Envoy plug-ins</a:t>
            </a:r>
            <a:endParaRPr sz="1300">
              <a:solidFill>
                <a:srgbClr val="004153"/>
              </a:solidFill>
              <a:latin typeface="Overpass"/>
              <a:ea typeface="Overpass"/>
              <a:cs typeface="Overpass"/>
              <a:sym typeface="Overpass"/>
            </a:endParaRPr>
          </a:p>
          <a:p>
            <a:pPr indent="-196850" lvl="0" marL="292100" marR="0" rtl="0" algn="l">
              <a:lnSpc>
                <a:spcPct val="115000"/>
              </a:lnSpc>
              <a:spcBef>
                <a:spcPts val="0"/>
              </a:spcBef>
              <a:spcAft>
                <a:spcPts val="0"/>
              </a:spcAft>
              <a:buClr>
                <a:srgbClr val="004153"/>
              </a:buClr>
              <a:buSzPts val="1300"/>
              <a:buFont typeface="Overpass"/>
              <a:buChar char="➔"/>
            </a:pPr>
            <a:r>
              <a:rPr lang="en" sz="1300">
                <a:solidFill>
                  <a:srgbClr val="004153"/>
                </a:solidFill>
                <a:latin typeface="Overpass"/>
                <a:ea typeface="Overpass"/>
                <a:cs typeface="Overpass"/>
                <a:sym typeface="Overpass"/>
              </a:rPr>
              <a:t>WebAssembly for ease of distribution and control</a:t>
            </a:r>
            <a:endParaRPr sz="1300">
              <a:solidFill>
                <a:srgbClr val="004153"/>
              </a:solidFill>
              <a:latin typeface="Overpass"/>
              <a:ea typeface="Overpass"/>
              <a:cs typeface="Overpass"/>
              <a:sym typeface="Overpass"/>
            </a:endParaRPr>
          </a:p>
          <a:p>
            <a:pPr indent="-196850" lvl="0" marL="292100" marR="0" rtl="0" algn="l">
              <a:lnSpc>
                <a:spcPct val="115000"/>
              </a:lnSpc>
              <a:spcBef>
                <a:spcPts val="0"/>
              </a:spcBef>
              <a:spcAft>
                <a:spcPts val="0"/>
              </a:spcAft>
              <a:buClr>
                <a:srgbClr val="004153"/>
              </a:buClr>
              <a:buSzPts val="1300"/>
              <a:buFont typeface="Overpass"/>
              <a:buChar char="➔"/>
            </a:pPr>
            <a:r>
              <a:rPr lang="en" sz="1300">
                <a:solidFill>
                  <a:srgbClr val="004153"/>
                </a:solidFill>
                <a:latin typeface="Overpass"/>
                <a:ea typeface="Overpass"/>
                <a:cs typeface="Overpass"/>
                <a:sym typeface="Overpass"/>
              </a:rPr>
              <a:t>WASM support is being integrated in upstream Envoy</a:t>
            </a:r>
            <a:endParaRPr sz="1300">
              <a:solidFill>
                <a:srgbClr val="004153"/>
              </a:solidFill>
              <a:latin typeface="Overpass"/>
              <a:ea typeface="Overpass"/>
              <a:cs typeface="Overpass"/>
              <a:sym typeface="Overpass"/>
            </a:endParaRPr>
          </a:p>
          <a:p>
            <a:pPr indent="-196850" lvl="0" marL="292100" marR="0" rtl="0" algn="l">
              <a:lnSpc>
                <a:spcPct val="115000"/>
              </a:lnSpc>
              <a:spcBef>
                <a:spcPts val="0"/>
              </a:spcBef>
              <a:spcAft>
                <a:spcPts val="0"/>
              </a:spcAft>
              <a:buClr>
                <a:srgbClr val="004153"/>
              </a:buClr>
              <a:buSzPts val="1300"/>
              <a:buFont typeface="Overpass"/>
              <a:buChar char="➔"/>
            </a:pPr>
            <a:r>
              <a:rPr lang="en" sz="1300">
                <a:solidFill>
                  <a:srgbClr val="004153"/>
                </a:solidFill>
                <a:latin typeface="Overpass"/>
                <a:ea typeface="Overpass"/>
                <a:cs typeface="Overpass"/>
                <a:sym typeface="Overpass"/>
              </a:rPr>
              <a:t>Ongoing effort to define a Proxy ABI for WASM, with PoC’s for Envoy and Apache TS</a:t>
            </a:r>
            <a:endParaRPr sz="1300">
              <a:solidFill>
                <a:srgbClr val="004153"/>
              </a:solidFill>
              <a:latin typeface="Overpass"/>
              <a:ea typeface="Overpass"/>
              <a:cs typeface="Overpass"/>
              <a:sym typeface="Overpass"/>
            </a:endParaRPr>
          </a:p>
        </p:txBody>
      </p:sp>
      <p:sp>
        <p:nvSpPr>
          <p:cNvPr id="838" name="Google Shape;838;p83"/>
          <p:cNvSpPr/>
          <p:nvPr/>
        </p:nvSpPr>
        <p:spPr>
          <a:xfrm>
            <a:off x="3567959" y="988799"/>
            <a:ext cx="1982400" cy="4042200"/>
          </a:xfrm>
          <a:prstGeom prst="rect">
            <a:avLst/>
          </a:prstGeom>
          <a:solidFill>
            <a:srgbClr val="6AA84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83"/>
          <p:cNvSpPr/>
          <p:nvPr/>
        </p:nvSpPr>
        <p:spPr>
          <a:xfrm>
            <a:off x="3687348" y="1129033"/>
            <a:ext cx="1787700" cy="536100"/>
          </a:xfrm>
          <a:prstGeom prst="roundRect">
            <a:avLst>
              <a:gd fmla="val 16667" name="adj"/>
            </a:avLst>
          </a:prstGeom>
          <a:solidFill>
            <a:srgbClr val="3C78D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Service A</a:t>
            </a:r>
            <a:endParaRPr sz="1600">
              <a:solidFill>
                <a:srgbClr val="FFFFFF"/>
              </a:solidFill>
              <a:latin typeface="Overpass"/>
              <a:ea typeface="Overpass"/>
              <a:cs typeface="Overpass"/>
              <a:sym typeface="Overpass"/>
            </a:endParaRPr>
          </a:p>
        </p:txBody>
      </p:sp>
      <p:sp>
        <p:nvSpPr>
          <p:cNvPr id="840" name="Google Shape;840;p83"/>
          <p:cNvSpPr/>
          <p:nvPr/>
        </p:nvSpPr>
        <p:spPr>
          <a:xfrm>
            <a:off x="3629889" y="2029046"/>
            <a:ext cx="1885800" cy="2843700"/>
          </a:xfrm>
          <a:prstGeom prst="roundRect">
            <a:avLst>
              <a:gd fmla="val 16667"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latin typeface="Overpass"/>
              <a:ea typeface="Overpass"/>
              <a:cs typeface="Overpass"/>
              <a:sym typeface="Overpass"/>
            </a:endParaRPr>
          </a:p>
        </p:txBody>
      </p:sp>
      <p:grpSp>
        <p:nvGrpSpPr>
          <p:cNvPr id="841" name="Google Shape;841;p83"/>
          <p:cNvGrpSpPr/>
          <p:nvPr/>
        </p:nvGrpSpPr>
        <p:grpSpPr>
          <a:xfrm>
            <a:off x="3687223" y="2298522"/>
            <a:ext cx="1787584" cy="535952"/>
            <a:chOff x="4712925" y="2004125"/>
            <a:chExt cx="1838700" cy="523800"/>
          </a:xfrm>
        </p:grpSpPr>
        <p:sp>
          <p:nvSpPr>
            <p:cNvPr id="842" name="Google Shape;842;p83"/>
            <p:cNvSpPr/>
            <p:nvPr/>
          </p:nvSpPr>
          <p:spPr>
            <a:xfrm>
              <a:off x="4712925" y="2004125"/>
              <a:ext cx="1838700" cy="523800"/>
            </a:xfrm>
            <a:prstGeom prst="roundRect">
              <a:avLst>
                <a:gd fmla="val 16667" name="adj"/>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verpass"/>
                  <a:ea typeface="Overpass"/>
                  <a:cs typeface="Overpass"/>
                  <a:sym typeface="Overpass"/>
                </a:rPr>
                <a:t>Envoy</a:t>
              </a:r>
              <a:endParaRPr sz="1600">
                <a:latin typeface="Overpass"/>
                <a:ea typeface="Overpass"/>
                <a:cs typeface="Overpass"/>
                <a:sym typeface="Overpass"/>
              </a:endParaRPr>
            </a:p>
          </p:txBody>
        </p:sp>
        <p:sp>
          <p:nvSpPr>
            <p:cNvPr id="843" name="Google Shape;843;p83"/>
            <p:cNvSpPr/>
            <p:nvPr/>
          </p:nvSpPr>
          <p:spPr>
            <a:xfrm>
              <a:off x="4782750" y="2071375"/>
              <a:ext cx="465600" cy="381300"/>
            </a:xfrm>
            <a:prstGeom prst="hexagon">
              <a:avLst>
                <a:gd fmla="val 25000" name="adj"/>
                <a:gd fmla="val 115470" name="vf"/>
              </a:avLst>
            </a:prstGeom>
            <a:solidFill>
              <a:srgbClr val="D9D9D9"/>
            </a:solid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44" name="Google Shape;844;p83"/>
          <p:cNvCxnSpPr>
            <a:stCxn id="839" idx="2"/>
            <a:endCxn id="842" idx="0"/>
          </p:cNvCxnSpPr>
          <p:nvPr/>
        </p:nvCxnSpPr>
        <p:spPr>
          <a:xfrm flipH="1">
            <a:off x="4580898" y="1665133"/>
            <a:ext cx="300" cy="633300"/>
          </a:xfrm>
          <a:prstGeom prst="straightConnector1">
            <a:avLst/>
          </a:prstGeom>
          <a:noFill/>
          <a:ln cap="flat" cmpd="sng" w="28575">
            <a:solidFill>
              <a:srgbClr val="666666"/>
            </a:solidFill>
            <a:prstDash val="solid"/>
            <a:round/>
            <a:headEnd len="med" w="med" type="none"/>
            <a:tailEnd len="med" w="med" type="triangle"/>
          </a:ln>
        </p:spPr>
      </p:cxnSp>
      <p:cxnSp>
        <p:nvCxnSpPr>
          <p:cNvPr id="845" name="Google Shape;845;p83"/>
          <p:cNvCxnSpPr>
            <a:stCxn id="842" idx="2"/>
            <a:endCxn id="846" idx="0"/>
          </p:cNvCxnSpPr>
          <p:nvPr/>
        </p:nvCxnSpPr>
        <p:spPr>
          <a:xfrm flipH="1" rot="-5400000">
            <a:off x="4420815" y="2994674"/>
            <a:ext cx="747300" cy="426900"/>
          </a:xfrm>
          <a:prstGeom prst="curvedConnector3">
            <a:avLst>
              <a:gd fmla="val 49999" name="adj1"/>
            </a:avLst>
          </a:prstGeom>
          <a:noFill/>
          <a:ln cap="flat" cmpd="sng" w="19050">
            <a:solidFill>
              <a:srgbClr val="CCCCCC"/>
            </a:solidFill>
            <a:prstDash val="dash"/>
            <a:round/>
            <a:headEnd len="med" w="med" type="triangle"/>
            <a:tailEnd len="med" w="med" type="triangle"/>
          </a:ln>
        </p:spPr>
      </p:cxnSp>
      <p:cxnSp>
        <p:nvCxnSpPr>
          <p:cNvPr id="847" name="Google Shape;847;p83"/>
          <p:cNvCxnSpPr>
            <a:stCxn id="842" idx="3"/>
            <a:endCxn id="821" idx="1"/>
          </p:cNvCxnSpPr>
          <p:nvPr/>
        </p:nvCxnSpPr>
        <p:spPr>
          <a:xfrm>
            <a:off x="5474808" y="2566498"/>
            <a:ext cx="1545300" cy="0"/>
          </a:xfrm>
          <a:prstGeom prst="straightConnector1">
            <a:avLst/>
          </a:prstGeom>
          <a:noFill/>
          <a:ln cap="flat" cmpd="sng" w="28575">
            <a:solidFill>
              <a:schemeClr val="dk2"/>
            </a:solidFill>
            <a:prstDash val="solid"/>
            <a:round/>
            <a:headEnd len="med" w="med" type="none"/>
            <a:tailEnd len="med" w="med" type="triangle"/>
          </a:ln>
        </p:spPr>
      </p:cxnSp>
      <p:sp>
        <p:nvSpPr>
          <p:cNvPr id="848" name="Google Shape;848;p83"/>
          <p:cNvSpPr txBox="1"/>
          <p:nvPr/>
        </p:nvSpPr>
        <p:spPr>
          <a:xfrm>
            <a:off x="5627390" y="2095052"/>
            <a:ext cx="1196400" cy="3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Data Plane</a:t>
            </a:r>
            <a:endParaRPr sz="1000">
              <a:latin typeface="Overpass"/>
              <a:ea typeface="Overpass"/>
              <a:cs typeface="Overpass"/>
              <a:sym typeface="Overpass"/>
            </a:endParaRPr>
          </a:p>
        </p:txBody>
      </p:sp>
      <p:sp>
        <p:nvSpPr>
          <p:cNvPr id="849" name="Google Shape;849;p83"/>
          <p:cNvSpPr txBox="1"/>
          <p:nvPr>
            <p:ph idx="1" type="subTitle"/>
          </p:nvPr>
        </p:nvSpPr>
        <p:spPr>
          <a:xfrm>
            <a:off x="355925" y="41602"/>
            <a:ext cx="7967400" cy="5931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SERVICE MESH ARCHITECTURE 2.0+</a:t>
            </a:r>
            <a:endParaRPr/>
          </a:p>
        </p:txBody>
      </p:sp>
      <p:sp>
        <p:nvSpPr>
          <p:cNvPr id="846" name="Google Shape;846;p83"/>
          <p:cNvSpPr/>
          <p:nvPr/>
        </p:nvSpPr>
        <p:spPr>
          <a:xfrm>
            <a:off x="4540924" y="3581833"/>
            <a:ext cx="933900" cy="535800"/>
          </a:xfrm>
          <a:prstGeom prst="roundRect">
            <a:avLst>
              <a:gd fmla="val 16667" name="adj"/>
            </a:avLst>
          </a:prstGeom>
          <a:solidFill>
            <a:srgbClr val="3C78D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Overpass"/>
                <a:ea typeface="Overpass"/>
                <a:cs typeface="Overpass"/>
                <a:sym typeface="Overpass"/>
              </a:rPr>
              <a:t>WASM VM</a:t>
            </a:r>
            <a:endParaRPr sz="1400">
              <a:solidFill>
                <a:srgbClr val="FFFFFF"/>
              </a:solidFill>
              <a:latin typeface="Overpass"/>
              <a:ea typeface="Overpass"/>
              <a:cs typeface="Overpass"/>
              <a:sym typeface="Overpass"/>
            </a:endParaRPr>
          </a:p>
        </p:txBody>
      </p:sp>
      <p:sp>
        <p:nvSpPr>
          <p:cNvPr id="850" name="Google Shape;850;p83"/>
          <p:cNvSpPr/>
          <p:nvPr/>
        </p:nvSpPr>
        <p:spPr>
          <a:xfrm>
            <a:off x="5033348" y="4117668"/>
            <a:ext cx="195300" cy="535800"/>
          </a:xfrm>
          <a:prstGeom prst="roundRect">
            <a:avLst>
              <a:gd fmla="val 16667" name="adj"/>
            </a:avLst>
          </a:prstGeom>
          <a:solidFill>
            <a:srgbClr val="A2C4C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Overpass"/>
              <a:ea typeface="Overpass"/>
              <a:cs typeface="Overpass"/>
              <a:sym typeface="Overpass"/>
            </a:endParaRPr>
          </a:p>
        </p:txBody>
      </p:sp>
      <p:sp>
        <p:nvSpPr>
          <p:cNvPr id="851" name="Google Shape;851;p83"/>
          <p:cNvSpPr/>
          <p:nvPr/>
        </p:nvSpPr>
        <p:spPr>
          <a:xfrm>
            <a:off x="5259562" y="4117668"/>
            <a:ext cx="195300" cy="535800"/>
          </a:xfrm>
          <a:prstGeom prst="roundRect">
            <a:avLst>
              <a:gd fmla="val 16667" name="adj"/>
            </a:avLst>
          </a:prstGeom>
          <a:solidFill>
            <a:srgbClr val="A4C2F4"/>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Overpass"/>
              <a:ea typeface="Overpass"/>
              <a:cs typeface="Overpass"/>
              <a:sym typeface="Overpass"/>
            </a:endParaRPr>
          </a:p>
        </p:txBody>
      </p:sp>
      <p:sp>
        <p:nvSpPr>
          <p:cNvPr id="852" name="Google Shape;852;p83"/>
          <p:cNvSpPr/>
          <p:nvPr/>
        </p:nvSpPr>
        <p:spPr>
          <a:xfrm>
            <a:off x="3971856" y="3581833"/>
            <a:ext cx="195300" cy="535800"/>
          </a:xfrm>
          <a:prstGeom prst="roundRect">
            <a:avLst>
              <a:gd fmla="val 16667" name="adj"/>
            </a:avLst>
          </a:prstGeom>
          <a:solidFill>
            <a:srgbClr val="EA999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Overpass"/>
              <a:ea typeface="Overpass"/>
              <a:cs typeface="Overpass"/>
              <a:sym typeface="Overpass"/>
            </a:endParaRPr>
          </a:p>
        </p:txBody>
      </p:sp>
      <p:sp>
        <p:nvSpPr>
          <p:cNvPr id="853" name="Google Shape;853;p83"/>
          <p:cNvSpPr/>
          <p:nvPr/>
        </p:nvSpPr>
        <p:spPr>
          <a:xfrm>
            <a:off x="4256390" y="3581833"/>
            <a:ext cx="195300" cy="535800"/>
          </a:xfrm>
          <a:prstGeom prst="roundRect">
            <a:avLst>
              <a:gd fmla="val 16667" name="adj"/>
            </a:avLst>
          </a:prstGeom>
          <a:solidFill>
            <a:srgbClr val="F9CB9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Overpass"/>
              <a:ea typeface="Overpass"/>
              <a:cs typeface="Overpass"/>
              <a:sym typeface="Overpass"/>
            </a:endParaRPr>
          </a:p>
        </p:txBody>
      </p:sp>
      <p:sp>
        <p:nvSpPr>
          <p:cNvPr id="854" name="Google Shape;854;p83"/>
          <p:cNvSpPr/>
          <p:nvPr/>
        </p:nvSpPr>
        <p:spPr>
          <a:xfrm>
            <a:off x="3687347" y="3581833"/>
            <a:ext cx="195300" cy="535800"/>
          </a:xfrm>
          <a:prstGeom prst="roundRect">
            <a:avLst>
              <a:gd fmla="val 16667" name="adj"/>
            </a:avLst>
          </a:prstGeom>
          <a:solidFill>
            <a:srgbClr val="DD7E6B"/>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Overpass"/>
              <a:ea typeface="Overpass"/>
              <a:cs typeface="Overpass"/>
              <a:sym typeface="Overpass"/>
            </a:endParaRPr>
          </a:p>
        </p:txBody>
      </p:sp>
      <p:cxnSp>
        <p:nvCxnSpPr>
          <p:cNvPr id="855" name="Google Shape;855;p83"/>
          <p:cNvCxnSpPr>
            <a:stCxn id="842" idx="2"/>
            <a:endCxn id="854" idx="0"/>
          </p:cNvCxnSpPr>
          <p:nvPr/>
        </p:nvCxnSpPr>
        <p:spPr>
          <a:xfrm rot="5400000">
            <a:off x="3809415" y="2810174"/>
            <a:ext cx="747300" cy="795900"/>
          </a:xfrm>
          <a:prstGeom prst="curvedConnector3">
            <a:avLst>
              <a:gd fmla="val 49999" name="adj1"/>
            </a:avLst>
          </a:prstGeom>
          <a:noFill/>
          <a:ln cap="flat" cmpd="sng" w="19050">
            <a:solidFill>
              <a:srgbClr val="CCCCCC"/>
            </a:solidFill>
            <a:prstDash val="dash"/>
            <a:round/>
            <a:headEnd len="med" w="med" type="triangle"/>
            <a:tailEnd len="med" w="med" type="triangle"/>
          </a:ln>
        </p:spPr>
      </p:cxnSp>
      <p:cxnSp>
        <p:nvCxnSpPr>
          <p:cNvPr id="856" name="Google Shape;856;p83"/>
          <p:cNvCxnSpPr>
            <a:stCxn id="842" idx="2"/>
            <a:endCxn id="852" idx="0"/>
          </p:cNvCxnSpPr>
          <p:nvPr/>
        </p:nvCxnSpPr>
        <p:spPr>
          <a:xfrm rot="5400000">
            <a:off x="3951615" y="2952374"/>
            <a:ext cx="747300" cy="511500"/>
          </a:xfrm>
          <a:prstGeom prst="curvedConnector3">
            <a:avLst>
              <a:gd fmla="val 49999" name="adj1"/>
            </a:avLst>
          </a:prstGeom>
          <a:noFill/>
          <a:ln cap="flat" cmpd="sng" w="19050">
            <a:solidFill>
              <a:srgbClr val="CCCCCC"/>
            </a:solidFill>
            <a:prstDash val="dash"/>
            <a:round/>
            <a:headEnd len="med" w="med" type="triangle"/>
            <a:tailEnd len="med" w="med" type="triangle"/>
          </a:ln>
        </p:spPr>
      </p:cxnSp>
      <p:cxnSp>
        <p:nvCxnSpPr>
          <p:cNvPr id="857" name="Google Shape;857;p83"/>
          <p:cNvCxnSpPr>
            <a:stCxn id="842" idx="2"/>
            <a:endCxn id="853" idx="0"/>
          </p:cNvCxnSpPr>
          <p:nvPr/>
        </p:nvCxnSpPr>
        <p:spPr>
          <a:xfrm rot="5400000">
            <a:off x="4093815" y="3094574"/>
            <a:ext cx="747300" cy="227100"/>
          </a:xfrm>
          <a:prstGeom prst="curvedConnector3">
            <a:avLst>
              <a:gd fmla="val 49999" name="adj1"/>
            </a:avLst>
          </a:prstGeom>
          <a:noFill/>
          <a:ln cap="flat" cmpd="sng" w="19050">
            <a:solidFill>
              <a:srgbClr val="CCCCCC"/>
            </a:solidFill>
            <a:prstDash val="dash"/>
            <a:round/>
            <a:headEnd len="med" w="med" type="triangle"/>
            <a:tailEnd len="med" w="med" type="triangle"/>
          </a:ln>
        </p:spPr>
      </p:cxnSp>
      <p:sp>
        <p:nvSpPr>
          <p:cNvPr id="858" name="Google Shape;858;p83"/>
          <p:cNvSpPr/>
          <p:nvPr/>
        </p:nvSpPr>
        <p:spPr>
          <a:xfrm>
            <a:off x="4560889" y="4117668"/>
            <a:ext cx="195300" cy="535800"/>
          </a:xfrm>
          <a:prstGeom prst="roundRect">
            <a:avLst>
              <a:gd fmla="val 16667" name="adj"/>
            </a:avLst>
          </a:prstGeom>
          <a:solidFill>
            <a:srgbClr val="FFE59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Overpass"/>
              <a:ea typeface="Overpass"/>
              <a:cs typeface="Overpass"/>
              <a:sym typeface="Overpass"/>
            </a:endParaRPr>
          </a:p>
        </p:txBody>
      </p:sp>
      <p:sp>
        <p:nvSpPr>
          <p:cNvPr id="859" name="Google Shape;859;p83"/>
          <p:cNvSpPr/>
          <p:nvPr/>
        </p:nvSpPr>
        <p:spPr>
          <a:xfrm>
            <a:off x="4797121" y="4117668"/>
            <a:ext cx="195300" cy="535800"/>
          </a:xfrm>
          <a:prstGeom prst="roundRect">
            <a:avLst>
              <a:gd fmla="val 16667" name="adj"/>
            </a:avLst>
          </a:prstGeom>
          <a:solidFill>
            <a:srgbClr val="B6D7A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Overpass"/>
              <a:ea typeface="Overpass"/>
              <a:cs typeface="Overpass"/>
              <a:sym typeface="Overpass"/>
            </a:endParaRPr>
          </a:p>
        </p:txBody>
      </p:sp>
      <p:sp>
        <p:nvSpPr>
          <p:cNvPr id="860" name="Google Shape;860;p83"/>
          <p:cNvSpPr txBox="1"/>
          <p:nvPr/>
        </p:nvSpPr>
        <p:spPr>
          <a:xfrm>
            <a:off x="3872758" y="3017917"/>
            <a:ext cx="1400100" cy="3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latin typeface="Overpass"/>
                <a:ea typeface="Overpass"/>
                <a:cs typeface="Overpass"/>
                <a:sym typeface="Overpass"/>
              </a:rPr>
              <a:t>Control Plane</a:t>
            </a:r>
            <a:endParaRPr b="1" sz="1400">
              <a:latin typeface="Overpass"/>
              <a:ea typeface="Overpass"/>
              <a:cs typeface="Overpass"/>
              <a:sym typeface="Overpass"/>
            </a:endParaRPr>
          </a:p>
        </p:txBody>
      </p:sp>
      <p:sp>
        <p:nvSpPr>
          <p:cNvPr id="861" name="Google Shape;861;p83"/>
          <p:cNvSpPr/>
          <p:nvPr/>
        </p:nvSpPr>
        <p:spPr>
          <a:xfrm>
            <a:off x="5654679" y="3919116"/>
            <a:ext cx="1141800" cy="8385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a:p>
            <a:pPr indent="0" lvl="0" marL="0" rtl="0" algn="ctr">
              <a:spcBef>
                <a:spcPts val="0"/>
              </a:spcBef>
              <a:spcAft>
                <a:spcPts val="0"/>
              </a:spcAft>
              <a:buNone/>
            </a:pPr>
            <a:r>
              <a:rPr lang="en" sz="1100"/>
              <a:t>Authorization Cache</a:t>
            </a:r>
            <a:endParaRPr sz="1100"/>
          </a:p>
        </p:txBody>
      </p:sp>
      <p:cxnSp>
        <p:nvCxnSpPr>
          <p:cNvPr id="862" name="Google Shape;862;p83"/>
          <p:cNvCxnSpPr>
            <a:stCxn id="834" idx="1"/>
            <a:endCxn id="861" idx="2"/>
          </p:cNvCxnSpPr>
          <p:nvPr/>
        </p:nvCxnSpPr>
        <p:spPr>
          <a:xfrm flipH="1">
            <a:off x="6225539" y="4385568"/>
            <a:ext cx="1668300" cy="372000"/>
          </a:xfrm>
          <a:prstGeom prst="curvedConnector4">
            <a:avLst>
              <a:gd fmla="val 32887" name="adj1"/>
              <a:gd fmla="val 173730" name="adj2"/>
            </a:avLst>
          </a:prstGeom>
          <a:noFill/>
          <a:ln cap="flat" cmpd="sng" w="9525">
            <a:solidFill>
              <a:schemeClr val="dk2"/>
            </a:solidFill>
            <a:prstDash val="solid"/>
            <a:round/>
            <a:headEnd len="med" w="med" type="none"/>
            <a:tailEnd len="med" w="med" type="triangle"/>
          </a:ln>
        </p:spPr>
      </p:cxnSp>
      <p:sp>
        <p:nvSpPr>
          <p:cNvPr id="863" name="Google Shape;863;p83"/>
          <p:cNvSpPr/>
          <p:nvPr/>
        </p:nvSpPr>
        <p:spPr>
          <a:xfrm>
            <a:off x="5750088" y="2844345"/>
            <a:ext cx="951048" cy="706104"/>
          </a:xfrm>
          <a:prstGeom prst="cloud">
            <a:avLst/>
          </a:prstGeom>
          <a:solidFill>
            <a:schemeClr val="lt2"/>
          </a:solid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API-M</a:t>
            </a:r>
            <a:endParaRPr sz="1100"/>
          </a:p>
        </p:txBody>
      </p:sp>
      <p:cxnSp>
        <p:nvCxnSpPr>
          <p:cNvPr id="864" name="Google Shape;864;p83"/>
          <p:cNvCxnSpPr>
            <a:stCxn id="861" idx="0"/>
            <a:endCxn id="863" idx="1"/>
          </p:cNvCxnSpPr>
          <p:nvPr/>
        </p:nvCxnSpPr>
        <p:spPr>
          <a:xfrm rot="-5400000">
            <a:off x="6041229" y="3734166"/>
            <a:ext cx="369300" cy="600"/>
          </a:xfrm>
          <a:prstGeom prst="curvedConnector3">
            <a:avLst>
              <a:gd fmla="val 49546" name="adj1"/>
            </a:avLst>
          </a:prstGeom>
          <a:noFill/>
          <a:ln cap="flat" cmpd="sng" w="9525">
            <a:solidFill>
              <a:schemeClr val="dk2"/>
            </a:solidFill>
            <a:prstDash val="dashDot"/>
            <a:round/>
            <a:headEnd len="med" w="med" type="none"/>
            <a:tailEnd len="med" w="med" type="stealth"/>
          </a:ln>
        </p:spPr>
      </p:cxnSp>
      <p:sp>
        <p:nvSpPr>
          <p:cNvPr id="865" name="Google Shape;865;p83"/>
          <p:cNvSpPr txBox="1"/>
          <p:nvPr/>
        </p:nvSpPr>
        <p:spPr>
          <a:xfrm rot="5400000">
            <a:off x="7685215" y="4225217"/>
            <a:ext cx="612600" cy="32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Overpass"/>
                <a:ea typeface="Overpass"/>
                <a:cs typeface="Overpass"/>
                <a:sym typeface="Overpass"/>
              </a:rPr>
              <a:t>APIM</a:t>
            </a:r>
            <a:endParaRPr b="1" sz="800">
              <a:latin typeface="Overpass"/>
              <a:ea typeface="Overpass"/>
              <a:cs typeface="Overpass"/>
              <a:sym typeface="Overpas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9" name="Shape 869"/>
        <p:cNvGrpSpPr/>
        <p:nvPr/>
      </p:nvGrpSpPr>
      <p:grpSpPr>
        <a:xfrm>
          <a:off x="0" y="0"/>
          <a:ext cx="0" cy="0"/>
          <a:chOff x="0" y="0"/>
          <a:chExt cx="0" cy="0"/>
        </a:xfrm>
      </p:grpSpPr>
      <p:sp>
        <p:nvSpPr>
          <p:cNvPr id="870" name="Google Shape;870;p84"/>
          <p:cNvSpPr txBox="1"/>
          <p:nvPr>
            <p:ph type="title"/>
          </p:nvPr>
        </p:nvSpPr>
        <p:spPr>
          <a:xfrm>
            <a:off x="341550" y="328500"/>
            <a:ext cx="84213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800">
                <a:latin typeface="Proxima Nova"/>
                <a:ea typeface="Proxima Nova"/>
                <a:cs typeface="Proxima Nova"/>
                <a:sym typeface="Proxima Nova"/>
              </a:rPr>
              <a:t>SERVICE MESH ARCHITECTURE AND FEATURES</a:t>
            </a:r>
            <a:endParaRPr sz="2800">
              <a:latin typeface="Proxima Nova"/>
              <a:ea typeface="Proxima Nova"/>
              <a:cs typeface="Proxima Nova"/>
              <a:sym typeface="Proxima Nova"/>
            </a:endParaRPr>
          </a:p>
        </p:txBody>
      </p:sp>
      <p:sp>
        <p:nvSpPr>
          <p:cNvPr id="871" name="Google Shape;871;p8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72" name="Google Shape;872;p84"/>
          <p:cNvSpPr txBox="1"/>
          <p:nvPr/>
        </p:nvSpPr>
        <p:spPr>
          <a:xfrm>
            <a:off x="3751925" y="3492975"/>
            <a:ext cx="5026800" cy="15495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Istio </a:t>
            </a:r>
            <a:br>
              <a:rPr lang="en">
                <a:solidFill>
                  <a:srgbClr val="FFFFFF"/>
                </a:solidFill>
              </a:rPr>
            </a:br>
            <a:r>
              <a:rPr lang="en">
                <a:solidFill>
                  <a:srgbClr val="FFFFFF"/>
                </a:solidFill>
              </a:rPr>
              <a:t>Control Plane</a:t>
            </a:r>
            <a:endParaRPr>
              <a:solidFill>
                <a:srgbClr val="FFFFFF"/>
              </a:solidFill>
            </a:endParaRPr>
          </a:p>
        </p:txBody>
      </p:sp>
      <p:sp>
        <p:nvSpPr>
          <p:cNvPr id="873" name="Google Shape;873;p84"/>
          <p:cNvSpPr txBox="1"/>
          <p:nvPr/>
        </p:nvSpPr>
        <p:spPr>
          <a:xfrm>
            <a:off x="341550" y="1034399"/>
            <a:ext cx="3138900" cy="4008000"/>
          </a:xfrm>
          <a:prstGeom prst="rect">
            <a:avLst/>
          </a:prstGeom>
          <a:solidFill>
            <a:schemeClr val="lt2"/>
          </a:solidFill>
          <a:ln cap="flat" cmpd="thinThick"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t/>
            </a:r>
            <a:endParaRPr>
              <a:solidFill>
                <a:srgbClr val="004153"/>
              </a:solidFill>
              <a:latin typeface="Overpass"/>
              <a:ea typeface="Overpass"/>
              <a:cs typeface="Overpass"/>
              <a:sym typeface="Overpass"/>
            </a:endParaRPr>
          </a:p>
          <a:p>
            <a:pPr indent="-203200" lvl="0" marL="285750" marR="0" rtl="0" algn="l">
              <a:lnSpc>
                <a:spcPct val="115000"/>
              </a:lnSpc>
              <a:spcBef>
                <a:spcPts val="0"/>
              </a:spcBef>
              <a:spcAft>
                <a:spcPts val="0"/>
              </a:spcAft>
              <a:buClr>
                <a:srgbClr val="004153"/>
              </a:buClr>
              <a:buSzPts val="1400"/>
              <a:buFont typeface="Overpass"/>
              <a:buChar char="➔"/>
            </a:pPr>
            <a:r>
              <a:rPr lang="en">
                <a:solidFill>
                  <a:srgbClr val="004153"/>
                </a:solidFill>
                <a:latin typeface="Overpass"/>
                <a:ea typeface="Overpass"/>
                <a:cs typeface="Overpass"/>
                <a:sym typeface="Overpass"/>
              </a:rPr>
              <a:t>Split between Data plane and Control plane.</a:t>
            </a:r>
            <a:endParaRPr>
              <a:solidFill>
                <a:srgbClr val="004153"/>
              </a:solidFill>
              <a:latin typeface="Overpass"/>
              <a:ea typeface="Overpass"/>
              <a:cs typeface="Overpass"/>
              <a:sym typeface="Overpass"/>
            </a:endParaRPr>
          </a:p>
          <a:p>
            <a:pPr indent="-114300" lvl="0" marL="285750" marR="0" rtl="0" algn="l">
              <a:lnSpc>
                <a:spcPct val="115000"/>
              </a:lnSpc>
              <a:spcBef>
                <a:spcPts val="0"/>
              </a:spcBef>
              <a:spcAft>
                <a:spcPts val="0"/>
              </a:spcAft>
              <a:buNone/>
            </a:pPr>
            <a:r>
              <a:t/>
            </a:r>
            <a:endParaRPr>
              <a:solidFill>
                <a:srgbClr val="004153"/>
              </a:solidFill>
              <a:latin typeface="Overpass"/>
              <a:ea typeface="Overpass"/>
              <a:cs typeface="Overpass"/>
              <a:sym typeface="Overpass"/>
            </a:endParaRPr>
          </a:p>
          <a:p>
            <a:pPr indent="-203200" lvl="0" marL="285750" marR="0" rtl="0" algn="l">
              <a:lnSpc>
                <a:spcPct val="115000"/>
              </a:lnSpc>
              <a:spcBef>
                <a:spcPts val="0"/>
              </a:spcBef>
              <a:spcAft>
                <a:spcPts val="0"/>
              </a:spcAft>
              <a:buClr>
                <a:srgbClr val="004153"/>
              </a:buClr>
              <a:buSzPts val="1400"/>
              <a:buFont typeface="Overpass"/>
              <a:buChar char="➔"/>
            </a:pPr>
            <a:r>
              <a:rPr lang="en">
                <a:solidFill>
                  <a:srgbClr val="004153"/>
                </a:solidFill>
                <a:latin typeface="Overpass"/>
                <a:ea typeface="Overpass"/>
                <a:cs typeface="Overpass"/>
                <a:sym typeface="Overpass"/>
              </a:rPr>
              <a:t>The Data Plane is based on Envoy, a smart reverse proxy, deployed together with the application in a transparent way.</a:t>
            </a:r>
            <a:endParaRPr>
              <a:solidFill>
                <a:srgbClr val="004153"/>
              </a:solidFill>
              <a:latin typeface="Overpass"/>
              <a:ea typeface="Overpass"/>
              <a:cs typeface="Overpass"/>
              <a:sym typeface="Overpass"/>
            </a:endParaRPr>
          </a:p>
          <a:p>
            <a:pPr indent="-114300" lvl="0" marL="285750" marR="0" rtl="0" algn="l">
              <a:lnSpc>
                <a:spcPct val="115000"/>
              </a:lnSpc>
              <a:spcBef>
                <a:spcPts val="0"/>
              </a:spcBef>
              <a:spcAft>
                <a:spcPts val="0"/>
              </a:spcAft>
              <a:buNone/>
            </a:pPr>
            <a:r>
              <a:t/>
            </a:r>
            <a:endParaRPr>
              <a:solidFill>
                <a:srgbClr val="004153"/>
              </a:solidFill>
              <a:latin typeface="Overpass"/>
              <a:ea typeface="Overpass"/>
              <a:cs typeface="Overpass"/>
              <a:sym typeface="Overpass"/>
            </a:endParaRPr>
          </a:p>
          <a:p>
            <a:pPr indent="-203200" lvl="0" marL="285750" marR="0" rtl="0" algn="l">
              <a:lnSpc>
                <a:spcPct val="115000"/>
              </a:lnSpc>
              <a:spcBef>
                <a:spcPts val="0"/>
              </a:spcBef>
              <a:spcAft>
                <a:spcPts val="0"/>
              </a:spcAft>
              <a:buClr>
                <a:srgbClr val="004153"/>
              </a:buClr>
              <a:buSzPts val="1400"/>
              <a:buFont typeface="Overpass"/>
              <a:buChar char="➔"/>
            </a:pPr>
            <a:r>
              <a:rPr lang="en">
                <a:solidFill>
                  <a:srgbClr val="004153"/>
                </a:solidFill>
                <a:latin typeface="Overpass"/>
                <a:ea typeface="Overpass"/>
                <a:cs typeface="Overpass"/>
                <a:sym typeface="Overpass"/>
              </a:rPr>
              <a:t>The Control Plane provides the configuration to all the Envoy proxies in the data plane.</a:t>
            </a:r>
            <a:endParaRPr>
              <a:solidFill>
                <a:srgbClr val="004153"/>
              </a:solidFill>
              <a:latin typeface="Overpass"/>
              <a:ea typeface="Overpass"/>
              <a:cs typeface="Overpass"/>
              <a:sym typeface="Overpass"/>
            </a:endParaRPr>
          </a:p>
          <a:p>
            <a:pPr indent="-114300" lvl="0" marL="285750" marR="0" rtl="0" algn="l">
              <a:lnSpc>
                <a:spcPct val="115000"/>
              </a:lnSpc>
              <a:spcBef>
                <a:spcPts val="0"/>
              </a:spcBef>
              <a:spcAft>
                <a:spcPts val="0"/>
              </a:spcAft>
              <a:buNone/>
            </a:pPr>
            <a:r>
              <a:t/>
            </a:r>
            <a:endParaRPr>
              <a:solidFill>
                <a:srgbClr val="004153"/>
              </a:solidFill>
              <a:latin typeface="Overpass"/>
              <a:ea typeface="Overpass"/>
              <a:cs typeface="Overpass"/>
              <a:sym typeface="Overpass"/>
            </a:endParaRPr>
          </a:p>
          <a:p>
            <a:pPr indent="-203200" lvl="0" marL="285750" marR="0" rtl="0" algn="l">
              <a:lnSpc>
                <a:spcPct val="115000"/>
              </a:lnSpc>
              <a:spcBef>
                <a:spcPts val="0"/>
              </a:spcBef>
              <a:spcAft>
                <a:spcPts val="0"/>
              </a:spcAft>
              <a:buClr>
                <a:srgbClr val="004153"/>
              </a:buClr>
              <a:buSzPts val="1400"/>
              <a:buFont typeface="Overpass"/>
              <a:buChar char="➔"/>
            </a:pPr>
            <a:r>
              <a:rPr lang="en">
                <a:solidFill>
                  <a:srgbClr val="004153"/>
                </a:solidFill>
                <a:latin typeface="Overpass"/>
                <a:ea typeface="Overpass"/>
                <a:cs typeface="Overpass"/>
                <a:sym typeface="Overpass"/>
              </a:rPr>
              <a:t>Mixer is used for telemetry and Policy enforcement.</a:t>
            </a:r>
            <a:endParaRPr>
              <a:solidFill>
                <a:srgbClr val="004153"/>
              </a:solidFill>
              <a:latin typeface="Overpass"/>
              <a:ea typeface="Overpass"/>
              <a:cs typeface="Overpass"/>
              <a:sym typeface="Overpass"/>
            </a:endParaRPr>
          </a:p>
          <a:p>
            <a:pPr indent="0" lvl="0" marL="914400" rtl="0" algn="l">
              <a:lnSpc>
                <a:spcPct val="115000"/>
              </a:lnSpc>
              <a:spcBef>
                <a:spcPts val="0"/>
              </a:spcBef>
              <a:spcAft>
                <a:spcPts val="0"/>
              </a:spcAft>
              <a:buNone/>
            </a:pPr>
            <a:r>
              <a:t/>
            </a:r>
            <a:endParaRPr>
              <a:solidFill>
                <a:srgbClr val="004153"/>
              </a:solidFill>
              <a:latin typeface="Overpass"/>
              <a:ea typeface="Overpass"/>
              <a:cs typeface="Overpass"/>
              <a:sym typeface="Overpass"/>
            </a:endParaRPr>
          </a:p>
        </p:txBody>
      </p:sp>
      <p:sp>
        <p:nvSpPr>
          <p:cNvPr id="874" name="Google Shape;874;p84"/>
          <p:cNvSpPr/>
          <p:nvPr/>
        </p:nvSpPr>
        <p:spPr>
          <a:xfrm>
            <a:off x="3828125" y="1028901"/>
            <a:ext cx="2039100" cy="1926900"/>
          </a:xfrm>
          <a:prstGeom prst="rect">
            <a:avLst/>
          </a:prstGeom>
          <a:solidFill>
            <a:srgbClr val="6AA84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84"/>
          <p:cNvSpPr/>
          <p:nvPr/>
        </p:nvSpPr>
        <p:spPr>
          <a:xfrm>
            <a:off x="3950925" y="1155316"/>
            <a:ext cx="1838700" cy="483300"/>
          </a:xfrm>
          <a:prstGeom prst="roundRect">
            <a:avLst>
              <a:gd fmla="val 16667" name="adj"/>
            </a:avLst>
          </a:prstGeom>
          <a:solidFill>
            <a:srgbClr val="3C78D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Service A</a:t>
            </a:r>
            <a:endParaRPr sz="1600">
              <a:solidFill>
                <a:srgbClr val="FFFFFF"/>
              </a:solidFill>
              <a:latin typeface="Overpass"/>
              <a:ea typeface="Overpass"/>
              <a:cs typeface="Overpass"/>
              <a:sym typeface="Overpass"/>
            </a:endParaRPr>
          </a:p>
        </p:txBody>
      </p:sp>
      <p:grpSp>
        <p:nvGrpSpPr>
          <p:cNvPr id="876" name="Google Shape;876;p84"/>
          <p:cNvGrpSpPr/>
          <p:nvPr/>
        </p:nvGrpSpPr>
        <p:grpSpPr>
          <a:xfrm>
            <a:off x="3950925" y="2209620"/>
            <a:ext cx="1838700" cy="483153"/>
            <a:chOff x="4712925" y="2004125"/>
            <a:chExt cx="1838700" cy="523800"/>
          </a:xfrm>
        </p:grpSpPr>
        <p:sp>
          <p:nvSpPr>
            <p:cNvPr id="877" name="Google Shape;877;p84"/>
            <p:cNvSpPr/>
            <p:nvPr/>
          </p:nvSpPr>
          <p:spPr>
            <a:xfrm>
              <a:off x="4712925" y="2004125"/>
              <a:ext cx="1838700" cy="523800"/>
            </a:xfrm>
            <a:prstGeom prst="roundRect">
              <a:avLst>
                <a:gd fmla="val 16667"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verpass"/>
                  <a:ea typeface="Overpass"/>
                  <a:cs typeface="Overpass"/>
                  <a:sym typeface="Overpass"/>
                </a:rPr>
                <a:t>Envoy</a:t>
              </a:r>
              <a:endParaRPr sz="1600">
                <a:latin typeface="Overpass"/>
                <a:ea typeface="Overpass"/>
                <a:cs typeface="Overpass"/>
                <a:sym typeface="Overpass"/>
              </a:endParaRPr>
            </a:p>
          </p:txBody>
        </p:sp>
        <p:sp>
          <p:nvSpPr>
            <p:cNvPr id="878" name="Google Shape;878;p84"/>
            <p:cNvSpPr/>
            <p:nvPr/>
          </p:nvSpPr>
          <p:spPr>
            <a:xfrm>
              <a:off x="4782750" y="2071375"/>
              <a:ext cx="465600" cy="381300"/>
            </a:xfrm>
            <a:prstGeom prst="hexagon">
              <a:avLst>
                <a:gd fmla="val 25000" name="adj"/>
                <a:gd fmla="val 115470" name="vf"/>
              </a:avLst>
            </a:prstGeom>
            <a:solidFill>
              <a:srgbClr val="FFFFFF"/>
            </a:solid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79" name="Google Shape;879;p84"/>
          <p:cNvCxnSpPr>
            <a:stCxn id="875" idx="2"/>
            <a:endCxn id="877" idx="0"/>
          </p:cNvCxnSpPr>
          <p:nvPr/>
        </p:nvCxnSpPr>
        <p:spPr>
          <a:xfrm>
            <a:off x="4870275" y="1638616"/>
            <a:ext cx="0" cy="570900"/>
          </a:xfrm>
          <a:prstGeom prst="straightConnector1">
            <a:avLst/>
          </a:prstGeom>
          <a:noFill/>
          <a:ln cap="flat" cmpd="sng" w="28575">
            <a:solidFill>
              <a:srgbClr val="666666"/>
            </a:solidFill>
            <a:prstDash val="solid"/>
            <a:round/>
            <a:headEnd len="med" w="med" type="none"/>
            <a:tailEnd len="med" w="med" type="triangle"/>
          </a:ln>
        </p:spPr>
      </p:cxnSp>
      <p:sp>
        <p:nvSpPr>
          <p:cNvPr id="880" name="Google Shape;880;p84"/>
          <p:cNvSpPr/>
          <p:nvPr/>
        </p:nvSpPr>
        <p:spPr>
          <a:xfrm>
            <a:off x="6723725" y="1028901"/>
            <a:ext cx="2039100" cy="1926900"/>
          </a:xfrm>
          <a:prstGeom prst="rect">
            <a:avLst/>
          </a:prstGeom>
          <a:solidFill>
            <a:srgbClr val="6AA84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84"/>
          <p:cNvSpPr/>
          <p:nvPr/>
        </p:nvSpPr>
        <p:spPr>
          <a:xfrm>
            <a:off x="6846525" y="1155316"/>
            <a:ext cx="1838700" cy="483300"/>
          </a:xfrm>
          <a:prstGeom prst="roundRect">
            <a:avLst>
              <a:gd fmla="val 16667" name="adj"/>
            </a:avLst>
          </a:prstGeom>
          <a:solidFill>
            <a:srgbClr val="3C78D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Service B</a:t>
            </a:r>
            <a:endParaRPr sz="1600">
              <a:solidFill>
                <a:srgbClr val="FFFFFF"/>
              </a:solidFill>
              <a:latin typeface="Overpass"/>
              <a:ea typeface="Overpass"/>
              <a:cs typeface="Overpass"/>
              <a:sym typeface="Overpass"/>
            </a:endParaRPr>
          </a:p>
        </p:txBody>
      </p:sp>
      <p:grpSp>
        <p:nvGrpSpPr>
          <p:cNvPr id="882" name="Google Shape;882;p84"/>
          <p:cNvGrpSpPr/>
          <p:nvPr/>
        </p:nvGrpSpPr>
        <p:grpSpPr>
          <a:xfrm>
            <a:off x="6846525" y="2209620"/>
            <a:ext cx="1838700" cy="483153"/>
            <a:chOff x="4712925" y="2004125"/>
            <a:chExt cx="1838700" cy="523800"/>
          </a:xfrm>
        </p:grpSpPr>
        <p:sp>
          <p:nvSpPr>
            <p:cNvPr id="883" name="Google Shape;883;p84"/>
            <p:cNvSpPr/>
            <p:nvPr/>
          </p:nvSpPr>
          <p:spPr>
            <a:xfrm>
              <a:off x="4712925" y="2004125"/>
              <a:ext cx="1838700" cy="523800"/>
            </a:xfrm>
            <a:prstGeom prst="roundRect">
              <a:avLst>
                <a:gd fmla="val 16667"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verpass"/>
                  <a:ea typeface="Overpass"/>
                  <a:cs typeface="Overpass"/>
                  <a:sym typeface="Overpass"/>
                </a:rPr>
                <a:t>Envoy</a:t>
              </a:r>
              <a:endParaRPr sz="1600">
                <a:latin typeface="Overpass"/>
                <a:ea typeface="Overpass"/>
                <a:cs typeface="Overpass"/>
                <a:sym typeface="Overpass"/>
              </a:endParaRPr>
            </a:p>
          </p:txBody>
        </p:sp>
        <p:sp>
          <p:nvSpPr>
            <p:cNvPr id="884" name="Google Shape;884;p84"/>
            <p:cNvSpPr/>
            <p:nvPr/>
          </p:nvSpPr>
          <p:spPr>
            <a:xfrm>
              <a:off x="4782750" y="2071375"/>
              <a:ext cx="465600" cy="381300"/>
            </a:xfrm>
            <a:prstGeom prst="hexagon">
              <a:avLst>
                <a:gd fmla="val 25000" name="adj"/>
                <a:gd fmla="val 115470" name="vf"/>
              </a:avLst>
            </a:prstGeom>
            <a:solidFill>
              <a:srgbClr val="FFFFFF"/>
            </a:solid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85" name="Google Shape;885;p84"/>
          <p:cNvCxnSpPr>
            <a:stCxn id="881" idx="2"/>
            <a:endCxn id="883" idx="0"/>
          </p:cNvCxnSpPr>
          <p:nvPr/>
        </p:nvCxnSpPr>
        <p:spPr>
          <a:xfrm>
            <a:off x="7765875" y="1638616"/>
            <a:ext cx="0" cy="570900"/>
          </a:xfrm>
          <a:prstGeom prst="straightConnector1">
            <a:avLst/>
          </a:prstGeom>
          <a:noFill/>
          <a:ln cap="flat" cmpd="sng" w="28575">
            <a:solidFill>
              <a:srgbClr val="666666"/>
            </a:solidFill>
            <a:prstDash val="solid"/>
            <a:round/>
            <a:headEnd len="med" w="med" type="triangle"/>
            <a:tailEnd len="med" w="med" type="none"/>
          </a:ln>
        </p:spPr>
      </p:cxnSp>
      <p:cxnSp>
        <p:nvCxnSpPr>
          <p:cNvPr id="886" name="Google Shape;886;p84"/>
          <p:cNvCxnSpPr>
            <a:stCxn id="877" idx="3"/>
            <a:endCxn id="884" idx="3"/>
          </p:cNvCxnSpPr>
          <p:nvPr/>
        </p:nvCxnSpPr>
        <p:spPr>
          <a:xfrm flipH="1" rot="10800000">
            <a:off x="5789625" y="2447596"/>
            <a:ext cx="1126800" cy="3600"/>
          </a:xfrm>
          <a:prstGeom prst="straightConnector1">
            <a:avLst/>
          </a:prstGeom>
          <a:noFill/>
          <a:ln cap="flat" cmpd="sng" w="28575">
            <a:solidFill>
              <a:schemeClr val="dk2"/>
            </a:solidFill>
            <a:prstDash val="solid"/>
            <a:round/>
            <a:headEnd len="med" w="med" type="none"/>
            <a:tailEnd len="med" w="med" type="triangle"/>
          </a:ln>
        </p:spPr>
      </p:cxnSp>
      <p:cxnSp>
        <p:nvCxnSpPr>
          <p:cNvPr id="887" name="Google Shape;887;p84"/>
          <p:cNvCxnSpPr>
            <a:stCxn id="883" idx="2"/>
            <a:endCxn id="872" idx="0"/>
          </p:cNvCxnSpPr>
          <p:nvPr/>
        </p:nvCxnSpPr>
        <p:spPr>
          <a:xfrm rot="5400000">
            <a:off x="6615525" y="2342523"/>
            <a:ext cx="800100" cy="1500600"/>
          </a:xfrm>
          <a:prstGeom prst="curvedConnector3">
            <a:avLst>
              <a:gd fmla="val 50006" name="adj1"/>
            </a:avLst>
          </a:prstGeom>
          <a:noFill/>
          <a:ln cap="flat" cmpd="sng" w="28575">
            <a:solidFill>
              <a:srgbClr val="666666"/>
            </a:solidFill>
            <a:prstDash val="dash"/>
            <a:round/>
            <a:headEnd len="med" w="med" type="triangle"/>
            <a:tailEnd len="med" w="med" type="triangle"/>
          </a:ln>
        </p:spPr>
      </p:cxnSp>
      <p:sp>
        <p:nvSpPr>
          <p:cNvPr id="888" name="Google Shape;888;p84"/>
          <p:cNvSpPr txBox="1"/>
          <p:nvPr/>
        </p:nvSpPr>
        <p:spPr>
          <a:xfrm>
            <a:off x="5769426" y="2700056"/>
            <a:ext cx="987600" cy="6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Policy and Telemetry Checks</a:t>
            </a:r>
            <a:endParaRPr sz="1000">
              <a:latin typeface="Overpass"/>
              <a:ea typeface="Overpass"/>
              <a:cs typeface="Overpass"/>
              <a:sym typeface="Overpass"/>
            </a:endParaRPr>
          </a:p>
        </p:txBody>
      </p:sp>
      <p:cxnSp>
        <p:nvCxnSpPr>
          <p:cNvPr id="889" name="Google Shape;889;p84"/>
          <p:cNvCxnSpPr>
            <a:stCxn id="877" idx="2"/>
            <a:endCxn id="872" idx="0"/>
          </p:cNvCxnSpPr>
          <p:nvPr/>
        </p:nvCxnSpPr>
        <p:spPr>
          <a:xfrm flipH="1" rot="-5400000">
            <a:off x="5167725" y="2395323"/>
            <a:ext cx="800100" cy="1395000"/>
          </a:xfrm>
          <a:prstGeom prst="curvedConnector3">
            <a:avLst>
              <a:gd fmla="val 50006" name="adj1"/>
            </a:avLst>
          </a:prstGeom>
          <a:noFill/>
          <a:ln cap="flat" cmpd="sng" w="28575">
            <a:solidFill>
              <a:srgbClr val="666666"/>
            </a:solidFill>
            <a:prstDash val="dash"/>
            <a:round/>
            <a:headEnd len="med" w="med" type="triangle"/>
            <a:tailEnd len="med" w="med" type="triangle"/>
          </a:ln>
        </p:spPr>
      </p:cxnSp>
      <p:sp>
        <p:nvSpPr>
          <p:cNvPr id="890" name="Google Shape;890;p84"/>
          <p:cNvSpPr/>
          <p:nvPr/>
        </p:nvSpPr>
        <p:spPr>
          <a:xfrm>
            <a:off x="3904325" y="4474425"/>
            <a:ext cx="1395000" cy="483300"/>
          </a:xfrm>
          <a:prstGeom prst="roundRect">
            <a:avLst>
              <a:gd fmla="val 16667" name="adj"/>
            </a:avLst>
          </a:prstGeom>
          <a:solidFill>
            <a:srgbClr val="6AA84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Pilot</a:t>
            </a:r>
            <a:endParaRPr sz="1600">
              <a:solidFill>
                <a:srgbClr val="FFFFFF"/>
              </a:solidFill>
              <a:latin typeface="Overpass"/>
              <a:ea typeface="Overpass"/>
              <a:cs typeface="Overpass"/>
              <a:sym typeface="Overpass"/>
            </a:endParaRPr>
          </a:p>
        </p:txBody>
      </p:sp>
      <p:sp>
        <p:nvSpPr>
          <p:cNvPr id="891" name="Google Shape;891;p84"/>
          <p:cNvSpPr/>
          <p:nvPr/>
        </p:nvSpPr>
        <p:spPr>
          <a:xfrm>
            <a:off x="5580725" y="4474425"/>
            <a:ext cx="1395000" cy="483300"/>
          </a:xfrm>
          <a:prstGeom prst="roundRect">
            <a:avLst>
              <a:gd fmla="val 16667" name="adj"/>
            </a:avLst>
          </a:prstGeom>
          <a:solidFill>
            <a:srgbClr val="6AA84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Galley</a:t>
            </a:r>
            <a:endParaRPr sz="1600">
              <a:solidFill>
                <a:srgbClr val="FFFFFF"/>
              </a:solidFill>
              <a:latin typeface="Overpass"/>
              <a:ea typeface="Overpass"/>
              <a:cs typeface="Overpass"/>
              <a:sym typeface="Overpass"/>
            </a:endParaRPr>
          </a:p>
        </p:txBody>
      </p:sp>
      <p:sp>
        <p:nvSpPr>
          <p:cNvPr id="892" name="Google Shape;892;p84"/>
          <p:cNvSpPr/>
          <p:nvPr/>
        </p:nvSpPr>
        <p:spPr>
          <a:xfrm>
            <a:off x="7219309" y="4474425"/>
            <a:ext cx="1395000" cy="483300"/>
          </a:xfrm>
          <a:prstGeom prst="roundRect">
            <a:avLst>
              <a:gd fmla="val 16667" name="adj"/>
            </a:avLst>
          </a:prstGeom>
          <a:solidFill>
            <a:srgbClr val="6AA84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Citadel</a:t>
            </a:r>
            <a:endParaRPr sz="1600">
              <a:solidFill>
                <a:srgbClr val="FFFFFF"/>
              </a:solidFill>
              <a:latin typeface="Overpass"/>
              <a:ea typeface="Overpass"/>
              <a:cs typeface="Overpass"/>
              <a:sym typeface="Overpass"/>
            </a:endParaRPr>
          </a:p>
        </p:txBody>
      </p:sp>
      <p:sp>
        <p:nvSpPr>
          <p:cNvPr id="893" name="Google Shape;893;p84"/>
          <p:cNvSpPr/>
          <p:nvPr/>
        </p:nvSpPr>
        <p:spPr>
          <a:xfrm>
            <a:off x="5580725" y="3560025"/>
            <a:ext cx="1395000" cy="381300"/>
          </a:xfrm>
          <a:prstGeom prst="roundRect">
            <a:avLst>
              <a:gd fmla="val 16667" name="adj"/>
            </a:avLst>
          </a:prstGeom>
          <a:solidFill>
            <a:srgbClr val="6AA84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Mixer</a:t>
            </a:r>
            <a:endParaRPr sz="1600">
              <a:solidFill>
                <a:srgbClr val="FFFFFF"/>
              </a:solidFill>
              <a:latin typeface="Overpass"/>
              <a:ea typeface="Overpass"/>
              <a:cs typeface="Overpass"/>
              <a:sym typeface="Overpass"/>
            </a:endParaRPr>
          </a:p>
        </p:txBody>
      </p:sp>
      <p:cxnSp>
        <p:nvCxnSpPr>
          <p:cNvPr id="894" name="Google Shape;894;p84"/>
          <p:cNvCxnSpPr/>
          <p:nvPr/>
        </p:nvCxnSpPr>
        <p:spPr>
          <a:xfrm rot="10800000">
            <a:off x="4601825" y="4167225"/>
            <a:ext cx="0" cy="307200"/>
          </a:xfrm>
          <a:prstGeom prst="straightConnector1">
            <a:avLst/>
          </a:prstGeom>
          <a:noFill/>
          <a:ln cap="flat" cmpd="sng" w="28575">
            <a:solidFill>
              <a:schemeClr val="dk2"/>
            </a:solidFill>
            <a:prstDash val="dash"/>
            <a:round/>
            <a:headEnd len="med" w="med" type="none"/>
            <a:tailEnd len="med" w="med" type="triangle"/>
          </a:ln>
        </p:spPr>
      </p:cxnSp>
      <p:cxnSp>
        <p:nvCxnSpPr>
          <p:cNvPr id="895" name="Google Shape;895;p84"/>
          <p:cNvCxnSpPr/>
          <p:nvPr/>
        </p:nvCxnSpPr>
        <p:spPr>
          <a:xfrm rot="10800000">
            <a:off x="7916800" y="4185525"/>
            <a:ext cx="0" cy="288900"/>
          </a:xfrm>
          <a:prstGeom prst="straightConnector1">
            <a:avLst/>
          </a:prstGeom>
          <a:noFill/>
          <a:ln cap="flat" cmpd="sng" w="28575">
            <a:solidFill>
              <a:schemeClr val="dk2"/>
            </a:solidFill>
            <a:prstDash val="dash"/>
            <a:round/>
            <a:headEnd len="med" w="med" type="none"/>
            <a:tailEnd len="med" w="med" type="triangle"/>
          </a:ln>
        </p:spPr>
      </p:cxnSp>
      <p:sp>
        <p:nvSpPr>
          <p:cNvPr id="896" name="Google Shape;896;p84"/>
          <p:cNvSpPr txBox="1"/>
          <p:nvPr/>
        </p:nvSpPr>
        <p:spPr>
          <a:xfrm>
            <a:off x="3751928" y="4142100"/>
            <a:ext cx="861600" cy="30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latin typeface="Overpass"/>
                <a:ea typeface="Overpass"/>
                <a:cs typeface="Overpass"/>
                <a:sym typeface="Overpass"/>
              </a:rPr>
              <a:t>Config data </a:t>
            </a:r>
            <a:br>
              <a:rPr lang="en" sz="1000">
                <a:latin typeface="Overpass"/>
                <a:ea typeface="Overpass"/>
                <a:cs typeface="Overpass"/>
                <a:sym typeface="Overpass"/>
              </a:rPr>
            </a:br>
            <a:r>
              <a:rPr lang="en" sz="1000">
                <a:latin typeface="Overpass"/>
                <a:ea typeface="Overpass"/>
                <a:cs typeface="Overpass"/>
                <a:sym typeface="Overpass"/>
              </a:rPr>
              <a:t>to proxies</a:t>
            </a:r>
            <a:endParaRPr sz="1000">
              <a:latin typeface="Overpass"/>
              <a:ea typeface="Overpass"/>
              <a:cs typeface="Overpass"/>
              <a:sym typeface="Overpass"/>
            </a:endParaRPr>
          </a:p>
        </p:txBody>
      </p:sp>
      <p:sp>
        <p:nvSpPr>
          <p:cNvPr id="897" name="Google Shape;897;p84"/>
          <p:cNvSpPr txBox="1"/>
          <p:nvPr/>
        </p:nvSpPr>
        <p:spPr>
          <a:xfrm>
            <a:off x="6735175" y="4142100"/>
            <a:ext cx="1183800" cy="30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latin typeface="Overpass"/>
                <a:ea typeface="Overpass"/>
                <a:cs typeface="Overpass"/>
                <a:sym typeface="Overpass"/>
              </a:rPr>
              <a:t>TLS Certificates to proxies</a:t>
            </a:r>
            <a:endParaRPr sz="1000">
              <a:latin typeface="Overpass"/>
              <a:ea typeface="Overpass"/>
              <a:cs typeface="Overpass"/>
              <a:sym typeface="Overpass"/>
            </a:endParaRPr>
          </a:p>
        </p:txBody>
      </p:sp>
      <p:cxnSp>
        <p:nvCxnSpPr>
          <p:cNvPr id="898" name="Google Shape;898;p84"/>
          <p:cNvCxnSpPr>
            <a:stCxn id="891" idx="0"/>
          </p:cNvCxnSpPr>
          <p:nvPr/>
        </p:nvCxnSpPr>
        <p:spPr>
          <a:xfrm rot="10800000">
            <a:off x="6278225" y="4144425"/>
            <a:ext cx="0" cy="330000"/>
          </a:xfrm>
          <a:prstGeom prst="straightConnector1">
            <a:avLst/>
          </a:prstGeom>
          <a:noFill/>
          <a:ln cap="flat" cmpd="sng" w="28575">
            <a:solidFill>
              <a:schemeClr val="dk2"/>
            </a:solidFill>
            <a:prstDash val="dash"/>
            <a:round/>
            <a:headEnd len="med" w="med" type="none"/>
            <a:tailEnd len="med" w="med" type="triangle"/>
          </a:ln>
        </p:spPr>
      </p:cxnSp>
      <p:sp>
        <p:nvSpPr>
          <p:cNvPr id="899" name="Google Shape;899;p84"/>
          <p:cNvSpPr txBox="1"/>
          <p:nvPr/>
        </p:nvSpPr>
        <p:spPr>
          <a:xfrm>
            <a:off x="5106755" y="4142100"/>
            <a:ext cx="1183800" cy="30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latin typeface="Overpass"/>
                <a:ea typeface="Overpass"/>
                <a:cs typeface="Overpass"/>
                <a:sym typeface="Overpass"/>
              </a:rPr>
              <a:t>Configuration Data</a:t>
            </a:r>
            <a:endParaRPr sz="1000">
              <a:latin typeface="Overpass"/>
              <a:ea typeface="Overpass"/>
              <a:cs typeface="Overpass"/>
              <a:sym typeface="Overpass"/>
            </a:endParaRPr>
          </a:p>
        </p:txBody>
      </p:sp>
      <p:sp>
        <p:nvSpPr>
          <p:cNvPr id="900" name="Google Shape;900;p84"/>
          <p:cNvSpPr/>
          <p:nvPr/>
        </p:nvSpPr>
        <p:spPr>
          <a:xfrm>
            <a:off x="4061425" y="3640275"/>
            <a:ext cx="1085400" cy="220800"/>
          </a:xfrm>
          <a:prstGeom prst="roundRect">
            <a:avLst>
              <a:gd fmla="val 16667" name="adj"/>
            </a:avLst>
          </a:prstGeom>
          <a:solidFill>
            <a:srgbClr val="99999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Adapter</a:t>
            </a:r>
            <a:endParaRPr>
              <a:solidFill>
                <a:srgbClr val="FFFFFF"/>
              </a:solidFill>
              <a:latin typeface="Overpass"/>
              <a:ea typeface="Overpass"/>
              <a:cs typeface="Overpass"/>
              <a:sym typeface="Overpass"/>
            </a:endParaRPr>
          </a:p>
        </p:txBody>
      </p:sp>
      <p:sp>
        <p:nvSpPr>
          <p:cNvPr id="901" name="Google Shape;901;p84"/>
          <p:cNvSpPr/>
          <p:nvPr/>
        </p:nvSpPr>
        <p:spPr>
          <a:xfrm>
            <a:off x="7414225" y="3640275"/>
            <a:ext cx="1085400" cy="220800"/>
          </a:xfrm>
          <a:prstGeom prst="roundRect">
            <a:avLst>
              <a:gd fmla="val 16667" name="adj"/>
            </a:avLst>
          </a:prstGeom>
          <a:solidFill>
            <a:srgbClr val="99999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Adapter</a:t>
            </a:r>
            <a:endParaRPr>
              <a:solidFill>
                <a:srgbClr val="FFFFFF"/>
              </a:solidFill>
              <a:latin typeface="Overpass"/>
              <a:ea typeface="Overpass"/>
              <a:cs typeface="Overpass"/>
              <a:sym typeface="Overpass"/>
            </a:endParaRPr>
          </a:p>
        </p:txBody>
      </p:sp>
      <p:cxnSp>
        <p:nvCxnSpPr>
          <p:cNvPr id="902" name="Google Shape;902;p84"/>
          <p:cNvCxnSpPr>
            <a:stCxn id="900" idx="3"/>
            <a:endCxn id="893" idx="1"/>
          </p:cNvCxnSpPr>
          <p:nvPr/>
        </p:nvCxnSpPr>
        <p:spPr>
          <a:xfrm>
            <a:off x="5146825" y="3750675"/>
            <a:ext cx="433800" cy="0"/>
          </a:xfrm>
          <a:prstGeom prst="straightConnector1">
            <a:avLst/>
          </a:prstGeom>
          <a:noFill/>
          <a:ln cap="flat" cmpd="sng" w="28575">
            <a:solidFill>
              <a:schemeClr val="dk2"/>
            </a:solidFill>
            <a:prstDash val="dash"/>
            <a:round/>
            <a:headEnd len="med" w="med" type="triangle"/>
            <a:tailEnd len="med" w="med" type="triangle"/>
          </a:ln>
        </p:spPr>
      </p:cxnSp>
      <p:cxnSp>
        <p:nvCxnSpPr>
          <p:cNvPr id="903" name="Google Shape;903;p84"/>
          <p:cNvCxnSpPr>
            <a:stCxn id="893" idx="3"/>
            <a:endCxn id="901" idx="1"/>
          </p:cNvCxnSpPr>
          <p:nvPr/>
        </p:nvCxnSpPr>
        <p:spPr>
          <a:xfrm>
            <a:off x="6975725" y="3750675"/>
            <a:ext cx="438600" cy="0"/>
          </a:xfrm>
          <a:prstGeom prst="straightConnector1">
            <a:avLst/>
          </a:prstGeom>
          <a:noFill/>
          <a:ln cap="flat" cmpd="sng" w="28575">
            <a:solidFill>
              <a:schemeClr val="dk2"/>
            </a:solidFill>
            <a:prstDash val="dash"/>
            <a:round/>
            <a:headEnd len="med" w="med" type="triangl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85"/>
          <p:cNvSpPr txBox="1"/>
          <p:nvPr>
            <p:ph type="title"/>
          </p:nvPr>
        </p:nvSpPr>
        <p:spPr>
          <a:xfrm>
            <a:off x="1314450" y="1765525"/>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000">
                <a:solidFill>
                  <a:srgbClr val="FF0000"/>
                </a:solidFill>
              </a:rPr>
              <a:t>Demo</a:t>
            </a:r>
            <a:endParaRPr sz="3000">
              <a:solidFill>
                <a:srgbClr val="FF0000"/>
              </a:solidFill>
            </a:endParaRPr>
          </a:p>
        </p:txBody>
      </p:sp>
      <p:sp>
        <p:nvSpPr>
          <p:cNvPr id="909" name="Google Shape;909;p8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3" name="Shape 913"/>
        <p:cNvGrpSpPr/>
        <p:nvPr/>
      </p:nvGrpSpPr>
      <p:grpSpPr>
        <a:xfrm>
          <a:off x="0" y="0"/>
          <a:ext cx="0" cy="0"/>
          <a:chOff x="0" y="0"/>
          <a:chExt cx="0" cy="0"/>
        </a:xfrm>
      </p:grpSpPr>
      <p:sp>
        <p:nvSpPr>
          <p:cNvPr id="914" name="Google Shape;914;p8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915" name="Google Shape;915;p86"/>
          <p:cNvGrpSpPr/>
          <p:nvPr/>
        </p:nvGrpSpPr>
        <p:grpSpPr>
          <a:xfrm>
            <a:off x="685800" y="0"/>
            <a:ext cx="7772400" cy="4433625"/>
            <a:chOff x="685800" y="0"/>
            <a:chExt cx="7772400" cy="4433625"/>
          </a:xfrm>
        </p:grpSpPr>
        <p:sp>
          <p:nvSpPr>
            <p:cNvPr id="916" name="Google Shape;916;p86"/>
            <p:cNvSpPr/>
            <p:nvPr/>
          </p:nvSpPr>
          <p:spPr>
            <a:xfrm>
              <a:off x="2365387" y="2053300"/>
              <a:ext cx="1129800" cy="15315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917" name="Google Shape;917;p86"/>
            <p:cNvSpPr/>
            <p:nvPr/>
          </p:nvSpPr>
          <p:spPr>
            <a:xfrm>
              <a:off x="2549286" y="2457115"/>
              <a:ext cx="768000" cy="5940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A</a:t>
              </a:r>
              <a:endParaRPr sz="900">
                <a:solidFill>
                  <a:srgbClr val="FFFFFF"/>
                </a:solidFill>
                <a:latin typeface="Overpass"/>
                <a:ea typeface="Overpass"/>
                <a:cs typeface="Overpass"/>
                <a:sym typeface="Overpass"/>
              </a:endParaRPr>
            </a:p>
          </p:txBody>
        </p:sp>
        <p:sp>
          <p:nvSpPr>
            <p:cNvPr id="918" name="Google Shape;918;p86"/>
            <p:cNvSpPr/>
            <p:nvPr/>
          </p:nvSpPr>
          <p:spPr>
            <a:xfrm>
              <a:off x="2550773" y="3217164"/>
              <a:ext cx="768000" cy="25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ENVOY</a:t>
              </a:r>
              <a:endParaRPr sz="800">
                <a:solidFill>
                  <a:srgbClr val="FFFFFF"/>
                </a:solidFill>
                <a:latin typeface="Overpass"/>
                <a:ea typeface="Overpass"/>
                <a:cs typeface="Overpass"/>
                <a:sym typeface="Overpass"/>
              </a:endParaRPr>
            </a:p>
          </p:txBody>
        </p:sp>
        <p:sp>
          <p:nvSpPr>
            <p:cNvPr id="919" name="Google Shape;919;p86"/>
            <p:cNvSpPr/>
            <p:nvPr/>
          </p:nvSpPr>
          <p:spPr>
            <a:xfrm>
              <a:off x="5009337" y="1242550"/>
              <a:ext cx="1129800" cy="15315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920" name="Google Shape;920;p86"/>
            <p:cNvSpPr/>
            <p:nvPr/>
          </p:nvSpPr>
          <p:spPr>
            <a:xfrm>
              <a:off x="5193236" y="1646365"/>
              <a:ext cx="768000" cy="5940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B:v3</a:t>
              </a:r>
              <a:endParaRPr sz="900">
                <a:solidFill>
                  <a:srgbClr val="FFFFFF"/>
                </a:solidFill>
                <a:latin typeface="Overpass"/>
                <a:ea typeface="Overpass"/>
                <a:cs typeface="Overpass"/>
                <a:sym typeface="Overpass"/>
              </a:endParaRPr>
            </a:p>
          </p:txBody>
        </p:sp>
        <p:sp>
          <p:nvSpPr>
            <p:cNvPr id="921" name="Google Shape;921;p86"/>
            <p:cNvSpPr/>
            <p:nvPr/>
          </p:nvSpPr>
          <p:spPr>
            <a:xfrm>
              <a:off x="5194723" y="2406414"/>
              <a:ext cx="768000" cy="2526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ENVOY</a:t>
              </a:r>
              <a:endParaRPr sz="800">
                <a:solidFill>
                  <a:srgbClr val="FFFFFF"/>
                </a:solidFill>
                <a:latin typeface="Overpass"/>
                <a:ea typeface="Overpass"/>
                <a:cs typeface="Overpass"/>
                <a:sym typeface="Overpass"/>
              </a:endParaRPr>
            </a:p>
          </p:txBody>
        </p:sp>
        <p:cxnSp>
          <p:nvCxnSpPr>
            <p:cNvPr id="922" name="Google Shape;922;p86"/>
            <p:cNvCxnSpPr>
              <a:stCxn id="917" idx="2"/>
              <a:endCxn id="918" idx="0"/>
            </p:cNvCxnSpPr>
            <p:nvPr/>
          </p:nvCxnSpPr>
          <p:spPr>
            <a:xfrm>
              <a:off x="2933286" y="3051115"/>
              <a:ext cx="1500" cy="165900"/>
            </a:xfrm>
            <a:prstGeom prst="straightConnector1">
              <a:avLst/>
            </a:prstGeom>
            <a:noFill/>
            <a:ln cap="flat" cmpd="sng" w="9525">
              <a:solidFill>
                <a:schemeClr val="dk2"/>
              </a:solidFill>
              <a:prstDash val="solid"/>
              <a:round/>
              <a:headEnd len="med" w="med" type="none"/>
              <a:tailEnd len="med" w="med" type="none"/>
            </a:ln>
          </p:spPr>
        </p:cxnSp>
        <p:cxnSp>
          <p:nvCxnSpPr>
            <p:cNvPr id="923" name="Google Shape;923;p86"/>
            <p:cNvCxnSpPr>
              <a:stCxn id="920" idx="2"/>
              <a:endCxn id="921" idx="0"/>
            </p:cNvCxnSpPr>
            <p:nvPr/>
          </p:nvCxnSpPr>
          <p:spPr>
            <a:xfrm>
              <a:off x="5577236" y="2240365"/>
              <a:ext cx="1500" cy="165900"/>
            </a:xfrm>
            <a:prstGeom prst="straightConnector1">
              <a:avLst/>
            </a:prstGeom>
            <a:noFill/>
            <a:ln cap="flat" cmpd="sng" w="9525">
              <a:solidFill>
                <a:schemeClr val="dk2"/>
              </a:solidFill>
              <a:prstDash val="solid"/>
              <a:round/>
              <a:headEnd len="med" w="med" type="none"/>
              <a:tailEnd len="med" w="med" type="none"/>
            </a:ln>
          </p:spPr>
        </p:cxnSp>
        <p:sp>
          <p:nvSpPr>
            <p:cNvPr id="924" name="Google Shape;924;p86"/>
            <p:cNvSpPr txBox="1"/>
            <p:nvPr/>
          </p:nvSpPr>
          <p:spPr>
            <a:xfrm>
              <a:off x="685800" y="0"/>
              <a:ext cx="7772400" cy="102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solidFill>
                    <a:srgbClr val="FF0000"/>
                  </a:solidFill>
                  <a:latin typeface="Proxima Nova"/>
                  <a:ea typeface="Proxima Nova"/>
                  <a:cs typeface="Proxima Nova"/>
                  <a:sym typeface="Proxima Nova"/>
                </a:rPr>
                <a:t>DEMO:</a:t>
              </a:r>
              <a:r>
                <a:rPr lang="en" sz="2800">
                  <a:solidFill>
                    <a:schemeClr val="dk1"/>
                  </a:solidFill>
                  <a:latin typeface="Proxima Nova"/>
                  <a:ea typeface="Proxima Nova"/>
                  <a:cs typeface="Proxima Nova"/>
                  <a:sym typeface="Proxima Nova"/>
                </a:rPr>
                <a:t> </a:t>
              </a:r>
              <a:r>
                <a:rPr lang="en" sz="2800">
                  <a:solidFill>
                    <a:schemeClr val="dk1"/>
                  </a:solidFill>
                  <a:latin typeface="Proxima Nova"/>
                  <a:ea typeface="Proxima Nova"/>
                  <a:cs typeface="Proxima Nova"/>
                  <a:sym typeface="Proxima Nova"/>
                </a:rPr>
                <a:t>A/B DEPLOYMENT</a:t>
              </a:r>
              <a:r>
                <a:rPr lang="en" sz="2800">
                  <a:latin typeface="Proxima Nova"/>
                  <a:ea typeface="Proxima Nova"/>
                  <a:cs typeface="Proxima Nova"/>
                  <a:sym typeface="Proxima Nova"/>
                </a:rPr>
                <a:t> </a:t>
              </a:r>
              <a:r>
                <a:rPr lang="en" sz="2800">
                  <a:solidFill>
                    <a:srgbClr val="38761D"/>
                  </a:solidFill>
                  <a:latin typeface="Proxima Nova"/>
                  <a:ea typeface="Proxima Nova"/>
                  <a:cs typeface="Proxima Nova"/>
                  <a:sym typeface="Proxima Nova"/>
                </a:rPr>
                <a:t>WITH ISTIO</a:t>
              </a:r>
              <a:endParaRPr sz="2800">
                <a:solidFill>
                  <a:srgbClr val="38761D"/>
                </a:solidFill>
                <a:latin typeface="Proxima Nova"/>
                <a:ea typeface="Proxima Nova"/>
                <a:cs typeface="Proxima Nova"/>
                <a:sym typeface="Proxima Nova"/>
              </a:endParaRPr>
            </a:p>
          </p:txBody>
        </p:sp>
        <p:sp>
          <p:nvSpPr>
            <p:cNvPr id="925" name="Google Shape;925;p86"/>
            <p:cNvSpPr/>
            <p:nvPr/>
          </p:nvSpPr>
          <p:spPr>
            <a:xfrm>
              <a:off x="5013837" y="2902125"/>
              <a:ext cx="1129800" cy="15315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926" name="Google Shape;926;p86"/>
            <p:cNvSpPr/>
            <p:nvPr/>
          </p:nvSpPr>
          <p:spPr>
            <a:xfrm>
              <a:off x="5197736" y="3305940"/>
              <a:ext cx="768000" cy="5940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B:v1</a:t>
              </a:r>
              <a:endParaRPr sz="900">
                <a:solidFill>
                  <a:srgbClr val="FFFFFF"/>
                </a:solidFill>
                <a:latin typeface="Overpass"/>
                <a:ea typeface="Overpass"/>
                <a:cs typeface="Overpass"/>
                <a:sym typeface="Overpass"/>
              </a:endParaRPr>
            </a:p>
          </p:txBody>
        </p:sp>
        <p:sp>
          <p:nvSpPr>
            <p:cNvPr id="927" name="Google Shape;927;p86"/>
            <p:cNvSpPr/>
            <p:nvPr/>
          </p:nvSpPr>
          <p:spPr>
            <a:xfrm>
              <a:off x="5199223" y="4065989"/>
              <a:ext cx="768000" cy="2526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ENVOY</a:t>
              </a:r>
              <a:endParaRPr sz="800">
                <a:solidFill>
                  <a:srgbClr val="FFFFFF"/>
                </a:solidFill>
                <a:latin typeface="Overpass"/>
                <a:ea typeface="Overpass"/>
                <a:cs typeface="Overpass"/>
                <a:sym typeface="Overpass"/>
              </a:endParaRPr>
            </a:p>
          </p:txBody>
        </p:sp>
        <p:cxnSp>
          <p:nvCxnSpPr>
            <p:cNvPr id="928" name="Google Shape;928;p86"/>
            <p:cNvCxnSpPr>
              <a:stCxn id="926" idx="2"/>
              <a:endCxn id="927" idx="0"/>
            </p:cNvCxnSpPr>
            <p:nvPr/>
          </p:nvCxnSpPr>
          <p:spPr>
            <a:xfrm>
              <a:off x="5581736" y="3899940"/>
              <a:ext cx="1500" cy="165900"/>
            </a:xfrm>
            <a:prstGeom prst="straightConnector1">
              <a:avLst/>
            </a:prstGeom>
            <a:noFill/>
            <a:ln cap="flat" cmpd="sng" w="9525">
              <a:solidFill>
                <a:schemeClr val="dk2"/>
              </a:solidFill>
              <a:prstDash val="solid"/>
              <a:round/>
              <a:headEnd len="med" w="med" type="none"/>
              <a:tailEnd len="med" w="med" type="none"/>
            </a:ln>
          </p:spPr>
        </p:cxnSp>
        <p:cxnSp>
          <p:nvCxnSpPr>
            <p:cNvPr id="929" name="Google Shape;929;p86"/>
            <p:cNvCxnSpPr>
              <a:stCxn id="918" idx="3"/>
              <a:endCxn id="921" idx="1"/>
            </p:cNvCxnSpPr>
            <p:nvPr/>
          </p:nvCxnSpPr>
          <p:spPr>
            <a:xfrm flipH="1" rot="10800000">
              <a:off x="3318773" y="2532864"/>
              <a:ext cx="1875900" cy="810600"/>
            </a:xfrm>
            <a:prstGeom prst="bentConnector3">
              <a:avLst>
                <a:gd fmla="val 50001" name="adj1"/>
              </a:avLst>
            </a:prstGeom>
            <a:noFill/>
            <a:ln cap="flat" cmpd="sng" w="9525">
              <a:solidFill>
                <a:schemeClr val="dk2"/>
              </a:solidFill>
              <a:prstDash val="solid"/>
              <a:round/>
              <a:headEnd len="med" w="med" type="none"/>
              <a:tailEnd len="med" w="med" type="triangle"/>
            </a:ln>
          </p:spPr>
        </p:cxnSp>
        <p:cxnSp>
          <p:nvCxnSpPr>
            <p:cNvPr id="930" name="Google Shape;930;p86"/>
            <p:cNvCxnSpPr>
              <a:stCxn id="918" idx="3"/>
              <a:endCxn id="927" idx="1"/>
            </p:cNvCxnSpPr>
            <p:nvPr/>
          </p:nvCxnSpPr>
          <p:spPr>
            <a:xfrm>
              <a:off x="3318773" y="3343464"/>
              <a:ext cx="1880400" cy="848700"/>
            </a:xfrm>
            <a:prstGeom prst="bentConnector3">
              <a:avLst>
                <a:gd fmla="val 50001" name="adj1"/>
              </a:avLst>
            </a:prstGeom>
            <a:noFill/>
            <a:ln cap="flat" cmpd="sng" w="9525">
              <a:solidFill>
                <a:schemeClr val="dk2"/>
              </a:solidFill>
              <a:prstDash val="solid"/>
              <a:round/>
              <a:headEnd len="med" w="med" type="none"/>
              <a:tailEnd len="med" w="med" type="triangle"/>
            </a:ln>
          </p:spPr>
        </p:cxnSp>
        <p:sp>
          <p:nvSpPr>
            <p:cNvPr id="931" name="Google Shape;931;p86"/>
            <p:cNvSpPr txBox="1"/>
            <p:nvPr/>
          </p:nvSpPr>
          <p:spPr>
            <a:xfrm>
              <a:off x="3740002" y="2220425"/>
              <a:ext cx="10212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50% traffic</a:t>
              </a:r>
              <a:endParaRPr sz="1000">
                <a:latin typeface="Overpass"/>
                <a:ea typeface="Overpass"/>
                <a:cs typeface="Overpass"/>
                <a:sym typeface="Overpass"/>
              </a:endParaRPr>
            </a:p>
          </p:txBody>
        </p:sp>
        <p:sp>
          <p:nvSpPr>
            <p:cNvPr id="932" name="Google Shape;932;p86"/>
            <p:cNvSpPr txBox="1"/>
            <p:nvPr/>
          </p:nvSpPr>
          <p:spPr>
            <a:xfrm>
              <a:off x="3713004" y="3896827"/>
              <a:ext cx="12276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50% traffic</a:t>
              </a:r>
              <a:endParaRPr sz="1000">
                <a:latin typeface="Overpass"/>
                <a:ea typeface="Overpass"/>
                <a:cs typeface="Overpass"/>
                <a:sym typeface="Overpass"/>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6" name="Shape 936"/>
        <p:cNvGrpSpPr/>
        <p:nvPr/>
      </p:nvGrpSpPr>
      <p:grpSpPr>
        <a:xfrm>
          <a:off x="0" y="0"/>
          <a:ext cx="0" cy="0"/>
          <a:chOff x="0" y="0"/>
          <a:chExt cx="0" cy="0"/>
        </a:xfrm>
      </p:grpSpPr>
      <p:sp>
        <p:nvSpPr>
          <p:cNvPr id="937" name="Google Shape;937;p87"/>
          <p:cNvSpPr/>
          <p:nvPr/>
        </p:nvSpPr>
        <p:spPr>
          <a:xfrm>
            <a:off x="1679587" y="1900900"/>
            <a:ext cx="1129800" cy="15315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938" name="Google Shape;938;p87"/>
          <p:cNvSpPr/>
          <p:nvPr/>
        </p:nvSpPr>
        <p:spPr>
          <a:xfrm>
            <a:off x="1863486" y="2304715"/>
            <a:ext cx="768000" cy="5940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A</a:t>
            </a:r>
            <a:endParaRPr sz="900">
              <a:solidFill>
                <a:srgbClr val="FFFFFF"/>
              </a:solidFill>
              <a:latin typeface="Overpass"/>
              <a:ea typeface="Overpass"/>
              <a:cs typeface="Overpass"/>
              <a:sym typeface="Overpass"/>
            </a:endParaRPr>
          </a:p>
        </p:txBody>
      </p:sp>
      <p:sp>
        <p:nvSpPr>
          <p:cNvPr id="939" name="Google Shape;939;p87"/>
          <p:cNvSpPr/>
          <p:nvPr/>
        </p:nvSpPr>
        <p:spPr>
          <a:xfrm>
            <a:off x="1864973" y="3064764"/>
            <a:ext cx="768000" cy="25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ENVOY</a:t>
            </a:r>
            <a:endParaRPr sz="800">
              <a:solidFill>
                <a:srgbClr val="FFFFFF"/>
              </a:solidFill>
              <a:latin typeface="Overpass"/>
              <a:ea typeface="Overpass"/>
              <a:cs typeface="Overpass"/>
              <a:sym typeface="Overpass"/>
            </a:endParaRPr>
          </a:p>
        </p:txBody>
      </p:sp>
      <p:sp>
        <p:nvSpPr>
          <p:cNvPr id="940" name="Google Shape;940;p87"/>
          <p:cNvSpPr/>
          <p:nvPr/>
        </p:nvSpPr>
        <p:spPr>
          <a:xfrm>
            <a:off x="3965587" y="1900900"/>
            <a:ext cx="1129800" cy="15315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941" name="Google Shape;941;p87"/>
          <p:cNvSpPr/>
          <p:nvPr/>
        </p:nvSpPr>
        <p:spPr>
          <a:xfrm>
            <a:off x="4149486" y="2304715"/>
            <a:ext cx="768000" cy="5940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B</a:t>
            </a:r>
            <a:endParaRPr sz="900">
              <a:solidFill>
                <a:srgbClr val="FFFFFF"/>
              </a:solidFill>
              <a:latin typeface="Overpass"/>
              <a:ea typeface="Overpass"/>
              <a:cs typeface="Overpass"/>
              <a:sym typeface="Overpass"/>
            </a:endParaRPr>
          </a:p>
        </p:txBody>
      </p:sp>
      <p:sp>
        <p:nvSpPr>
          <p:cNvPr id="942" name="Google Shape;942;p87"/>
          <p:cNvSpPr/>
          <p:nvPr/>
        </p:nvSpPr>
        <p:spPr>
          <a:xfrm>
            <a:off x="4150973" y="3064764"/>
            <a:ext cx="768000" cy="2526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ENVOY</a:t>
            </a:r>
            <a:endParaRPr sz="800">
              <a:solidFill>
                <a:srgbClr val="FFFFFF"/>
              </a:solidFill>
              <a:latin typeface="Overpass"/>
              <a:ea typeface="Overpass"/>
              <a:cs typeface="Overpass"/>
              <a:sym typeface="Overpass"/>
            </a:endParaRPr>
          </a:p>
        </p:txBody>
      </p:sp>
      <p:sp>
        <p:nvSpPr>
          <p:cNvPr id="943" name="Google Shape;943;p87"/>
          <p:cNvSpPr/>
          <p:nvPr/>
        </p:nvSpPr>
        <p:spPr>
          <a:xfrm>
            <a:off x="6251587" y="1900900"/>
            <a:ext cx="1129800" cy="15315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944" name="Google Shape;944;p87"/>
          <p:cNvSpPr/>
          <p:nvPr/>
        </p:nvSpPr>
        <p:spPr>
          <a:xfrm>
            <a:off x="6435486" y="2304715"/>
            <a:ext cx="768000" cy="5940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C</a:t>
            </a:r>
            <a:endParaRPr sz="900">
              <a:solidFill>
                <a:srgbClr val="FFFFFF"/>
              </a:solidFill>
              <a:latin typeface="Overpass"/>
              <a:ea typeface="Overpass"/>
              <a:cs typeface="Overpass"/>
              <a:sym typeface="Overpass"/>
            </a:endParaRPr>
          </a:p>
        </p:txBody>
      </p:sp>
      <p:sp>
        <p:nvSpPr>
          <p:cNvPr id="945" name="Google Shape;945;p87"/>
          <p:cNvSpPr/>
          <p:nvPr/>
        </p:nvSpPr>
        <p:spPr>
          <a:xfrm>
            <a:off x="6436973" y="3064764"/>
            <a:ext cx="768000" cy="2526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ENVOY</a:t>
            </a:r>
            <a:endParaRPr sz="800">
              <a:solidFill>
                <a:srgbClr val="FFFFFF"/>
              </a:solidFill>
              <a:latin typeface="Overpass"/>
              <a:ea typeface="Overpass"/>
              <a:cs typeface="Overpass"/>
              <a:sym typeface="Overpass"/>
            </a:endParaRPr>
          </a:p>
        </p:txBody>
      </p:sp>
      <p:cxnSp>
        <p:nvCxnSpPr>
          <p:cNvPr id="946" name="Google Shape;946;p87"/>
          <p:cNvCxnSpPr>
            <a:stCxn id="939" idx="3"/>
          </p:cNvCxnSpPr>
          <p:nvPr/>
        </p:nvCxnSpPr>
        <p:spPr>
          <a:xfrm>
            <a:off x="2632973" y="3191064"/>
            <a:ext cx="1540200" cy="6000"/>
          </a:xfrm>
          <a:prstGeom prst="straightConnector1">
            <a:avLst/>
          </a:prstGeom>
          <a:noFill/>
          <a:ln cap="flat" cmpd="sng" w="9525">
            <a:solidFill>
              <a:schemeClr val="dk2"/>
            </a:solidFill>
            <a:prstDash val="solid"/>
            <a:round/>
            <a:headEnd len="med" w="med" type="none"/>
            <a:tailEnd len="med" w="med" type="triangle"/>
          </a:ln>
        </p:spPr>
      </p:cxnSp>
      <p:cxnSp>
        <p:nvCxnSpPr>
          <p:cNvPr id="947" name="Google Shape;947;p87"/>
          <p:cNvCxnSpPr>
            <a:stCxn id="942" idx="3"/>
          </p:cNvCxnSpPr>
          <p:nvPr/>
        </p:nvCxnSpPr>
        <p:spPr>
          <a:xfrm>
            <a:off x="4918973" y="3191064"/>
            <a:ext cx="1538400" cy="6000"/>
          </a:xfrm>
          <a:prstGeom prst="straightConnector1">
            <a:avLst/>
          </a:prstGeom>
          <a:noFill/>
          <a:ln cap="flat" cmpd="sng" w="9525">
            <a:solidFill>
              <a:schemeClr val="dk2"/>
            </a:solidFill>
            <a:prstDash val="solid"/>
            <a:round/>
            <a:headEnd len="med" w="med" type="none"/>
            <a:tailEnd len="med" w="med" type="triangle"/>
          </a:ln>
        </p:spPr>
      </p:cxnSp>
      <p:cxnSp>
        <p:nvCxnSpPr>
          <p:cNvPr id="948" name="Google Shape;948;p87"/>
          <p:cNvCxnSpPr>
            <a:stCxn id="938" idx="2"/>
            <a:endCxn id="939" idx="0"/>
          </p:cNvCxnSpPr>
          <p:nvPr/>
        </p:nvCxnSpPr>
        <p:spPr>
          <a:xfrm>
            <a:off x="2247486" y="2898715"/>
            <a:ext cx="1500" cy="165900"/>
          </a:xfrm>
          <a:prstGeom prst="straightConnector1">
            <a:avLst/>
          </a:prstGeom>
          <a:noFill/>
          <a:ln cap="flat" cmpd="sng" w="9525">
            <a:solidFill>
              <a:schemeClr val="dk2"/>
            </a:solidFill>
            <a:prstDash val="solid"/>
            <a:round/>
            <a:headEnd len="med" w="med" type="none"/>
            <a:tailEnd len="med" w="med" type="none"/>
          </a:ln>
        </p:spPr>
      </p:cxnSp>
      <p:cxnSp>
        <p:nvCxnSpPr>
          <p:cNvPr id="949" name="Google Shape;949;p87"/>
          <p:cNvCxnSpPr>
            <a:stCxn id="941" idx="2"/>
            <a:endCxn id="942" idx="0"/>
          </p:cNvCxnSpPr>
          <p:nvPr/>
        </p:nvCxnSpPr>
        <p:spPr>
          <a:xfrm>
            <a:off x="4533486" y="2898715"/>
            <a:ext cx="1500" cy="165900"/>
          </a:xfrm>
          <a:prstGeom prst="straightConnector1">
            <a:avLst/>
          </a:prstGeom>
          <a:noFill/>
          <a:ln cap="flat" cmpd="sng" w="9525">
            <a:solidFill>
              <a:schemeClr val="dk2"/>
            </a:solidFill>
            <a:prstDash val="solid"/>
            <a:round/>
            <a:headEnd len="med" w="med" type="none"/>
            <a:tailEnd len="med" w="med" type="none"/>
          </a:ln>
        </p:spPr>
      </p:cxnSp>
      <p:cxnSp>
        <p:nvCxnSpPr>
          <p:cNvPr id="950" name="Google Shape;950;p87"/>
          <p:cNvCxnSpPr>
            <a:stCxn id="944" idx="2"/>
            <a:endCxn id="945" idx="0"/>
          </p:cNvCxnSpPr>
          <p:nvPr/>
        </p:nvCxnSpPr>
        <p:spPr>
          <a:xfrm>
            <a:off x="6819486" y="2898715"/>
            <a:ext cx="1500" cy="165900"/>
          </a:xfrm>
          <a:prstGeom prst="straightConnector1">
            <a:avLst/>
          </a:prstGeom>
          <a:noFill/>
          <a:ln cap="flat" cmpd="sng" w="9525">
            <a:solidFill>
              <a:schemeClr val="dk2"/>
            </a:solidFill>
            <a:prstDash val="solid"/>
            <a:round/>
            <a:headEnd len="med" w="med" type="none"/>
            <a:tailEnd len="med" w="med" type="none"/>
          </a:ln>
        </p:spPr>
      </p:cxnSp>
      <p:sp>
        <p:nvSpPr>
          <p:cNvPr id="951" name="Google Shape;951;p87"/>
          <p:cNvSpPr txBox="1"/>
          <p:nvPr/>
        </p:nvSpPr>
        <p:spPr>
          <a:xfrm>
            <a:off x="750500" y="539150"/>
            <a:ext cx="7772400" cy="102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solidFill>
                  <a:srgbClr val="FF0000"/>
                </a:solidFill>
                <a:latin typeface="Overpass"/>
                <a:ea typeface="Overpass"/>
                <a:cs typeface="Overpass"/>
                <a:sym typeface="Overpass"/>
              </a:rPr>
              <a:t>DEMO</a:t>
            </a:r>
            <a:r>
              <a:rPr lang="en" sz="2800">
                <a:latin typeface="Overpass"/>
                <a:ea typeface="Overpass"/>
                <a:cs typeface="Overpass"/>
                <a:sym typeface="Overpass"/>
              </a:rPr>
              <a:t>: FAULT </a:t>
            </a:r>
            <a:r>
              <a:rPr lang="en" sz="2800">
                <a:latin typeface="Overpass"/>
                <a:ea typeface="Overpass"/>
                <a:cs typeface="Overpass"/>
                <a:sym typeface="Overpass"/>
              </a:rPr>
              <a:t>TOLERANCE</a:t>
            </a:r>
            <a:endParaRPr sz="2800">
              <a:latin typeface="Overpass"/>
              <a:ea typeface="Overpass"/>
              <a:cs typeface="Overpass"/>
              <a:sym typeface="Overpass"/>
            </a:endParaRPr>
          </a:p>
          <a:p>
            <a:pPr indent="0" lvl="0" marL="0" rtl="0" algn="ctr">
              <a:spcBef>
                <a:spcPts val="0"/>
              </a:spcBef>
              <a:spcAft>
                <a:spcPts val="0"/>
              </a:spcAft>
              <a:buNone/>
            </a:pPr>
            <a:r>
              <a:t/>
            </a:r>
            <a:endParaRPr sz="2800">
              <a:latin typeface="Overpass"/>
              <a:ea typeface="Overpass"/>
              <a:cs typeface="Overpass"/>
              <a:sym typeface="Overpass"/>
            </a:endParaRPr>
          </a:p>
          <a:p>
            <a:pPr indent="0" lvl="0" marL="0" rtl="0" algn="ctr">
              <a:spcBef>
                <a:spcPts val="0"/>
              </a:spcBef>
              <a:spcAft>
                <a:spcPts val="0"/>
              </a:spcAft>
              <a:buNone/>
            </a:pPr>
            <a:r>
              <a:rPr lang="en" sz="2800">
                <a:latin typeface="Overpass"/>
                <a:ea typeface="Overpass"/>
                <a:cs typeface="Overpass"/>
                <a:sym typeface="Overpass"/>
              </a:rPr>
              <a:t>TIMEOUTS AND RETRIES</a:t>
            </a:r>
            <a:r>
              <a:rPr lang="en" sz="2800">
                <a:latin typeface="Overpass"/>
                <a:ea typeface="Overpass"/>
                <a:cs typeface="Overpass"/>
                <a:sym typeface="Overpass"/>
              </a:rPr>
              <a:t> </a:t>
            </a:r>
            <a:r>
              <a:rPr lang="en" sz="2800">
                <a:solidFill>
                  <a:srgbClr val="38761D"/>
                </a:solidFill>
                <a:latin typeface="Overpass"/>
                <a:ea typeface="Overpass"/>
                <a:cs typeface="Overpass"/>
                <a:sym typeface="Overpass"/>
              </a:rPr>
              <a:t>WITH ISTIO</a:t>
            </a:r>
            <a:endParaRPr sz="2800">
              <a:solidFill>
                <a:srgbClr val="38761D"/>
              </a:solidFill>
              <a:latin typeface="Overpass"/>
              <a:ea typeface="Overpass"/>
              <a:cs typeface="Overpass"/>
              <a:sym typeface="Overpass"/>
            </a:endParaRPr>
          </a:p>
        </p:txBody>
      </p:sp>
      <p:sp>
        <p:nvSpPr>
          <p:cNvPr id="952" name="Google Shape;952;p87"/>
          <p:cNvSpPr txBox="1"/>
          <p:nvPr/>
        </p:nvSpPr>
        <p:spPr>
          <a:xfrm>
            <a:off x="1424825" y="3967100"/>
            <a:ext cx="6294300" cy="36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verpass"/>
                <a:ea typeface="Overpass"/>
                <a:cs typeface="Overpass"/>
                <a:sym typeface="Overpass"/>
              </a:rPr>
              <a:t>configure timeouts and retries, </a:t>
            </a:r>
            <a:r>
              <a:rPr lang="en" sz="1800">
                <a:latin typeface="Overpass"/>
                <a:ea typeface="Overpass"/>
                <a:cs typeface="Overpass"/>
                <a:sym typeface="Overpass"/>
              </a:rPr>
              <a:t>transparent to the services</a:t>
            </a:r>
            <a:endParaRPr sz="1800">
              <a:latin typeface="Overpass"/>
              <a:ea typeface="Overpass"/>
              <a:cs typeface="Overpass"/>
              <a:sym typeface="Overpass"/>
            </a:endParaRPr>
          </a:p>
        </p:txBody>
      </p:sp>
      <p:sp>
        <p:nvSpPr>
          <p:cNvPr id="953" name="Google Shape;953;p87"/>
          <p:cNvSpPr txBox="1"/>
          <p:nvPr/>
        </p:nvSpPr>
        <p:spPr>
          <a:xfrm>
            <a:off x="5115000" y="3177601"/>
            <a:ext cx="1168800" cy="54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latin typeface="Overpass"/>
                <a:ea typeface="Overpass"/>
                <a:cs typeface="Overpass"/>
                <a:sym typeface="Overpass"/>
              </a:rPr>
              <a:t>timeout: 10 sec</a:t>
            </a:r>
            <a:endParaRPr sz="1000">
              <a:latin typeface="Overpass"/>
              <a:ea typeface="Overpass"/>
              <a:cs typeface="Overpass"/>
              <a:sym typeface="Overpass"/>
            </a:endParaRPr>
          </a:p>
          <a:p>
            <a:pPr indent="0" lvl="0" marL="0" rtl="0" algn="ctr">
              <a:lnSpc>
                <a:spcPct val="100000"/>
              </a:lnSpc>
              <a:spcBef>
                <a:spcPts val="0"/>
              </a:spcBef>
              <a:spcAft>
                <a:spcPts val="0"/>
              </a:spcAft>
              <a:buNone/>
            </a:pPr>
            <a:r>
              <a:rPr lang="en" sz="1000">
                <a:latin typeface="Overpass"/>
                <a:ea typeface="Overpass"/>
                <a:cs typeface="Overpass"/>
                <a:sym typeface="Overpass"/>
              </a:rPr>
              <a:t>retry: 5 </a:t>
            </a:r>
            <a:endParaRPr sz="1000">
              <a:latin typeface="Overpass"/>
              <a:ea typeface="Overpass"/>
              <a:cs typeface="Overpass"/>
              <a:sym typeface="Overpass"/>
            </a:endParaRPr>
          </a:p>
        </p:txBody>
      </p:sp>
      <p:sp>
        <p:nvSpPr>
          <p:cNvPr id="954" name="Google Shape;954;p87"/>
          <p:cNvSpPr txBox="1"/>
          <p:nvPr/>
        </p:nvSpPr>
        <p:spPr>
          <a:xfrm>
            <a:off x="2784698" y="3177601"/>
            <a:ext cx="1168800" cy="54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latin typeface="Overpass"/>
                <a:ea typeface="Overpass"/>
                <a:cs typeface="Overpass"/>
                <a:sym typeface="Overpass"/>
              </a:rPr>
              <a:t>timeout: 15 sec</a:t>
            </a:r>
            <a:endParaRPr sz="1000">
              <a:latin typeface="Overpass"/>
              <a:ea typeface="Overpass"/>
              <a:cs typeface="Overpass"/>
              <a:sym typeface="Overpass"/>
            </a:endParaRPr>
          </a:p>
          <a:p>
            <a:pPr indent="0" lvl="0" marL="0" rtl="0" algn="ctr">
              <a:lnSpc>
                <a:spcPct val="100000"/>
              </a:lnSpc>
              <a:spcBef>
                <a:spcPts val="0"/>
              </a:spcBef>
              <a:spcAft>
                <a:spcPts val="0"/>
              </a:spcAft>
              <a:buNone/>
            </a:pPr>
            <a:r>
              <a:rPr lang="en" sz="1000">
                <a:latin typeface="Overpass"/>
                <a:ea typeface="Overpass"/>
                <a:cs typeface="Overpass"/>
                <a:sym typeface="Overpass"/>
              </a:rPr>
              <a:t>retry: 5 </a:t>
            </a:r>
            <a:endParaRPr sz="1000">
              <a:latin typeface="Overpass"/>
              <a:ea typeface="Overpass"/>
              <a:cs typeface="Overpass"/>
              <a:sym typeface="Overpass"/>
            </a:endParaRPr>
          </a:p>
        </p:txBody>
      </p:sp>
      <p:pic>
        <p:nvPicPr>
          <p:cNvPr id="955" name="Google Shape;955;p87"/>
          <p:cNvPicPr preferRelativeResize="0"/>
          <p:nvPr/>
        </p:nvPicPr>
        <p:blipFill>
          <a:blip r:embed="rId3">
            <a:alphaModFix/>
          </a:blip>
          <a:stretch>
            <a:fillRect/>
          </a:stretch>
        </p:blipFill>
        <p:spPr>
          <a:xfrm>
            <a:off x="5533150" y="2867101"/>
            <a:ext cx="237175" cy="237175"/>
          </a:xfrm>
          <a:prstGeom prst="rect">
            <a:avLst/>
          </a:prstGeom>
          <a:noFill/>
          <a:ln>
            <a:noFill/>
          </a:ln>
        </p:spPr>
      </p:pic>
      <p:pic>
        <p:nvPicPr>
          <p:cNvPr id="956" name="Google Shape;956;p87"/>
          <p:cNvPicPr preferRelativeResize="0"/>
          <p:nvPr/>
        </p:nvPicPr>
        <p:blipFill>
          <a:blip r:embed="rId3">
            <a:alphaModFix/>
          </a:blip>
          <a:stretch>
            <a:fillRect/>
          </a:stretch>
        </p:blipFill>
        <p:spPr>
          <a:xfrm>
            <a:off x="3247150" y="2867101"/>
            <a:ext cx="237175" cy="237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88"/>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Red Hat is the world’s leading provider of enterprise open source software solutions. Award-winning support, training, and consulting services make </a:t>
            </a:r>
            <a:br>
              <a:rPr lang="en"/>
            </a:br>
            <a:r>
              <a:rPr lang="en"/>
              <a:t>Red Hat a trusted adviser to the Fortune 500. </a:t>
            </a:r>
            <a:endParaRPr/>
          </a:p>
        </p:txBody>
      </p:sp>
      <p:sp>
        <p:nvSpPr>
          <p:cNvPr id="962" name="Google Shape;962;p88"/>
          <p:cNvSpPr txBox="1"/>
          <p:nvPr>
            <p:ph type="title"/>
          </p:nvPr>
        </p:nvSpPr>
        <p:spPr>
          <a:xfrm>
            <a:off x="1562906" y="426469"/>
            <a:ext cx="3678900" cy="148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Thank you</a:t>
            </a:r>
            <a:endParaRPr/>
          </a:p>
        </p:txBody>
      </p:sp>
      <p:sp>
        <p:nvSpPr>
          <p:cNvPr id="963" name="Google Shape;963;p8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7" name="Shape 967"/>
        <p:cNvGrpSpPr/>
        <p:nvPr/>
      </p:nvGrpSpPr>
      <p:grpSpPr>
        <a:xfrm>
          <a:off x="0" y="0"/>
          <a:ext cx="0" cy="0"/>
          <a:chOff x="0" y="0"/>
          <a:chExt cx="0" cy="0"/>
        </a:xfrm>
      </p:grpSpPr>
      <p:sp>
        <p:nvSpPr>
          <p:cNvPr id="968" name="Google Shape;968;p89"/>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DISTRIBUTED TRACING</a:t>
            </a:r>
            <a:endParaRPr/>
          </a:p>
          <a:p>
            <a:pPr indent="0" lvl="0" marL="0" rtl="0" algn="ctr">
              <a:spcBef>
                <a:spcPts val="0"/>
              </a:spcBef>
              <a:spcAft>
                <a:spcPts val="0"/>
              </a:spcAft>
              <a:buNone/>
            </a:pPr>
            <a:r>
              <a:rPr lang="en"/>
              <a:t>(JAEGER)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2" name="Shape 972"/>
        <p:cNvGrpSpPr/>
        <p:nvPr/>
      </p:nvGrpSpPr>
      <p:grpSpPr>
        <a:xfrm>
          <a:off x="0" y="0"/>
          <a:ext cx="0" cy="0"/>
          <a:chOff x="0" y="0"/>
          <a:chExt cx="0" cy="0"/>
        </a:xfrm>
      </p:grpSpPr>
      <p:sp>
        <p:nvSpPr>
          <p:cNvPr id="973" name="Google Shape;973;p90"/>
          <p:cNvSpPr/>
          <p:nvPr/>
        </p:nvSpPr>
        <p:spPr>
          <a:xfrm>
            <a:off x="1748000" y="2046613"/>
            <a:ext cx="1109400" cy="1109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A</a:t>
            </a:r>
            <a:endParaRPr sz="900">
              <a:solidFill>
                <a:srgbClr val="FFFFFF"/>
              </a:solidFill>
              <a:latin typeface="Overpass"/>
              <a:ea typeface="Overpass"/>
              <a:cs typeface="Overpass"/>
              <a:sym typeface="Overpass"/>
            </a:endParaRPr>
          </a:p>
        </p:txBody>
      </p:sp>
      <p:sp>
        <p:nvSpPr>
          <p:cNvPr id="974" name="Google Shape;974;p90"/>
          <p:cNvSpPr/>
          <p:nvPr/>
        </p:nvSpPr>
        <p:spPr>
          <a:xfrm>
            <a:off x="4034000" y="2046613"/>
            <a:ext cx="1109400" cy="1109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B</a:t>
            </a:r>
            <a:endParaRPr sz="900">
              <a:solidFill>
                <a:srgbClr val="FFFFFF"/>
              </a:solidFill>
              <a:latin typeface="Overpass"/>
              <a:ea typeface="Overpass"/>
              <a:cs typeface="Overpass"/>
              <a:sym typeface="Overpass"/>
            </a:endParaRPr>
          </a:p>
        </p:txBody>
      </p:sp>
      <p:sp>
        <p:nvSpPr>
          <p:cNvPr id="975" name="Google Shape;975;p90"/>
          <p:cNvSpPr/>
          <p:nvPr/>
        </p:nvSpPr>
        <p:spPr>
          <a:xfrm>
            <a:off x="6286600" y="2046613"/>
            <a:ext cx="1109400" cy="1109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C</a:t>
            </a:r>
            <a:endParaRPr sz="900">
              <a:solidFill>
                <a:srgbClr val="FFFFFF"/>
              </a:solidFill>
              <a:latin typeface="Overpass"/>
              <a:ea typeface="Overpass"/>
              <a:cs typeface="Overpass"/>
              <a:sym typeface="Overpass"/>
            </a:endParaRPr>
          </a:p>
        </p:txBody>
      </p:sp>
      <p:cxnSp>
        <p:nvCxnSpPr>
          <p:cNvPr id="976" name="Google Shape;976;p90"/>
          <p:cNvCxnSpPr>
            <a:stCxn id="973" idx="3"/>
          </p:cNvCxnSpPr>
          <p:nvPr/>
        </p:nvCxnSpPr>
        <p:spPr>
          <a:xfrm>
            <a:off x="2857400" y="2601313"/>
            <a:ext cx="1178400" cy="10200"/>
          </a:xfrm>
          <a:prstGeom prst="straightConnector1">
            <a:avLst/>
          </a:prstGeom>
          <a:noFill/>
          <a:ln cap="flat" cmpd="sng" w="9525">
            <a:solidFill>
              <a:schemeClr val="dk2"/>
            </a:solidFill>
            <a:prstDash val="solid"/>
            <a:round/>
            <a:headEnd len="med" w="med" type="none"/>
            <a:tailEnd len="med" w="med" type="triangle"/>
          </a:ln>
        </p:spPr>
      </p:cxnSp>
      <p:cxnSp>
        <p:nvCxnSpPr>
          <p:cNvPr id="977" name="Google Shape;977;p90"/>
          <p:cNvCxnSpPr>
            <a:stCxn id="974" idx="3"/>
          </p:cNvCxnSpPr>
          <p:nvPr/>
        </p:nvCxnSpPr>
        <p:spPr>
          <a:xfrm>
            <a:off x="5143400" y="2601313"/>
            <a:ext cx="1150800" cy="10200"/>
          </a:xfrm>
          <a:prstGeom prst="straightConnector1">
            <a:avLst/>
          </a:prstGeom>
          <a:noFill/>
          <a:ln cap="flat" cmpd="sng" w="9525">
            <a:solidFill>
              <a:schemeClr val="dk2"/>
            </a:solidFill>
            <a:prstDash val="solid"/>
            <a:round/>
            <a:headEnd len="med" w="med" type="none"/>
            <a:tailEnd len="med" w="med" type="triangle"/>
          </a:ln>
        </p:spPr>
      </p:cxnSp>
      <p:sp>
        <p:nvSpPr>
          <p:cNvPr id="978" name="Google Shape;978;p90"/>
          <p:cNvSpPr txBox="1"/>
          <p:nvPr/>
        </p:nvSpPr>
        <p:spPr>
          <a:xfrm>
            <a:off x="685800" y="0"/>
            <a:ext cx="7772400" cy="102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DISTRIBUTED TRACING</a:t>
            </a:r>
            <a:r>
              <a:rPr lang="en" sz="2800">
                <a:latin typeface="Overpass"/>
                <a:ea typeface="Overpass"/>
                <a:cs typeface="Overpass"/>
                <a:sym typeface="Overpass"/>
              </a:rPr>
              <a:t> </a:t>
            </a:r>
            <a:r>
              <a:rPr lang="en" sz="2800">
                <a:solidFill>
                  <a:srgbClr val="990000"/>
                </a:solidFill>
                <a:latin typeface="Overpass"/>
                <a:ea typeface="Overpass"/>
                <a:cs typeface="Overpass"/>
                <a:sym typeface="Overpass"/>
              </a:rPr>
              <a:t>WITHOUT ISTIO</a:t>
            </a:r>
            <a:endParaRPr sz="2800">
              <a:solidFill>
                <a:srgbClr val="38761D"/>
              </a:solidFill>
              <a:latin typeface="Overpass"/>
              <a:ea typeface="Overpass"/>
              <a:cs typeface="Overpass"/>
              <a:sym typeface="Overpass"/>
            </a:endParaRPr>
          </a:p>
        </p:txBody>
      </p:sp>
      <p:sp>
        <p:nvSpPr>
          <p:cNvPr id="979" name="Google Shape;979;p90"/>
          <p:cNvSpPr/>
          <p:nvPr/>
        </p:nvSpPr>
        <p:spPr>
          <a:xfrm>
            <a:off x="1887903" y="2796724"/>
            <a:ext cx="823500" cy="2619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Spring Sleuth</a:t>
            </a:r>
            <a:br>
              <a:rPr lang="en" sz="700">
                <a:solidFill>
                  <a:srgbClr val="FFFFFF"/>
                </a:solidFill>
                <a:latin typeface="Overpass"/>
                <a:ea typeface="Overpass"/>
                <a:cs typeface="Overpass"/>
                <a:sym typeface="Overpass"/>
              </a:rPr>
            </a:br>
            <a:r>
              <a:rPr lang="en" sz="700">
                <a:solidFill>
                  <a:srgbClr val="FFFFFF"/>
                </a:solidFill>
                <a:latin typeface="Overpass"/>
                <a:ea typeface="Overpass"/>
                <a:cs typeface="Overpass"/>
                <a:sym typeface="Overpass"/>
              </a:rPr>
              <a:t>ZipKin</a:t>
            </a:r>
            <a:endParaRPr sz="700">
              <a:solidFill>
                <a:srgbClr val="FFFFFF"/>
              </a:solidFill>
              <a:latin typeface="Overpass"/>
              <a:ea typeface="Overpass"/>
              <a:cs typeface="Overpass"/>
              <a:sym typeface="Overpass"/>
            </a:endParaRPr>
          </a:p>
        </p:txBody>
      </p:sp>
      <p:sp>
        <p:nvSpPr>
          <p:cNvPr id="980" name="Google Shape;980;p90"/>
          <p:cNvSpPr/>
          <p:nvPr/>
        </p:nvSpPr>
        <p:spPr>
          <a:xfrm>
            <a:off x="4181877" y="2796724"/>
            <a:ext cx="823500" cy="2619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Spring Sleuth</a:t>
            </a:r>
            <a:br>
              <a:rPr lang="en" sz="700">
                <a:solidFill>
                  <a:srgbClr val="FFFFFF"/>
                </a:solidFill>
                <a:latin typeface="Overpass"/>
                <a:ea typeface="Overpass"/>
                <a:cs typeface="Overpass"/>
                <a:sym typeface="Overpass"/>
              </a:rPr>
            </a:br>
            <a:r>
              <a:rPr lang="en" sz="700">
                <a:solidFill>
                  <a:srgbClr val="FFFFFF"/>
                </a:solidFill>
                <a:latin typeface="Overpass"/>
                <a:ea typeface="Overpass"/>
                <a:cs typeface="Overpass"/>
                <a:sym typeface="Overpass"/>
              </a:rPr>
              <a:t>ZipKin</a:t>
            </a:r>
            <a:endParaRPr sz="700">
              <a:solidFill>
                <a:srgbClr val="FFFFFF"/>
              </a:solidFill>
              <a:latin typeface="Overpass"/>
              <a:ea typeface="Overpass"/>
              <a:cs typeface="Overpass"/>
              <a:sym typeface="Overpass"/>
            </a:endParaRPr>
          </a:p>
        </p:txBody>
      </p:sp>
      <p:sp>
        <p:nvSpPr>
          <p:cNvPr id="981" name="Google Shape;981;p90"/>
          <p:cNvSpPr/>
          <p:nvPr/>
        </p:nvSpPr>
        <p:spPr>
          <a:xfrm>
            <a:off x="6423575" y="2796724"/>
            <a:ext cx="823500" cy="2619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Spring Sleuth</a:t>
            </a:r>
            <a:br>
              <a:rPr lang="en" sz="700">
                <a:solidFill>
                  <a:srgbClr val="FFFFFF"/>
                </a:solidFill>
                <a:latin typeface="Overpass"/>
                <a:ea typeface="Overpass"/>
                <a:cs typeface="Overpass"/>
                <a:sym typeface="Overpass"/>
              </a:rPr>
            </a:br>
            <a:r>
              <a:rPr lang="en" sz="700">
                <a:solidFill>
                  <a:srgbClr val="FFFFFF"/>
                </a:solidFill>
                <a:latin typeface="Overpass"/>
                <a:ea typeface="Overpass"/>
                <a:cs typeface="Overpass"/>
                <a:sym typeface="Overpass"/>
              </a:rPr>
              <a:t>ZipKin</a:t>
            </a:r>
            <a:endParaRPr sz="700">
              <a:solidFill>
                <a:srgbClr val="FFFFFF"/>
              </a:solidFill>
              <a:latin typeface="Overpass"/>
              <a:ea typeface="Overpass"/>
              <a:cs typeface="Overpass"/>
              <a:sym typeface="Overpass"/>
            </a:endParaRPr>
          </a:p>
        </p:txBody>
      </p:sp>
      <p:sp>
        <p:nvSpPr>
          <p:cNvPr id="982" name="Google Shape;982;p90"/>
          <p:cNvSpPr txBox="1"/>
          <p:nvPr/>
        </p:nvSpPr>
        <p:spPr>
          <a:xfrm>
            <a:off x="2232150" y="4043300"/>
            <a:ext cx="4679700" cy="36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verpass"/>
                <a:ea typeface="Overpass"/>
                <a:cs typeface="Overpass"/>
                <a:sym typeface="Overpass"/>
              </a:rPr>
              <a:t>code to enable dynamic tracing</a:t>
            </a:r>
            <a:endParaRPr sz="1800">
              <a:latin typeface="Overpass"/>
              <a:ea typeface="Overpass"/>
              <a:cs typeface="Overpass"/>
              <a:sym typeface="Overpas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6" name="Shape 986"/>
        <p:cNvGrpSpPr/>
        <p:nvPr/>
      </p:nvGrpSpPr>
      <p:grpSpPr>
        <a:xfrm>
          <a:off x="0" y="0"/>
          <a:ext cx="0" cy="0"/>
          <a:chOff x="0" y="0"/>
          <a:chExt cx="0" cy="0"/>
        </a:xfrm>
      </p:grpSpPr>
      <p:sp>
        <p:nvSpPr>
          <p:cNvPr id="987" name="Google Shape;987;p91"/>
          <p:cNvSpPr/>
          <p:nvPr/>
        </p:nvSpPr>
        <p:spPr>
          <a:xfrm>
            <a:off x="1679587" y="1443700"/>
            <a:ext cx="1129800" cy="15315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988" name="Google Shape;988;p91"/>
          <p:cNvSpPr/>
          <p:nvPr/>
        </p:nvSpPr>
        <p:spPr>
          <a:xfrm>
            <a:off x="1863486" y="1847515"/>
            <a:ext cx="768000" cy="5940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A</a:t>
            </a:r>
            <a:endParaRPr sz="900">
              <a:solidFill>
                <a:srgbClr val="FFFFFF"/>
              </a:solidFill>
              <a:latin typeface="Overpass"/>
              <a:ea typeface="Overpass"/>
              <a:cs typeface="Overpass"/>
              <a:sym typeface="Overpass"/>
            </a:endParaRPr>
          </a:p>
        </p:txBody>
      </p:sp>
      <p:sp>
        <p:nvSpPr>
          <p:cNvPr id="989" name="Google Shape;989;p91"/>
          <p:cNvSpPr/>
          <p:nvPr/>
        </p:nvSpPr>
        <p:spPr>
          <a:xfrm>
            <a:off x="1864973" y="2607564"/>
            <a:ext cx="768000" cy="25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ENVOY</a:t>
            </a:r>
            <a:endParaRPr sz="800">
              <a:solidFill>
                <a:srgbClr val="FFFFFF"/>
              </a:solidFill>
              <a:latin typeface="Overpass"/>
              <a:ea typeface="Overpass"/>
              <a:cs typeface="Overpass"/>
              <a:sym typeface="Overpass"/>
            </a:endParaRPr>
          </a:p>
        </p:txBody>
      </p:sp>
      <p:sp>
        <p:nvSpPr>
          <p:cNvPr id="990" name="Google Shape;990;p91"/>
          <p:cNvSpPr/>
          <p:nvPr/>
        </p:nvSpPr>
        <p:spPr>
          <a:xfrm>
            <a:off x="3965587" y="1443700"/>
            <a:ext cx="1129800" cy="15315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991" name="Google Shape;991;p91"/>
          <p:cNvSpPr/>
          <p:nvPr/>
        </p:nvSpPr>
        <p:spPr>
          <a:xfrm>
            <a:off x="4149486" y="1847515"/>
            <a:ext cx="768000" cy="5940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B</a:t>
            </a:r>
            <a:endParaRPr sz="900">
              <a:solidFill>
                <a:srgbClr val="FFFFFF"/>
              </a:solidFill>
              <a:latin typeface="Overpass"/>
              <a:ea typeface="Overpass"/>
              <a:cs typeface="Overpass"/>
              <a:sym typeface="Overpass"/>
            </a:endParaRPr>
          </a:p>
        </p:txBody>
      </p:sp>
      <p:sp>
        <p:nvSpPr>
          <p:cNvPr id="992" name="Google Shape;992;p91"/>
          <p:cNvSpPr/>
          <p:nvPr/>
        </p:nvSpPr>
        <p:spPr>
          <a:xfrm>
            <a:off x="4150973" y="2607564"/>
            <a:ext cx="768000" cy="2526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ENVOY</a:t>
            </a:r>
            <a:endParaRPr sz="800">
              <a:solidFill>
                <a:srgbClr val="FFFFFF"/>
              </a:solidFill>
              <a:latin typeface="Overpass"/>
              <a:ea typeface="Overpass"/>
              <a:cs typeface="Overpass"/>
              <a:sym typeface="Overpass"/>
            </a:endParaRPr>
          </a:p>
        </p:txBody>
      </p:sp>
      <p:sp>
        <p:nvSpPr>
          <p:cNvPr id="993" name="Google Shape;993;p91"/>
          <p:cNvSpPr/>
          <p:nvPr/>
        </p:nvSpPr>
        <p:spPr>
          <a:xfrm>
            <a:off x="6251587" y="1443700"/>
            <a:ext cx="1129800" cy="15315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994" name="Google Shape;994;p91"/>
          <p:cNvSpPr/>
          <p:nvPr/>
        </p:nvSpPr>
        <p:spPr>
          <a:xfrm>
            <a:off x="6435486" y="1847515"/>
            <a:ext cx="768000" cy="5940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C</a:t>
            </a:r>
            <a:endParaRPr sz="900">
              <a:solidFill>
                <a:srgbClr val="FFFFFF"/>
              </a:solidFill>
              <a:latin typeface="Overpass"/>
              <a:ea typeface="Overpass"/>
              <a:cs typeface="Overpass"/>
              <a:sym typeface="Overpass"/>
            </a:endParaRPr>
          </a:p>
        </p:txBody>
      </p:sp>
      <p:sp>
        <p:nvSpPr>
          <p:cNvPr id="995" name="Google Shape;995;p91"/>
          <p:cNvSpPr/>
          <p:nvPr/>
        </p:nvSpPr>
        <p:spPr>
          <a:xfrm>
            <a:off x="6436973" y="2607564"/>
            <a:ext cx="768000" cy="2526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ENVOY</a:t>
            </a:r>
            <a:endParaRPr sz="800">
              <a:solidFill>
                <a:srgbClr val="FFFFFF"/>
              </a:solidFill>
              <a:latin typeface="Overpass"/>
              <a:ea typeface="Overpass"/>
              <a:cs typeface="Overpass"/>
              <a:sym typeface="Overpass"/>
            </a:endParaRPr>
          </a:p>
        </p:txBody>
      </p:sp>
      <p:cxnSp>
        <p:nvCxnSpPr>
          <p:cNvPr id="996" name="Google Shape;996;p91"/>
          <p:cNvCxnSpPr>
            <a:stCxn id="989" idx="3"/>
          </p:cNvCxnSpPr>
          <p:nvPr/>
        </p:nvCxnSpPr>
        <p:spPr>
          <a:xfrm>
            <a:off x="2632973" y="2733864"/>
            <a:ext cx="1540200" cy="6000"/>
          </a:xfrm>
          <a:prstGeom prst="straightConnector1">
            <a:avLst/>
          </a:prstGeom>
          <a:noFill/>
          <a:ln cap="flat" cmpd="sng" w="9525">
            <a:solidFill>
              <a:schemeClr val="dk2"/>
            </a:solidFill>
            <a:prstDash val="solid"/>
            <a:round/>
            <a:headEnd len="med" w="med" type="none"/>
            <a:tailEnd len="med" w="med" type="triangle"/>
          </a:ln>
        </p:spPr>
      </p:cxnSp>
      <p:cxnSp>
        <p:nvCxnSpPr>
          <p:cNvPr id="997" name="Google Shape;997;p91"/>
          <p:cNvCxnSpPr>
            <a:stCxn id="992" idx="3"/>
          </p:cNvCxnSpPr>
          <p:nvPr/>
        </p:nvCxnSpPr>
        <p:spPr>
          <a:xfrm>
            <a:off x="4918973" y="2733864"/>
            <a:ext cx="1538400" cy="6000"/>
          </a:xfrm>
          <a:prstGeom prst="straightConnector1">
            <a:avLst/>
          </a:prstGeom>
          <a:noFill/>
          <a:ln cap="flat" cmpd="sng" w="9525">
            <a:solidFill>
              <a:schemeClr val="dk2"/>
            </a:solidFill>
            <a:prstDash val="solid"/>
            <a:round/>
            <a:headEnd len="med" w="med" type="none"/>
            <a:tailEnd len="med" w="med" type="triangle"/>
          </a:ln>
        </p:spPr>
      </p:cxnSp>
      <p:cxnSp>
        <p:nvCxnSpPr>
          <p:cNvPr id="998" name="Google Shape;998;p91"/>
          <p:cNvCxnSpPr>
            <a:stCxn id="988" idx="2"/>
            <a:endCxn id="989" idx="0"/>
          </p:cNvCxnSpPr>
          <p:nvPr/>
        </p:nvCxnSpPr>
        <p:spPr>
          <a:xfrm>
            <a:off x="2247486" y="2441515"/>
            <a:ext cx="1500" cy="165900"/>
          </a:xfrm>
          <a:prstGeom prst="straightConnector1">
            <a:avLst/>
          </a:prstGeom>
          <a:noFill/>
          <a:ln cap="flat" cmpd="sng" w="9525">
            <a:solidFill>
              <a:schemeClr val="dk2"/>
            </a:solidFill>
            <a:prstDash val="solid"/>
            <a:round/>
            <a:headEnd len="med" w="med" type="none"/>
            <a:tailEnd len="med" w="med" type="none"/>
          </a:ln>
        </p:spPr>
      </p:cxnSp>
      <p:cxnSp>
        <p:nvCxnSpPr>
          <p:cNvPr id="999" name="Google Shape;999;p91"/>
          <p:cNvCxnSpPr>
            <a:stCxn id="991" idx="2"/>
            <a:endCxn id="992" idx="0"/>
          </p:cNvCxnSpPr>
          <p:nvPr/>
        </p:nvCxnSpPr>
        <p:spPr>
          <a:xfrm>
            <a:off x="4533486" y="2441515"/>
            <a:ext cx="1500" cy="165900"/>
          </a:xfrm>
          <a:prstGeom prst="straightConnector1">
            <a:avLst/>
          </a:prstGeom>
          <a:noFill/>
          <a:ln cap="flat" cmpd="sng" w="9525">
            <a:solidFill>
              <a:schemeClr val="dk2"/>
            </a:solidFill>
            <a:prstDash val="solid"/>
            <a:round/>
            <a:headEnd len="med" w="med" type="none"/>
            <a:tailEnd len="med" w="med" type="none"/>
          </a:ln>
        </p:spPr>
      </p:cxnSp>
      <p:cxnSp>
        <p:nvCxnSpPr>
          <p:cNvPr id="1000" name="Google Shape;1000;p91"/>
          <p:cNvCxnSpPr>
            <a:stCxn id="994" idx="2"/>
            <a:endCxn id="995" idx="0"/>
          </p:cNvCxnSpPr>
          <p:nvPr/>
        </p:nvCxnSpPr>
        <p:spPr>
          <a:xfrm>
            <a:off x="6819486" y="2441515"/>
            <a:ext cx="1500" cy="165900"/>
          </a:xfrm>
          <a:prstGeom prst="straightConnector1">
            <a:avLst/>
          </a:prstGeom>
          <a:noFill/>
          <a:ln cap="flat" cmpd="sng" w="9525">
            <a:solidFill>
              <a:schemeClr val="dk2"/>
            </a:solidFill>
            <a:prstDash val="solid"/>
            <a:round/>
            <a:headEnd len="med" w="med" type="none"/>
            <a:tailEnd len="med" w="med" type="none"/>
          </a:ln>
        </p:spPr>
      </p:cxnSp>
      <p:sp>
        <p:nvSpPr>
          <p:cNvPr id="1001" name="Google Shape;1001;p91"/>
          <p:cNvSpPr txBox="1"/>
          <p:nvPr/>
        </p:nvSpPr>
        <p:spPr>
          <a:xfrm>
            <a:off x="531625" y="0"/>
            <a:ext cx="8080800" cy="102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Overpass"/>
                <a:ea typeface="Overpass"/>
                <a:cs typeface="Overpass"/>
                <a:sym typeface="Overpass"/>
              </a:rPr>
              <a:t>DISTRIBUTED TRACING</a:t>
            </a:r>
            <a:r>
              <a:rPr lang="en" sz="2800">
                <a:latin typeface="Overpass"/>
                <a:ea typeface="Overpass"/>
                <a:cs typeface="Overpass"/>
                <a:sym typeface="Overpass"/>
              </a:rPr>
              <a:t> </a:t>
            </a:r>
            <a:r>
              <a:rPr lang="en" sz="2800">
                <a:solidFill>
                  <a:srgbClr val="38761D"/>
                </a:solidFill>
                <a:latin typeface="Overpass"/>
                <a:ea typeface="Overpass"/>
                <a:cs typeface="Overpass"/>
                <a:sym typeface="Overpass"/>
              </a:rPr>
              <a:t>WITH ISTIO &amp; JAEGER</a:t>
            </a:r>
            <a:endParaRPr sz="2800">
              <a:solidFill>
                <a:srgbClr val="38761D"/>
              </a:solidFill>
              <a:latin typeface="Overpass"/>
              <a:ea typeface="Overpass"/>
              <a:cs typeface="Overpass"/>
              <a:sym typeface="Overpass"/>
            </a:endParaRPr>
          </a:p>
        </p:txBody>
      </p:sp>
      <p:sp>
        <p:nvSpPr>
          <p:cNvPr id="1002" name="Google Shape;1002;p91"/>
          <p:cNvSpPr txBox="1"/>
          <p:nvPr/>
        </p:nvSpPr>
        <p:spPr>
          <a:xfrm>
            <a:off x="1448575" y="3205100"/>
            <a:ext cx="6246600" cy="36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verpass"/>
                <a:ea typeface="Overpass"/>
                <a:cs typeface="Overpass"/>
                <a:sym typeface="Overpass"/>
              </a:rPr>
              <a:t>discovers service relationships and process times</a:t>
            </a:r>
            <a:r>
              <a:rPr lang="en" sz="1800">
                <a:latin typeface="Overpass"/>
                <a:ea typeface="Overpass"/>
                <a:cs typeface="Overpass"/>
                <a:sym typeface="Overpass"/>
              </a:rPr>
              <a:t>, </a:t>
            </a:r>
            <a:r>
              <a:rPr lang="en" sz="1800">
                <a:solidFill>
                  <a:schemeClr val="dk1"/>
                </a:solidFill>
                <a:latin typeface="Overpass"/>
                <a:ea typeface="Overpass"/>
                <a:cs typeface="Overpass"/>
                <a:sym typeface="Overpass"/>
              </a:rPr>
              <a:t>transparent to the services</a:t>
            </a:r>
            <a:endParaRPr sz="1800">
              <a:latin typeface="Overpass"/>
              <a:ea typeface="Overpass"/>
              <a:cs typeface="Overpass"/>
              <a:sym typeface="Overpass"/>
            </a:endParaRPr>
          </a:p>
        </p:txBody>
      </p:sp>
      <p:sp>
        <p:nvSpPr>
          <p:cNvPr id="1003" name="Google Shape;1003;p91"/>
          <p:cNvSpPr/>
          <p:nvPr/>
        </p:nvSpPr>
        <p:spPr>
          <a:xfrm>
            <a:off x="2636875" y="4145802"/>
            <a:ext cx="725700" cy="1659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 A</a:t>
            </a:r>
            <a:endParaRPr sz="700">
              <a:solidFill>
                <a:srgbClr val="FFFFFF"/>
              </a:solidFill>
              <a:latin typeface="Overpass"/>
              <a:ea typeface="Overpass"/>
              <a:cs typeface="Overpass"/>
              <a:sym typeface="Overpass"/>
            </a:endParaRPr>
          </a:p>
        </p:txBody>
      </p:sp>
      <p:sp>
        <p:nvSpPr>
          <p:cNvPr id="1004" name="Google Shape;1004;p91"/>
          <p:cNvSpPr/>
          <p:nvPr/>
        </p:nvSpPr>
        <p:spPr>
          <a:xfrm>
            <a:off x="4160875" y="4145802"/>
            <a:ext cx="725700" cy="1659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 B</a:t>
            </a:r>
            <a:endParaRPr sz="700">
              <a:solidFill>
                <a:srgbClr val="FFFFFF"/>
              </a:solidFill>
              <a:latin typeface="Overpass"/>
              <a:ea typeface="Overpass"/>
              <a:cs typeface="Overpass"/>
              <a:sym typeface="Overpass"/>
            </a:endParaRPr>
          </a:p>
        </p:txBody>
      </p:sp>
      <p:sp>
        <p:nvSpPr>
          <p:cNvPr id="1005" name="Google Shape;1005;p91"/>
          <p:cNvSpPr/>
          <p:nvPr/>
        </p:nvSpPr>
        <p:spPr>
          <a:xfrm>
            <a:off x="5608675" y="4145802"/>
            <a:ext cx="725700" cy="1659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 C</a:t>
            </a:r>
            <a:endParaRPr sz="700">
              <a:solidFill>
                <a:srgbClr val="FFFFFF"/>
              </a:solidFill>
              <a:latin typeface="Overpass"/>
              <a:ea typeface="Overpass"/>
              <a:cs typeface="Overpass"/>
              <a:sym typeface="Overpass"/>
            </a:endParaRPr>
          </a:p>
        </p:txBody>
      </p:sp>
      <p:cxnSp>
        <p:nvCxnSpPr>
          <p:cNvPr id="1006" name="Google Shape;1006;p91"/>
          <p:cNvCxnSpPr>
            <a:endCxn id="1004" idx="1"/>
          </p:cNvCxnSpPr>
          <p:nvPr/>
        </p:nvCxnSpPr>
        <p:spPr>
          <a:xfrm>
            <a:off x="3362575" y="4228752"/>
            <a:ext cx="798300" cy="0"/>
          </a:xfrm>
          <a:prstGeom prst="straightConnector1">
            <a:avLst/>
          </a:prstGeom>
          <a:noFill/>
          <a:ln cap="flat" cmpd="sng" w="9525">
            <a:solidFill>
              <a:schemeClr val="dk2"/>
            </a:solidFill>
            <a:prstDash val="solid"/>
            <a:round/>
            <a:headEnd len="med" w="med" type="none"/>
            <a:tailEnd len="med" w="med" type="triangle"/>
          </a:ln>
        </p:spPr>
      </p:cxnSp>
      <p:cxnSp>
        <p:nvCxnSpPr>
          <p:cNvPr id="1007" name="Google Shape;1007;p91"/>
          <p:cNvCxnSpPr>
            <a:endCxn id="1005" idx="1"/>
          </p:cNvCxnSpPr>
          <p:nvPr/>
        </p:nvCxnSpPr>
        <p:spPr>
          <a:xfrm>
            <a:off x="4886575" y="4228752"/>
            <a:ext cx="722100" cy="0"/>
          </a:xfrm>
          <a:prstGeom prst="straightConnector1">
            <a:avLst/>
          </a:prstGeom>
          <a:noFill/>
          <a:ln cap="flat" cmpd="sng" w="9525">
            <a:solidFill>
              <a:schemeClr val="dk2"/>
            </a:solidFill>
            <a:prstDash val="solid"/>
            <a:round/>
            <a:headEnd len="med" w="med" type="none"/>
            <a:tailEnd len="med" w="med" type="triangle"/>
          </a:ln>
        </p:spPr>
      </p:cxnSp>
      <p:sp>
        <p:nvSpPr>
          <p:cNvPr id="1008" name="Google Shape;1008;p91"/>
          <p:cNvSpPr txBox="1"/>
          <p:nvPr/>
        </p:nvSpPr>
        <p:spPr>
          <a:xfrm>
            <a:off x="3355449" y="4193653"/>
            <a:ext cx="798300" cy="2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210 ms</a:t>
            </a:r>
            <a:endParaRPr sz="800">
              <a:latin typeface="Overpass"/>
              <a:ea typeface="Overpass"/>
              <a:cs typeface="Overpass"/>
              <a:sym typeface="Overpass"/>
            </a:endParaRPr>
          </a:p>
        </p:txBody>
      </p:sp>
      <p:sp>
        <p:nvSpPr>
          <p:cNvPr id="1009" name="Google Shape;1009;p91"/>
          <p:cNvSpPr txBox="1"/>
          <p:nvPr/>
        </p:nvSpPr>
        <p:spPr>
          <a:xfrm>
            <a:off x="4855526" y="4193653"/>
            <a:ext cx="798300" cy="2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720 ms</a:t>
            </a:r>
            <a:endParaRPr sz="800">
              <a:latin typeface="Overpass"/>
              <a:ea typeface="Overpass"/>
              <a:cs typeface="Overpass"/>
              <a:sym typeface="Overpass"/>
            </a:endParaRPr>
          </a:p>
        </p:txBody>
      </p:sp>
      <p:sp>
        <p:nvSpPr>
          <p:cNvPr id="1010" name="Google Shape;1010;p91"/>
          <p:cNvSpPr/>
          <p:nvPr/>
        </p:nvSpPr>
        <p:spPr>
          <a:xfrm>
            <a:off x="2631551" y="4401883"/>
            <a:ext cx="3700150" cy="95700"/>
          </a:xfrm>
          <a:custGeom>
            <a:rect b="b" l="l" r="r" t="t"/>
            <a:pathLst>
              <a:path extrusionOk="0" h="3828" w="148006">
                <a:moveTo>
                  <a:pt x="0" y="0"/>
                </a:moveTo>
                <a:lnTo>
                  <a:pt x="0" y="3828"/>
                </a:lnTo>
                <a:lnTo>
                  <a:pt x="148006" y="3828"/>
                </a:lnTo>
                <a:lnTo>
                  <a:pt x="148006" y="319"/>
                </a:lnTo>
              </a:path>
            </a:pathLst>
          </a:custGeom>
          <a:noFill/>
          <a:ln cap="flat" cmpd="sng" w="9525">
            <a:solidFill>
              <a:schemeClr val="dk2"/>
            </a:solidFill>
            <a:prstDash val="dot"/>
            <a:round/>
            <a:headEnd len="med" w="med" type="none"/>
            <a:tailEnd len="med" w="med" type="none"/>
          </a:ln>
        </p:spPr>
      </p:sp>
      <p:sp>
        <p:nvSpPr>
          <p:cNvPr id="1011" name="Google Shape;1011;p91"/>
          <p:cNvSpPr txBox="1"/>
          <p:nvPr/>
        </p:nvSpPr>
        <p:spPr>
          <a:xfrm>
            <a:off x="4109475" y="4438202"/>
            <a:ext cx="798300" cy="2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930 </a:t>
            </a:r>
            <a:r>
              <a:rPr lang="en" sz="800">
                <a:latin typeface="Overpass"/>
                <a:ea typeface="Overpass"/>
                <a:cs typeface="Overpass"/>
                <a:sym typeface="Overpass"/>
              </a:rPr>
              <a:t>ms</a:t>
            </a:r>
            <a:endParaRPr sz="800">
              <a:latin typeface="Overpass"/>
              <a:ea typeface="Overpass"/>
              <a:cs typeface="Overpass"/>
              <a:sym typeface="Overpas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5" name="Shape 1015"/>
        <p:cNvGrpSpPr/>
        <p:nvPr/>
      </p:nvGrpSpPr>
      <p:grpSpPr>
        <a:xfrm>
          <a:off x="0" y="0"/>
          <a:ext cx="0" cy="0"/>
          <a:chOff x="0" y="0"/>
          <a:chExt cx="0" cy="0"/>
        </a:xfrm>
      </p:grpSpPr>
      <p:sp>
        <p:nvSpPr>
          <p:cNvPr id="1016" name="Google Shape;1016;p92"/>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SERVICE MESH OBSERVABILITY</a:t>
            </a:r>
            <a:endParaRPr/>
          </a:p>
          <a:p>
            <a:pPr indent="0" lvl="0" marL="0" rtl="0" algn="ctr">
              <a:spcBef>
                <a:spcPts val="0"/>
              </a:spcBef>
              <a:spcAft>
                <a:spcPts val="0"/>
              </a:spcAft>
              <a:buNone/>
            </a:pPr>
            <a:r>
              <a:rPr lang="en"/>
              <a:t>(KIALI)</a:t>
            </a:r>
            <a:endParaRPr>
              <a:latin typeface="Overpass"/>
              <a:ea typeface="Overpass"/>
              <a:cs typeface="Overpass"/>
              <a:sym typeface="Overpas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1" name="Shape 561"/>
        <p:cNvGrpSpPr/>
        <p:nvPr/>
      </p:nvGrpSpPr>
      <p:grpSpPr>
        <a:xfrm>
          <a:off x="0" y="0"/>
          <a:ext cx="0" cy="0"/>
          <a:chOff x="0" y="0"/>
          <a:chExt cx="0" cy="0"/>
        </a:xfrm>
      </p:grpSpPr>
      <p:sp>
        <p:nvSpPr>
          <p:cNvPr id="562" name="Google Shape;562;p75"/>
          <p:cNvSpPr txBox="1"/>
          <p:nvPr/>
        </p:nvSpPr>
        <p:spPr>
          <a:xfrm>
            <a:off x="5898206" y="1422581"/>
            <a:ext cx="1783200" cy="2919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Red Hat Text"/>
                <a:ea typeface="Red Hat Text"/>
                <a:cs typeface="Red Hat Text"/>
                <a:sym typeface="Red Hat Text"/>
              </a:rPr>
              <a:t>Developer Productivity</a:t>
            </a:r>
            <a:endParaRPr sz="1100">
              <a:latin typeface="Red Hat Text"/>
              <a:ea typeface="Red Hat Text"/>
              <a:cs typeface="Red Hat Text"/>
              <a:sym typeface="Red Hat Text"/>
            </a:endParaRPr>
          </a:p>
        </p:txBody>
      </p:sp>
      <p:sp>
        <p:nvSpPr>
          <p:cNvPr id="563" name="Google Shape;563;p75"/>
          <p:cNvSpPr/>
          <p:nvPr/>
        </p:nvSpPr>
        <p:spPr>
          <a:xfrm>
            <a:off x="1706025" y="2955750"/>
            <a:ext cx="6063900" cy="544800"/>
          </a:xfrm>
          <a:prstGeom prst="rect">
            <a:avLst/>
          </a:prstGeom>
          <a:solidFill>
            <a:srgbClr val="176A95"/>
          </a:solidFill>
          <a:ln>
            <a:noFill/>
          </a:ln>
        </p:spPr>
        <p:txBody>
          <a:bodyPr anchorCtr="0" anchor="ctr" bIns="68575" lIns="68575" spcFirstLastPara="1" rIns="68575" wrap="square" tIns="68575">
            <a:noAutofit/>
          </a:bodyPr>
          <a:lstStyle/>
          <a:p>
            <a:pPr indent="0" lvl="0" marL="0" rtl="0" algn="ctr">
              <a:lnSpc>
                <a:spcPct val="130000"/>
              </a:lnSpc>
              <a:spcBef>
                <a:spcPts val="0"/>
              </a:spcBef>
              <a:spcAft>
                <a:spcPts val="0"/>
              </a:spcAft>
              <a:buNone/>
            </a:pPr>
            <a:r>
              <a:rPr b="1" lang="en" sz="1100">
                <a:solidFill>
                  <a:srgbClr val="FFFFFF"/>
                </a:solidFill>
                <a:latin typeface="Red Hat Text"/>
                <a:ea typeface="Red Hat Text"/>
                <a:cs typeface="Red Hat Text"/>
                <a:sym typeface="Red Hat Text"/>
              </a:rPr>
              <a:t>Cluster Services</a:t>
            </a:r>
            <a:br>
              <a:rPr b="1" lang="en" sz="1100">
                <a:solidFill>
                  <a:srgbClr val="FFFFFF"/>
                </a:solidFill>
                <a:latin typeface="Red Hat Text"/>
                <a:ea typeface="Red Hat Text"/>
                <a:cs typeface="Red Hat Text"/>
                <a:sym typeface="Red Hat Text"/>
              </a:rPr>
            </a:br>
            <a:r>
              <a:rPr lang="en" sz="800">
                <a:solidFill>
                  <a:schemeClr val="lt1"/>
                </a:solidFill>
                <a:latin typeface="Red Hat Text"/>
                <a:ea typeface="Red Hat Text"/>
                <a:cs typeface="Red Hat Text"/>
                <a:sym typeface="Red Hat Text"/>
              </a:rPr>
              <a:t>Automated Ops  ⠇Over-The-Air Updates ⠇</a:t>
            </a:r>
            <a:r>
              <a:rPr lang="en" sz="800">
                <a:solidFill>
                  <a:srgbClr val="FFFFFF"/>
                </a:solidFill>
                <a:latin typeface="Red Hat Text"/>
                <a:ea typeface="Red Hat Text"/>
                <a:cs typeface="Red Hat Text"/>
                <a:sym typeface="Red Hat Text"/>
              </a:rPr>
              <a:t>Monitoring </a:t>
            </a:r>
            <a:r>
              <a:rPr lang="en" sz="800">
                <a:solidFill>
                  <a:schemeClr val="lt1"/>
                </a:solidFill>
                <a:latin typeface="Red Hat Text"/>
                <a:ea typeface="Red Hat Text"/>
                <a:cs typeface="Red Hat Text"/>
                <a:sym typeface="Red Hat Text"/>
              </a:rPr>
              <a:t>⠇Registry ⠇Networking ⠇Router ⠇KubeVirt ⠇OLM ⠇Helm</a:t>
            </a:r>
            <a:endParaRPr sz="800">
              <a:solidFill>
                <a:srgbClr val="FFFFFF"/>
              </a:solidFill>
              <a:latin typeface="Red Hat Text"/>
              <a:ea typeface="Red Hat Text"/>
              <a:cs typeface="Red Hat Text"/>
              <a:sym typeface="Red Hat Text"/>
            </a:endParaRPr>
          </a:p>
        </p:txBody>
      </p:sp>
      <p:sp>
        <p:nvSpPr>
          <p:cNvPr id="564" name="Google Shape;564;p75"/>
          <p:cNvSpPr txBox="1"/>
          <p:nvPr>
            <p:ph idx="12" type="sldNum"/>
          </p:nvPr>
        </p:nvSpPr>
        <p:spPr>
          <a:xfrm>
            <a:off x="138561" y="4699538"/>
            <a:ext cx="411600" cy="80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65" name="Google Shape;565;p75"/>
          <p:cNvSpPr/>
          <p:nvPr/>
        </p:nvSpPr>
        <p:spPr>
          <a:xfrm>
            <a:off x="1706094" y="3551383"/>
            <a:ext cx="6063900" cy="396900"/>
          </a:xfrm>
          <a:prstGeom prst="rect">
            <a:avLst/>
          </a:prstGeom>
          <a:solidFill>
            <a:srgbClr val="666666"/>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Kubernetes</a:t>
            </a:r>
            <a:endParaRPr b="1" sz="1100">
              <a:solidFill>
                <a:srgbClr val="FFFFFF"/>
              </a:solidFill>
              <a:latin typeface="Red Hat Text"/>
              <a:ea typeface="Red Hat Text"/>
              <a:cs typeface="Red Hat Text"/>
              <a:sym typeface="Red Hat Text"/>
            </a:endParaRPr>
          </a:p>
        </p:txBody>
      </p:sp>
      <p:sp>
        <p:nvSpPr>
          <p:cNvPr id="566" name="Google Shape;566;p75"/>
          <p:cNvSpPr/>
          <p:nvPr/>
        </p:nvSpPr>
        <p:spPr>
          <a:xfrm>
            <a:off x="5844938" y="2156850"/>
            <a:ext cx="1925100" cy="747900"/>
          </a:xfrm>
          <a:prstGeom prst="rect">
            <a:avLst/>
          </a:prstGeom>
          <a:solidFill>
            <a:srgbClr val="2BB1EA"/>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900">
                <a:solidFill>
                  <a:srgbClr val="FFFFFF"/>
                </a:solidFill>
                <a:latin typeface="Red Hat Text"/>
                <a:ea typeface="Red Hat Text"/>
                <a:cs typeface="Red Hat Text"/>
                <a:sym typeface="Red Hat Text"/>
              </a:rPr>
              <a:t>Developer CLI </a:t>
            </a:r>
            <a:r>
              <a:rPr lang="en" sz="900">
                <a:solidFill>
                  <a:schemeClr val="lt1"/>
                </a:solidFill>
                <a:latin typeface="Red Hat Text"/>
                <a:ea typeface="Red Hat Text"/>
                <a:cs typeface="Red Hat Text"/>
                <a:sym typeface="Red Hat Text"/>
              </a:rPr>
              <a:t>⠇</a:t>
            </a:r>
            <a:r>
              <a:rPr lang="en" sz="900">
                <a:solidFill>
                  <a:srgbClr val="FFFFFF"/>
                </a:solidFill>
                <a:latin typeface="Red Hat Text"/>
                <a:ea typeface="Red Hat Text"/>
                <a:cs typeface="Red Hat Text"/>
                <a:sym typeface="Red Hat Text"/>
              </a:rPr>
              <a:t>VS Code extensions </a:t>
            </a:r>
            <a:r>
              <a:rPr lang="en" sz="900">
                <a:solidFill>
                  <a:schemeClr val="lt1"/>
                </a:solidFill>
                <a:latin typeface="Red Hat Text"/>
                <a:ea typeface="Red Hat Text"/>
                <a:cs typeface="Red Hat Text"/>
                <a:sym typeface="Red Hat Text"/>
              </a:rPr>
              <a:t>⠇</a:t>
            </a:r>
            <a:r>
              <a:rPr lang="en" sz="900">
                <a:solidFill>
                  <a:srgbClr val="FFFFFF"/>
                </a:solidFill>
                <a:latin typeface="Red Hat Text"/>
                <a:ea typeface="Red Hat Text"/>
                <a:cs typeface="Red Hat Text"/>
                <a:sym typeface="Red Hat Text"/>
              </a:rPr>
              <a:t>IDE Plugins</a:t>
            </a:r>
            <a:br>
              <a:rPr lang="en" sz="900">
                <a:solidFill>
                  <a:srgbClr val="FFFFFF"/>
                </a:solidFill>
                <a:latin typeface="Red Hat Text"/>
                <a:ea typeface="Red Hat Text"/>
                <a:cs typeface="Red Hat Text"/>
                <a:sym typeface="Red Hat Text"/>
              </a:rPr>
            </a:br>
            <a:r>
              <a:rPr lang="en" sz="900">
                <a:solidFill>
                  <a:srgbClr val="FFFFFF"/>
                </a:solidFill>
                <a:latin typeface="Red Hat Text"/>
                <a:ea typeface="Red Hat Text"/>
                <a:cs typeface="Red Hat Text"/>
                <a:sym typeface="Red Hat Text"/>
              </a:rPr>
              <a:t>Code Ready Workspaces CodeReady Containers</a:t>
            </a:r>
            <a:endParaRPr sz="900">
              <a:solidFill>
                <a:srgbClr val="FFFFFF"/>
              </a:solidFill>
              <a:latin typeface="Red Hat Text"/>
              <a:ea typeface="Red Hat Text"/>
              <a:cs typeface="Red Hat Text"/>
              <a:sym typeface="Red Hat Text"/>
            </a:endParaRPr>
          </a:p>
        </p:txBody>
      </p:sp>
      <p:sp>
        <p:nvSpPr>
          <p:cNvPr id="567" name="Google Shape;567;p75"/>
          <p:cNvSpPr/>
          <p:nvPr/>
        </p:nvSpPr>
        <p:spPr>
          <a:xfrm>
            <a:off x="1706025" y="2156850"/>
            <a:ext cx="1941600" cy="747900"/>
          </a:xfrm>
          <a:prstGeom prst="rect">
            <a:avLst/>
          </a:prstGeom>
          <a:solidFill>
            <a:srgbClr val="2BB1EA"/>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900">
                <a:solidFill>
                  <a:srgbClr val="FFFFFF"/>
                </a:solidFill>
                <a:latin typeface="Red Hat Text"/>
                <a:ea typeface="Red Hat Text"/>
                <a:cs typeface="Red Hat Text"/>
                <a:sym typeface="Red Hat Text"/>
              </a:rPr>
              <a:t>Service Mesh </a:t>
            </a:r>
            <a:r>
              <a:rPr lang="en" sz="900">
                <a:solidFill>
                  <a:srgbClr val="FFFFFF"/>
                </a:solidFill>
                <a:latin typeface="Red Hat Text"/>
                <a:ea typeface="Red Hat Text"/>
                <a:cs typeface="Red Hat Text"/>
                <a:sym typeface="Red Hat Text"/>
              </a:rPr>
              <a:t>⠇Serverless</a:t>
            </a:r>
            <a:br>
              <a:rPr lang="en" sz="900">
                <a:solidFill>
                  <a:srgbClr val="FFFFFF"/>
                </a:solidFill>
                <a:latin typeface="Red Hat Text"/>
                <a:ea typeface="Red Hat Text"/>
                <a:cs typeface="Red Hat Text"/>
                <a:sym typeface="Red Hat Text"/>
              </a:rPr>
            </a:br>
            <a:r>
              <a:rPr lang="en" sz="900">
                <a:solidFill>
                  <a:srgbClr val="FFFFFF"/>
                </a:solidFill>
                <a:latin typeface="Red Hat Text"/>
                <a:ea typeface="Red Hat Text"/>
                <a:cs typeface="Red Hat Text"/>
                <a:sym typeface="Red Hat Text"/>
              </a:rPr>
              <a:t>Builds </a:t>
            </a:r>
            <a:r>
              <a:rPr lang="en" sz="900">
                <a:solidFill>
                  <a:schemeClr val="lt1"/>
                </a:solidFill>
                <a:latin typeface="Red Hat Text"/>
                <a:ea typeface="Red Hat Text"/>
                <a:cs typeface="Red Hat Text"/>
                <a:sym typeface="Red Hat Text"/>
              </a:rPr>
              <a:t>⠇</a:t>
            </a:r>
            <a:r>
              <a:rPr lang="en" sz="900">
                <a:solidFill>
                  <a:schemeClr val="lt1"/>
                </a:solidFill>
                <a:latin typeface="Red Hat Text"/>
                <a:ea typeface="Red Hat Text"/>
                <a:cs typeface="Red Hat Text"/>
                <a:sym typeface="Red Hat Text"/>
              </a:rPr>
              <a:t>CI/CD Pipelines</a:t>
            </a:r>
            <a:endParaRPr sz="900">
              <a:solidFill>
                <a:srgbClr val="FFFFFF"/>
              </a:solidFill>
              <a:latin typeface="Red Hat Text"/>
              <a:ea typeface="Red Hat Text"/>
              <a:cs typeface="Red Hat Text"/>
              <a:sym typeface="Red Hat Text"/>
            </a:endParaRPr>
          </a:p>
          <a:p>
            <a:pPr indent="0" lvl="0" marL="0" rtl="0" algn="ctr">
              <a:spcBef>
                <a:spcPts val="0"/>
              </a:spcBef>
              <a:spcAft>
                <a:spcPts val="0"/>
              </a:spcAft>
              <a:buNone/>
            </a:pPr>
            <a:r>
              <a:rPr lang="en" sz="900">
                <a:solidFill>
                  <a:srgbClr val="FFFFFF"/>
                </a:solidFill>
                <a:latin typeface="Red Hat Text"/>
                <a:ea typeface="Red Hat Text"/>
                <a:cs typeface="Red Hat Text"/>
                <a:sym typeface="Red Hat Text"/>
              </a:rPr>
              <a:t>Full Stack Logging</a:t>
            </a:r>
            <a:br>
              <a:rPr lang="en" sz="900">
                <a:solidFill>
                  <a:srgbClr val="FFFFFF"/>
                </a:solidFill>
                <a:latin typeface="Red Hat Text"/>
                <a:ea typeface="Red Hat Text"/>
                <a:cs typeface="Red Hat Text"/>
                <a:sym typeface="Red Hat Text"/>
              </a:rPr>
            </a:br>
            <a:r>
              <a:rPr lang="en" sz="900">
                <a:solidFill>
                  <a:schemeClr val="lt1"/>
                </a:solidFill>
                <a:latin typeface="Red Hat Text"/>
                <a:ea typeface="Red Hat Text"/>
                <a:cs typeface="Red Hat Text"/>
                <a:sym typeface="Red Hat Text"/>
              </a:rPr>
              <a:t>Chargeback</a:t>
            </a:r>
            <a:endParaRPr sz="900">
              <a:solidFill>
                <a:srgbClr val="FFFFFF"/>
              </a:solidFill>
              <a:latin typeface="Red Hat Text"/>
              <a:ea typeface="Red Hat Text"/>
              <a:cs typeface="Red Hat Text"/>
              <a:sym typeface="Red Hat Text"/>
            </a:endParaRPr>
          </a:p>
        </p:txBody>
      </p:sp>
      <p:sp>
        <p:nvSpPr>
          <p:cNvPr id="568" name="Google Shape;568;p75"/>
          <p:cNvSpPr/>
          <p:nvPr/>
        </p:nvSpPr>
        <p:spPr>
          <a:xfrm>
            <a:off x="3780169" y="2156850"/>
            <a:ext cx="1925100" cy="747900"/>
          </a:xfrm>
          <a:prstGeom prst="rect">
            <a:avLst/>
          </a:prstGeom>
          <a:solidFill>
            <a:srgbClr val="2BB1EA"/>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900">
                <a:solidFill>
                  <a:schemeClr val="lt1"/>
                </a:solidFill>
                <a:latin typeface="Red Hat Text"/>
                <a:ea typeface="Red Hat Text"/>
                <a:cs typeface="Red Hat Text"/>
                <a:sym typeface="Red Hat Text"/>
              </a:rPr>
              <a:t>Databases ⠇Languages</a:t>
            </a:r>
            <a:br>
              <a:rPr lang="en" sz="900">
                <a:solidFill>
                  <a:schemeClr val="lt1"/>
                </a:solidFill>
                <a:latin typeface="Red Hat Text"/>
                <a:ea typeface="Red Hat Text"/>
                <a:cs typeface="Red Hat Text"/>
                <a:sym typeface="Red Hat Text"/>
              </a:rPr>
            </a:br>
            <a:r>
              <a:rPr lang="en" sz="900">
                <a:solidFill>
                  <a:schemeClr val="lt1"/>
                </a:solidFill>
                <a:latin typeface="Red Hat Text"/>
                <a:ea typeface="Red Hat Text"/>
                <a:cs typeface="Red Hat Text"/>
                <a:sym typeface="Red Hat Text"/>
              </a:rPr>
              <a:t>R</a:t>
            </a:r>
            <a:r>
              <a:rPr lang="en" sz="900">
                <a:solidFill>
                  <a:srgbClr val="FFFFFF"/>
                </a:solidFill>
                <a:latin typeface="Red Hat Text"/>
                <a:ea typeface="Red Hat Text"/>
                <a:cs typeface="Red Hat Text"/>
                <a:sym typeface="Red Hat Text"/>
              </a:rPr>
              <a:t>untimes </a:t>
            </a:r>
            <a:r>
              <a:rPr lang="en" sz="900">
                <a:solidFill>
                  <a:schemeClr val="lt1"/>
                </a:solidFill>
                <a:latin typeface="Red Hat Text"/>
                <a:ea typeface="Red Hat Text"/>
                <a:cs typeface="Red Hat Text"/>
                <a:sym typeface="Red Hat Text"/>
              </a:rPr>
              <a:t>⠇</a:t>
            </a:r>
            <a:r>
              <a:rPr lang="en" sz="900">
                <a:solidFill>
                  <a:srgbClr val="FFFFFF"/>
                </a:solidFill>
                <a:latin typeface="Red Hat Text"/>
                <a:ea typeface="Red Hat Text"/>
                <a:cs typeface="Red Hat Text"/>
                <a:sym typeface="Red Hat Text"/>
              </a:rPr>
              <a:t>Integration</a:t>
            </a:r>
            <a:br>
              <a:rPr lang="en" sz="900">
                <a:solidFill>
                  <a:schemeClr val="lt1"/>
                </a:solidFill>
                <a:latin typeface="Red Hat Text"/>
                <a:ea typeface="Red Hat Text"/>
                <a:cs typeface="Red Hat Text"/>
                <a:sym typeface="Red Hat Text"/>
              </a:rPr>
            </a:br>
            <a:r>
              <a:rPr lang="en" sz="900">
                <a:solidFill>
                  <a:srgbClr val="FFFFFF"/>
                </a:solidFill>
                <a:latin typeface="Red Hat Text"/>
                <a:ea typeface="Red Hat Text"/>
                <a:cs typeface="Red Hat Text"/>
                <a:sym typeface="Red Hat Text"/>
              </a:rPr>
              <a:t>Business Automation </a:t>
            </a:r>
            <a:br>
              <a:rPr lang="en" sz="900">
                <a:solidFill>
                  <a:schemeClr val="lt1"/>
                </a:solidFill>
                <a:latin typeface="Red Hat Text"/>
                <a:ea typeface="Red Hat Text"/>
                <a:cs typeface="Red Hat Text"/>
                <a:sym typeface="Red Hat Text"/>
              </a:rPr>
            </a:br>
            <a:r>
              <a:rPr lang="en" sz="900">
                <a:solidFill>
                  <a:srgbClr val="FFFFFF"/>
                </a:solidFill>
                <a:latin typeface="Red Hat Text"/>
                <a:ea typeface="Red Hat Text"/>
                <a:cs typeface="Red Hat Text"/>
                <a:sym typeface="Red Hat Text"/>
              </a:rPr>
              <a:t>100+ ISV Services</a:t>
            </a:r>
            <a:endParaRPr sz="900">
              <a:solidFill>
                <a:srgbClr val="FFFFFF"/>
              </a:solidFill>
              <a:latin typeface="Red Hat Text"/>
              <a:ea typeface="Red Hat Text"/>
              <a:cs typeface="Red Hat Text"/>
              <a:sym typeface="Red Hat Text"/>
            </a:endParaRPr>
          </a:p>
        </p:txBody>
      </p:sp>
      <p:sp>
        <p:nvSpPr>
          <p:cNvPr id="569" name="Google Shape;569;p75"/>
          <p:cNvSpPr/>
          <p:nvPr/>
        </p:nvSpPr>
        <p:spPr>
          <a:xfrm>
            <a:off x="1706119" y="1865025"/>
            <a:ext cx="1941600" cy="291900"/>
          </a:xfrm>
          <a:prstGeom prst="rect">
            <a:avLst/>
          </a:prstGeom>
          <a:solidFill>
            <a:srgbClr val="176A95"/>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Platform Services</a:t>
            </a:r>
            <a:endParaRPr b="1" sz="900">
              <a:solidFill>
                <a:srgbClr val="FFFFFF"/>
              </a:solidFill>
              <a:latin typeface="Red Hat Text"/>
              <a:ea typeface="Red Hat Text"/>
              <a:cs typeface="Red Hat Text"/>
              <a:sym typeface="Red Hat Text"/>
            </a:endParaRPr>
          </a:p>
        </p:txBody>
      </p:sp>
      <p:sp>
        <p:nvSpPr>
          <p:cNvPr id="570" name="Google Shape;570;p75"/>
          <p:cNvSpPr/>
          <p:nvPr/>
        </p:nvSpPr>
        <p:spPr>
          <a:xfrm>
            <a:off x="3780169" y="1865025"/>
            <a:ext cx="1925100" cy="291900"/>
          </a:xfrm>
          <a:prstGeom prst="rect">
            <a:avLst/>
          </a:prstGeom>
          <a:solidFill>
            <a:srgbClr val="176A95"/>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Application Services</a:t>
            </a:r>
            <a:endParaRPr b="1" sz="900">
              <a:solidFill>
                <a:srgbClr val="FFFFFF"/>
              </a:solidFill>
              <a:latin typeface="Red Hat Text"/>
              <a:ea typeface="Red Hat Text"/>
              <a:cs typeface="Red Hat Text"/>
              <a:sym typeface="Red Hat Text"/>
            </a:endParaRPr>
          </a:p>
        </p:txBody>
      </p:sp>
      <p:sp>
        <p:nvSpPr>
          <p:cNvPr id="571" name="Google Shape;571;p75"/>
          <p:cNvSpPr/>
          <p:nvPr/>
        </p:nvSpPr>
        <p:spPr>
          <a:xfrm>
            <a:off x="5846530" y="1865025"/>
            <a:ext cx="1925100" cy="291900"/>
          </a:xfrm>
          <a:prstGeom prst="rect">
            <a:avLst/>
          </a:prstGeom>
          <a:solidFill>
            <a:srgbClr val="176A95"/>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Developer Services</a:t>
            </a:r>
            <a:endParaRPr b="1" sz="900">
              <a:solidFill>
                <a:srgbClr val="FFFFFF"/>
              </a:solidFill>
              <a:latin typeface="Red Hat Text"/>
              <a:ea typeface="Red Hat Text"/>
              <a:cs typeface="Red Hat Text"/>
              <a:sym typeface="Red Hat Text"/>
            </a:endParaRPr>
          </a:p>
        </p:txBody>
      </p:sp>
      <p:grpSp>
        <p:nvGrpSpPr>
          <p:cNvPr id="572" name="Google Shape;572;p75"/>
          <p:cNvGrpSpPr/>
          <p:nvPr/>
        </p:nvGrpSpPr>
        <p:grpSpPr>
          <a:xfrm>
            <a:off x="1811622" y="4545093"/>
            <a:ext cx="892014" cy="399566"/>
            <a:chOff x="1259167" y="3851272"/>
            <a:chExt cx="1602900" cy="717998"/>
          </a:xfrm>
        </p:grpSpPr>
        <p:sp>
          <p:nvSpPr>
            <p:cNvPr id="573" name="Google Shape;573;p75"/>
            <p:cNvSpPr txBox="1"/>
            <p:nvPr/>
          </p:nvSpPr>
          <p:spPr>
            <a:xfrm>
              <a:off x="1259167" y="4291770"/>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Physical</a:t>
              </a:r>
              <a:endParaRPr b="1" i="0" sz="800" u="none" cap="none" strike="noStrike">
                <a:latin typeface="Red Hat Display"/>
                <a:ea typeface="Red Hat Display"/>
                <a:cs typeface="Red Hat Display"/>
                <a:sym typeface="Red Hat Display"/>
              </a:endParaRPr>
            </a:p>
          </p:txBody>
        </p:sp>
        <p:pic>
          <p:nvPicPr>
            <p:cNvPr id="574" name="Google Shape;574;p75"/>
            <p:cNvPicPr preferRelativeResize="0"/>
            <p:nvPr/>
          </p:nvPicPr>
          <p:blipFill>
            <a:blip r:embed="rId3">
              <a:alphaModFix/>
            </a:blip>
            <a:stretch>
              <a:fillRect/>
            </a:stretch>
          </p:blipFill>
          <p:spPr>
            <a:xfrm>
              <a:off x="1708500" y="3851272"/>
              <a:ext cx="731700" cy="290959"/>
            </a:xfrm>
            <a:prstGeom prst="rect">
              <a:avLst/>
            </a:prstGeom>
            <a:noFill/>
            <a:ln>
              <a:noFill/>
            </a:ln>
          </p:spPr>
        </p:pic>
      </p:grpSp>
      <p:grpSp>
        <p:nvGrpSpPr>
          <p:cNvPr id="575" name="Google Shape;575;p75"/>
          <p:cNvGrpSpPr/>
          <p:nvPr/>
        </p:nvGrpSpPr>
        <p:grpSpPr>
          <a:xfrm>
            <a:off x="2995510" y="4503613"/>
            <a:ext cx="892014" cy="436255"/>
            <a:chOff x="3047526" y="3683163"/>
            <a:chExt cx="1602900" cy="783927"/>
          </a:xfrm>
        </p:grpSpPr>
        <p:sp>
          <p:nvSpPr>
            <p:cNvPr id="576" name="Google Shape;576;p75"/>
            <p:cNvSpPr txBox="1"/>
            <p:nvPr/>
          </p:nvSpPr>
          <p:spPr>
            <a:xfrm>
              <a:off x="3047526" y="4189590"/>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Virtual</a:t>
              </a:r>
              <a:endParaRPr b="1" i="0" sz="800" u="none" cap="none" strike="noStrike">
                <a:latin typeface="Red Hat Display"/>
                <a:ea typeface="Red Hat Display"/>
                <a:cs typeface="Red Hat Display"/>
                <a:sym typeface="Red Hat Display"/>
              </a:endParaRPr>
            </a:p>
          </p:txBody>
        </p:sp>
        <p:pic>
          <p:nvPicPr>
            <p:cNvPr id="577" name="Google Shape;577;p75"/>
            <p:cNvPicPr preferRelativeResize="0"/>
            <p:nvPr/>
          </p:nvPicPr>
          <p:blipFill>
            <a:blip r:embed="rId4">
              <a:alphaModFix/>
            </a:blip>
            <a:stretch>
              <a:fillRect/>
            </a:stretch>
          </p:blipFill>
          <p:spPr>
            <a:xfrm>
              <a:off x="3474676" y="3683163"/>
              <a:ext cx="748604" cy="430400"/>
            </a:xfrm>
            <a:prstGeom prst="rect">
              <a:avLst/>
            </a:prstGeom>
            <a:noFill/>
            <a:ln>
              <a:noFill/>
            </a:ln>
          </p:spPr>
        </p:pic>
      </p:grpSp>
      <p:grpSp>
        <p:nvGrpSpPr>
          <p:cNvPr id="578" name="Google Shape;578;p75"/>
          <p:cNvGrpSpPr/>
          <p:nvPr/>
        </p:nvGrpSpPr>
        <p:grpSpPr>
          <a:xfrm>
            <a:off x="4179394" y="4496700"/>
            <a:ext cx="892014" cy="445648"/>
            <a:chOff x="4950133" y="3641439"/>
            <a:chExt cx="1602900" cy="800805"/>
          </a:xfrm>
        </p:grpSpPr>
        <p:sp>
          <p:nvSpPr>
            <p:cNvPr id="579" name="Google Shape;579;p75"/>
            <p:cNvSpPr txBox="1"/>
            <p:nvPr/>
          </p:nvSpPr>
          <p:spPr>
            <a:xfrm>
              <a:off x="4950133" y="4164744"/>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Private cloud</a:t>
              </a:r>
              <a:endParaRPr b="1" i="0" sz="800" u="none" cap="none" strike="noStrike">
                <a:latin typeface="Red Hat Display"/>
                <a:ea typeface="Red Hat Display"/>
                <a:cs typeface="Red Hat Display"/>
                <a:sym typeface="Red Hat Display"/>
              </a:endParaRPr>
            </a:p>
          </p:txBody>
        </p:sp>
        <p:pic>
          <p:nvPicPr>
            <p:cNvPr id="580" name="Google Shape;580;p75"/>
            <p:cNvPicPr preferRelativeResize="0"/>
            <p:nvPr/>
          </p:nvPicPr>
          <p:blipFill>
            <a:blip r:embed="rId5">
              <a:alphaModFix/>
            </a:blip>
            <a:stretch>
              <a:fillRect/>
            </a:stretch>
          </p:blipFill>
          <p:spPr>
            <a:xfrm>
              <a:off x="5442475" y="3641439"/>
              <a:ext cx="640550" cy="473825"/>
            </a:xfrm>
            <a:prstGeom prst="rect">
              <a:avLst/>
            </a:prstGeom>
            <a:noFill/>
            <a:ln>
              <a:noFill/>
            </a:ln>
          </p:spPr>
        </p:pic>
      </p:grpSp>
      <p:grpSp>
        <p:nvGrpSpPr>
          <p:cNvPr id="581" name="Google Shape;581;p75"/>
          <p:cNvGrpSpPr/>
          <p:nvPr/>
        </p:nvGrpSpPr>
        <p:grpSpPr>
          <a:xfrm>
            <a:off x="5363273" y="4496700"/>
            <a:ext cx="892014" cy="445630"/>
            <a:chOff x="7009926" y="3642026"/>
            <a:chExt cx="1602900" cy="800772"/>
          </a:xfrm>
        </p:grpSpPr>
        <p:sp>
          <p:nvSpPr>
            <p:cNvPr id="582" name="Google Shape;582;p75"/>
            <p:cNvSpPr txBox="1"/>
            <p:nvPr/>
          </p:nvSpPr>
          <p:spPr>
            <a:xfrm>
              <a:off x="7009926" y="4165298"/>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Public cloud</a:t>
              </a:r>
              <a:endParaRPr b="1" i="0" sz="800" u="none" cap="none" strike="noStrike">
                <a:latin typeface="Red Hat Display"/>
                <a:ea typeface="Red Hat Display"/>
                <a:cs typeface="Red Hat Display"/>
                <a:sym typeface="Red Hat Display"/>
              </a:endParaRPr>
            </a:p>
          </p:txBody>
        </p:sp>
        <p:pic>
          <p:nvPicPr>
            <p:cNvPr id="583" name="Google Shape;583;p75"/>
            <p:cNvPicPr preferRelativeResize="0"/>
            <p:nvPr/>
          </p:nvPicPr>
          <p:blipFill>
            <a:blip r:embed="rId6">
              <a:alphaModFix/>
            </a:blip>
            <a:stretch>
              <a:fillRect/>
            </a:stretch>
          </p:blipFill>
          <p:spPr>
            <a:xfrm>
              <a:off x="7508475" y="3642026"/>
              <a:ext cx="640550" cy="482022"/>
            </a:xfrm>
            <a:prstGeom prst="rect">
              <a:avLst/>
            </a:prstGeom>
            <a:noFill/>
            <a:ln>
              <a:noFill/>
            </a:ln>
          </p:spPr>
        </p:pic>
      </p:grpSp>
      <p:sp>
        <p:nvSpPr>
          <p:cNvPr id="584" name="Google Shape;584;p75"/>
          <p:cNvSpPr txBox="1"/>
          <p:nvPr/>
        </p:nvSpPr>
        <p:spPr>
          <a:xfrm>
            <a:off x="367159" y="3362075"/>
            <a:ext cx="999600" cy="6021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1100">
                <a:latin typeface="Red Hat Text"/>
                <a:ea typeface="Red Hat Text"/>
                <a:cs typeface="Red Hat Text"/>
                <a:sym typeface="Red Hat Text"/>
              </a:rPr>
              <a:t>OpenShift Kubernetes Engine</a:t>
            </a:r>
            <a:endParaRPr b="1" sz="1100">
              <a:latin typeface="Red Hat Text"/>
              <a:ea typeface="Red Hat Text"/>
              <a:cs typeface="Red Hat Text"/>
              <a:sym typeface="Red Hat Text"/>
            </a:endParaRPr>
          </a:p>
        </p:txBody>
      </p:sp>
      <p:sp>
        <p:nvSpPr>
          <p:cNvPr id="585" name="Google Shape;585;p75"/>
          <p:cNvSpPr/>
          <p:nvPr/>
        </p:nvSpPr>
        <p:spPr>
          <a:xfrm rot="5400000">
            <a:off x="2647538" y="782513"/>
            <a:ext cx="60900" cy="18966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6" name="Google Shape;586;p75"/>
          <p:cNvSpPr/>
          <p:nvPr/>
        </p:nvSpPr>
        <p:spPr>
          <a:xfrm rot="5400000">
            <a:off x="4704938" y="782513"/>
            <a:ext cx="60900" cy="18966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7" name="Google Shape;587;p75"/>
          <p:cNvSpPr/>
          <p:nvPr/>
        </p:nvSpPr>
        <p:spPr>
          <a:xfrm rot="5400000">
            <a:off x="6762338" y="782513"/>
            <a:ext cx="60900" cy="18966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8" name="Google Shape;588;p75"/>
          <p:cNvSpPr txBox="1"/>
          <p:nvPr/>
        </p:nvSpPr>
        <p:spPr>
          <a:xfrm>
            <a:off x="3840806" y="1422581"/>
            <a:ext cx="1783200" cy="2919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Red Hat Text"/>
                <a:ea typeface="Red Hat Text"/>
                <a:cs typeface="Red Hat Text"/>
                <a:sym typeface="Red Hat Text"/>
              </a:rPr>
              <a:t>Build Cloud-Native Apps</a:t>
            </a:r>
            <a:endParaRPr sz="1100">
              <a:latin typeface="Red Hat Text"/>
              <a:ea typeface="Red Hat Text"/>
              <a:cs typeface="Red Hat Text"/>
              <a:sym typeface="Red Hat Text"/>
            </a:endParaRPr>
          </a:p>
        </p:txBody>
      </p:sp>
      <p:sp>
        <p:nvSpPr>
          <p:cNvPr id="589" name="Google Shape;589;p75"/>
          <p:cNvSpPr txBox="1"/>
          <p:nvPr/>
        </p:nvSpPr>
        <p:spPr>
          <a:xfrm>
            <a:off x="1783406" y="1422581"/>
            <a:ext cx="1783200" cy="2919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Red Hat Text"/>
                <a:ea typeface="Red Hat Text"/>
                <a:cs typeface="Red Hat Text"/>
                <a:sym typeface="Red Hat Text"/>
              </a:rPr>
              <a:t>Manage Workloads</a:t>
            </a:r>
            <a:endParaRPr sz="1100">
              <a:latin typeface="Red Hat Text"/>
              <a:ea typeface="Red Hat Text"/>
              <a:cs typeface="Red Hat Text"/>
              <a:sym typeface="Red Hat Text"/>
            </a:endParaRPr>
          </a:p>
        </p:txBody>
      </p:sp>
      <p:sp>
        <p:nvSpPr>
          <p:cNvPr id="590" name="Google Shape;590;p75"/>
          <p:cNvSpPr/>
          <p:nvPr/>
        </p:nvSpPr>
        <p:spPr>
          <a:xfrm>
            <a:off x="1706025" y="841200"/>
            <a:ext cx="6063900" cy="544800"/>
          </a:xfrm>
          <a:prstGeom prst="rect">
            <a:avLst/>
          </a:prstGeom>
          <a:solidFill>
            <a:srgbClr val="674EA7"/>
          </a:solidFill>
          <a:ln>
            <a:noFill/>
          </a:ln>
        </p:spPr>
        <p:txBody>
          <a:bodyPr anchorCtr="0" anchor="ctr" bIns="68575" lIns="68575" spcFirstLastPara="1" rIns="68575" wrap="square" tIns="68575">
            <a:noAutofit/>
          </a:bodyPr>
          <a:lstStyle/>
          <a:p>
            <a:pPr indent="0" lvl="0" marL="0" rtl="0" algn="ctr">
              <a:lnSpc>
                <a:spcPct val="130000"/>
              </a:lnSpc>
              <a:spcBef>
                <a:spcPts val="0"/>
              </a:spcBef>
              <a:spcAft>
                <a:spcPts val="0"/>
              </a:spcAft>
              <a:buNone/>
            </a:pPr>
            <a:r>
              <a:rPr b="1" lang="en" sz="1100">
                <a:solidFill>
                  <a:srgbClr val="FFFFFF"/>
                </a:solidFill>
                <a:latin typeface="Red Hat Text"/>
                <a:ea typeface="Red Hat Text"/>
                <a:cs typeface="Red Hat Text"/>
                <a:sym typeface="Red Hat Text"/>
              </a:rPr>
              <a:t>Multi-cluster Management</a:t>
            </a:r>
            <a:br>
              <a:rPr b="1" lang="en" sz="1100">
                <a:solidFill>
                  <a:srgbClr val="FFFFFF"/>
                </a:solidFill>
                <a:latin typeface="Red Hat Text"/>
                <a:ea typeface="Red Hat Text"/>
                <a:cs typeface="Red Hat Text"/>
                <a:sym typeface="Red Hat Text"/>
              </a:rPr>
            </a:br>
            <a:r>
              <a:rPr lang="en" sz="900">
                <a:solidFill>
                  <a:schemeClr val="lt1"/>
                </a:solidFill>
                <a:latin typeface="Red Hat Text"/>
                <a:ea typeface="Red Hat Text"/>
                <a:cs typeface="Red Hat Text"/>
                <a:sym typeface="Red Hat Text"/>
              </a:rPr>
              <a:t>Discovery ⠇Policy ⠇Compliance ⠇Configuration ⠇Workloads</a:t>
            </a:r>
            <a:endParaRPr sz="900">
              <a:solidFill>
                <a:srgbClr val="FFFFFF"/>
              </a:solidFill>
              <a:latin typeface="Red Hat Text"/>
              <a:ea typeface="Red Hat Text"/>
              <a:cs typeface="Red Hat Text"/>
              <a:sym typeface="Red Hat Text"/>
            </a:endParaRPr>
          </a:p>
        </p:txBody>
      </p:sp>
      <p:sp>
        <p:nvSpPr>
          <p:cNvPr id="591" name="Google Shape;591;p75"/>
          <p:cNvSpPr txBox="1"/>
          <p:nvPr/>
        </p:nvSpPr>
        <p:spPr>
          <a:xfrm>
            <a:off x="313000" y="829125"/>
            <a:ext cx="1107900" cy="6021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1100">
                <a:latin typeface="Red Hat Text"/>
                <a:ea typeface="Red Hat Text"/>
                <a:cs typeface="Red Hat Text"/>
                <a:sym typeface="Red Hat Text"/>
              </a:rPr>
              <a:t>Advanced Cluster Management </a:t>
            </a:r>
            <a:endParaRPr b="1" sz="1100">
              <a:latin typeface="Red Hat Text"/>
              <a:ea typeface="Red Hat Text"/>
              <a:cs typeface="Red Hat Text"/>
              <a:sym typeface="Red Hat Text"/>
            </a:endParaRPr>
          </a:p>
        </p:txBody>
      </p:sp>
      <p:sp>
        <p:nvSpPr>
          <p:cNvPr id="592" name="Google Shape;592;p75"/>
          <p:cNvSpPr txBox="1"/>
          <p:nvPr/>
        </p:nvSpPr>
        <p:spPr>
          <a:xfrm>
            <a:off x="423127" y="2016413"/>
            <a:ext cx="943500" cy="6021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1100">
                <a:latin typeface="Red Hat Text"/>
                <a:ea typeface="Red Hat Text"/>
                <a:cs typeface="Red Hat Text"/>
                <a:sym typeface="Red Hat Text"/>
              </a:rPr>
              <a:t>OpenShift Container Platform</a:t>
            </a:r>
            <a:endParaRPr b="1" sz="1100">
              <a:latin typeface="Red Hat Text"/>
              <a:ea typeface="Red Hat Text"/>
              <a:cs typeface="Red Hat Text"/>
              <a:sym typeface="Red Hat Text"/>
            </a:endParaRPr>
          </a:p>
        </p:txBody>
      </p:sp>
      <p:grpSp>
        <p:nvGrpSpPr>
          <p:cNvPr id="593" name="Google Shape;593;p75"/>
          <p:cNvGrpSpPr/>
          <p:nvPr/>
        </p:nvGrpSpPr>
        <p:grpSpPr>
          <a:xfrm>
            <a:off x="6316514" y="4389150"/>
            <a:ext cx="1438800" cy="648348"/>
            <a:chOff x="6316514" y="4389150"/>
            <a:chExt cx="1438800" cy="648348"/>
          </a:xfrm>
        </p:grpSpPr>
        <p:sp>
          <p:nvSpPr>
            <p:cNvPr id="594" name="Google Shape;594;p75"/>
            <p:cNvSpPr txBox="1"/>
            <p:nvPr/>
          </p:nvSpPr>
          <p:spPr>
            <a:xfrm>
              <a:off x="6316514" y="4798698"/>
              <a:ext cx="1438800" cy="2388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Managed cloud</a:t>
              </a:r>
              <a:endParaRPr b="1" sz="800">
                <a:latin typeface="Red Hat Display"/>
                <a:ea typeface="Red Hat Display"/>
                <a:cs typeface="Red Hat Display"/>
                <a:sym typeface="Red Hat Display"/>
              </a:endParaRPr>
            </a:p>
            <a:p>
              <a:pPr indent="0" lvl="0" marL="0" marR="0" rtl="0" algn="ctr">
                <a:lnSpc>
                  <a:spcPct val="100000"/>
                </a:lnSpc>
                <a:spcBef>
                  <a:spcPts val="0"/>
                </a:spcBef>
                <a:spcAft>
                  <a:spcPts val="0"/>
                </a:spcAft>
                <a:buClr>
                  <a:srgbClr val="000000"/>
                </a:buClr>
                <a:buSzPts val="900"/>
                <a:buFont typeface="Arial"/>
                <a:buNone/>
              </a:pPr>
              <a:r>
                <a:rPr lang="en" sz="700">
                  <a:latin typeface="Red Hat Display"/>
                  <a:ea typeface="Red Hat Display"/>
                  <a:cs typeface="Red Hat Display"/>
                  <a:sym typeface="Red Hat Display"/>
                </a:rPr>
                <a:t>(Azure, AWS, IBM, Red Hat)</a:t>
              </a:r>
              <a:endParaRPr sz="700">
                <a:latin typeface="Red Hat Display"/>
                <a:ea typeface="Red Hat Display"/>
                <a:cs typeface="Red Hat Display"/>
                <a:sym typeface="Red Hat Display"/>
              </a:endParaRPr>
            </a:p>
          </p:txBody>
        </p:sp>
        <p:pic>
          <p:nvPicPr>
            <p:cNvPr id="595" name="Google Shape;595;p75"/>
            <p:cNvPicPr preferRelativeResize="0"/>
            <p:nvPr/>
          </p:nvPicPr>
          <p:blipFill>
            <a:blip r:embed="rId7">
              <a:alphaModFix/>
            </a:blip>
            <a:stretch>
              <a:fillRect/>
            </a:stretch>
          </p:blipFill>
          <p:spPr>
            <a:xfrm>
              <a:off x="6725845" y="4389150"/>
              <a:ext cx="503000" cy="503000"/>
            </a:xfrm>
            <a:prstGeom prst="rect">
              <a:avLst/>
            </a:prstGeom>
            <a:noFill/>
            <a:ln>
              <a:noFill/>
            </a:ln>
          </p:spPr>
        </p:pic>
      </p:grpSp>
      <p:grpSp>
        <p:nvGrpSpPr>
          <p:cNvPr id="596" name="Google Shape;596;p75"/>
          <p:cNvGrpSpPr/>
          <p:nvPr/>
        </p:nvGrpSpPr>
        <p:grpSpPr>
          <a:xfrm>
            <a:off x="1572232" y="1545668"/>
            <a:ext cx="55200" cy="2847207"/>
            <a:chOff x="1572232" y="1545668"/>
            <a:chExt cx="55200" cy="2847207"/>
          </a:xfrm>
        </p:grpSpPr>
        <p:cxnSp>
          <p:nvCxnSpPr>
            <p:cNvPr id="597" name="Google Shape;597;p75"/>
            <p:cNvCxnSpPr/>
            <p:nvPr/>
          </p:nvCxnSpPr>
          <p:spPr>
            <a:xfrm>
              <a:off x="1579158" y="1548575"/>
              <a:ext cx="0" cy="2841300"/>
            </a:xfrm>
            <a:prstGeom prst="straightConnector1">
              <a:avLst/>
            </a:prstGeom>
            <a:noFill/>
            <a:ln cap="flat" cmpd="sng" w="9525">
              <a:solidFill>
                <a:schemeClr val="dk2"/>
              </a:solidFill>
              <a:prstDash val="solid"/>
              <a:round/>
              <a:headEnd len="med" w="med" type="none"/>
              <a:tailEnd len="med" w="med" type="none"/>
            </a:ln>
          </p:spPr>
        </p:cxnSp>
        <p:cxnSp>
          <p:nvCxnSpPr>
            <p:cNvPr id="598" name="Google Shape;598;p75"/>
            <p:cNvCxnSpPr/>
            <p:nvPr/>
          </p:nvCxnSpPr>
          <p:spPr>
            <a:xfrm>
              <a:off x="1572232" y="1545668"/>
              <a:ext cx="55200" cy="0"/>
            </a:xfrm>
            <a:prstGeom prst="straightConnector1">
              <a:avLst/>
            </a:prstGeom>
            <a:noFill/>
            <a:ln cap="flat" cmpd="sng" w="9525">
              <a:solidFill>
                <a:schemeClr val="dk2"/>
              </a:solidFill>
              <a:prstDash val="solid"/>
              <a:round/>
              <a:headEnd len="med" w="med" type="none"/>
              <a:tailEnd len="med" w="med" type="none"/>
            </a:ln>
          </p:spPr>
        </p:cxnSp>
        <p:cxnSp>
          <p:nvCxnSpPr>
            <p:cNvPr id="599" name="Google Shape;599;p75"/>
            <p:cNvCxnSpPr/>
            <p:nvPr/>
          </p:nvCxnSpPr>
          <p:spPr>
            <a:xfrm>
              <a:off x="1572232" y="4392875"/>
              <a:ext cx="55200" cy="0"/>
            </a:xfrm>
            <a:prstGeom prst="straightConnector1">
              <a:avLst/>
            </a:prstGeom>
            <a:noFill/>
            <a:ln cap="flat" cmpd="sng" w="9525">
              <a:solidFill>
                <a:schemeClr val="dk2"/>
              </a:solidFill>
              <a:prstDash val="solid"/>
              <a:round/>
              <a:headEnd len="med" w="med" type="none"/>
              <a:tailEnd len="med" w="med" type="none"/>
            </a:ln>
          </p:spPr>
        </p:cxnSp>
      </p:grpSp>
      <p:grpSp>
        <p:nvGrpSpPr>
          <p:cNvPr id="600" name="Google Shape;600;p75"/>
          <p:cNvGrpSpPr/>
          <p:nvPr/>
        </p:nvGrpSpPr>
        <p:grpSpPr>
          <a:xfrm>
            <a:off x="1419832" y="2945075"/>
            <a:ext cx="55200" cy="1447800"/>
            <a:chOff x="1419832" y="2945075"/>
            <a:chExt cx="55200" cy="1447800"/>
          </a:xfrm>
        </p:grpSpPr>
        <p:cxnSp>
          <p:nvCxnSpPr>
            <p:cNvPr id="601" name="Google Shape;601;p75"/>
            <p:cNvCxnSpPr/>
            <p:nvPr/>
          </p:nvCxnSpPr>
          <p:spPr>
            <a:xfrm>
              <a:off x="1426758" y="2951975"/>
              <a:ext cx="0" cy="1437900"/>
            </a:xfrm>
            <a:prstGeom prst="straightConnector1">
              <a:avLst/>
            </a:prstGeom>
            <a:noFill/>
            <a:ln cap="flat" cmpd="sng" w="9525">
              <a:solidFill>
                <a:schemeClr val="dk2"/>
              </a:solidFill>
              <a:prstDash val="solid"/>
              <a:round/>
              <a:headEnd len="med" w="med" type="none"/>
              <a:tailEnd len="med" w="med" type="none"/>
            </a:ln>
          </p:spPr>
        </p:cxnSp>
        <p:cxnSp>
          <p:nvCxnSpPr>
            <p:cNvPr id="602" name="Google Shape;602;p75"/>
            <p:cNvCxnSpPr/>
            <p:nvPr/>
          </p:nvCxnSpPr>
          <p:spPr>
            <a:xfrm>
              <a:off x="1419832" y="2945075"/>
              <a:ext cx="55200" cy="0"/>
            </a:xfrm>
            <a:prstGeom prst="straightConnector1">
              <a:avLst/>
            </a:prstGeom>
            <a:noFill/>
            <a:ln cap="flat" cmpd="sng" w="9525">
              <a:solidFill>
                <a:schemeClr val="dk2"/>
              </a:solidFill>
              <a:prstDash val="solid"/>
              <a:round/>
              <a:headEnd len="med" w="med" type="none"/>
              <a:tailEnd len="med" w="med" type="none"/>
            </a:ln>
          </p:spPr>
        </p:cxnSp>
        <p:cxnSp>
          <p:nvCxnSpPr>
            <p:cNvPr id="603" name="Google Shape;603;p75"/>
            <p:cNvCxnSpPr/>
            <p:nvPr/>
          </p:nvCxnSpPr>
          <p:spPr>
            <a:xfrm>
              <a:off x="1419832" y="4392875"/>
              <a:ext cx="55200" cy="0"/>
            </a:xfrm>
            <a:prstGeom prst="straightConnector1">
              <a:avLst/>
            </a:prstGeom>
            <a:noFill/>
            <a:ln cap="flat" cmpd="sng" w="9525">
              <a:solidFill>
                <a:schemeClr val="dk2"/>
              </a:solidFill>
              <a:prstDash val="solid"/>
              <a:round/>
              <a:headEnd len="med" w="med" type="none"/>
              <a:tailEnd len="med" w="med" type="none"/>
            </a:ln>
          </p:spPr>
        </p:cxnSp>
      </p:grpSp>
      <p:grpSp>
        <p:nvGrpSpPr>
          <p:cNvPr id="604" name="Google Shape;604;p75"/>
          <p:cNvGrpSpPr/>
          <p:nvPr/>
        </p:nvGrpSpPr>
        <p:grpSpPr>
          <a:xfrm>
            <a:off x="1572232" y="839282"/>
            <a:ext cx="55200" cy="581793"/>
            <a:chOff x="1572232" y="839282"/>
            <a:chExt cx="55200" cy="581793"/>
          </a:xfrm>
        </p:grpSpPr>
        <p:cxnSp>
          <p:nvCxnSpPr>
            <p:cNvPr id="605" name="Google Shape;605;p75"/>
            <p:cNvCxnSpPr/>
            <p:nvPr/>
          </p:nvCxnSpPr>
          <p:spPr>
            <a:xfrm>
              <a:off x="1579158" y="843425"/>
              <a:ext cx="0" cy="574500"/>
            </a:xfrm>
            <a:prstGeom prst="straightConnector1">
              <a:avLst/>
            </a:prstGeom>
            <a:noFill/>
            <a:ln cap="flat" cmpd="sng" w="9525">
              <a:solidFill>
                <a:schemeClr val="dk2"/>
              </a:solidFill>
              <a:prstDash val="solid"/>
              <a:round/>
              <a:headEnd len="med" w="med" type="none"/>
              <a:tailEnd len="med" w="med" type="none"/>
            </a:ln>
          </p:spPr>
        </p:cxnSp>
        <p:cxnSp>
          <p:nvCxnSpPr>
            <p:cNvPr id="606" name="Google Shape;606;p75"/>
            <p:cNvCxnSpPr/>
            <p:nvPr/>
          </p:nvCxnSpPr>
          <p:spPr>
            <a:xfrm>
              <a:off x="1572232" y="839282"/>
              <a:ext cx="55200" cy="0"/>
            </a:xfrm>
            <a:prstGeom prst="straightConnector1">
              <a:avLst/>
            </a:prstGeom>
            <a:noFill/>
            <a:ln cap="flat" cmpd="sng" w="9525">
              <a:solidFill>
                <a:schemeClr val="dk2"/>
              </a:solidFill>
              <a:prstDash val="solid"/>
              <a:round/>
              <a:headEnd len="med" w="med" type="none"/>
              <a:tailEnd len="med" w="med" type="none"/>
            </a:ln>
          </p:spPr>
        </p:cxnSp>
        <p:cxnSp>
          <p:nvCxnSpPr>
            <p:cNvPr id="607" name="Google Shape;607;p75"/>
            <p:cNvCxnSpPr/>
            <p:nvPr/>
          </p:nvCxnSpPr>
          <p:spPr>
            <a:xfrm>
              <a:off x="1572232" y="1421075"/>
              <a:ext cx="55200" cy="0"/>
            </a:xfrm>
            <a:prstGeom prst="straightConnector1">
              <a:avLst/>
            </a:prstGeom>
            <a:noFill/>
            <a:ln cap="flat" cmpd="sng" w="9525">
              <a:solidFill>
                <a:schemeClr val="dk2"/>
              </a:solidFill>
              <a:prstDash val="solid"/>
              <a:round/>
              <a:headEnd len="med" w="med" type="none"/>
              <a:tailEnd len="med" w="med" type="none"/>
            </a:ln>
          </p:spPr>
        </p:cxnSp>
      </p:grpSp>
      <p:sp>
        <p:nvSpPr>
          <p:cNvPr id="608" name="Google Shape;608;p75"/>
          <p:cNvSpPr/>
          <p:nvPr/>
        </p:nvSpPr>
        <p:spPr>
          <a:xfrm>
            <a:off x="1706025" y="3992675"/>
            <a:ext cx="6063900" cy="396900"/>
          </a:xfrm>
          <a:prstGeom prst="rect">
            <a:avLst/>
          </a:prstGeom>
          <a:solidFill>
            <a:srgbClr val="FF0000"/>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Red Hat Enterprise Linux &amp; RHEL CoreOS</a:t>
            </a:r>
            <a:endParaRPr b="1" sz="1100">
              <a:solidFill>
                <a:srgbClr val="FFFFFF"/>
              </a:solidFill>
              <a:latin typeface="Red Hat Text"/>
              <a:ea typeface="Red Hat Text"/>
              <a:cs typeface="Red Hat Text"/>
              <a:sym typeface="Red Hat Text"/>
            </a:endParaRPr>
          </a:p>
        </p:txBody>
      </p:sp>
      <p:sp>
        <p:nvSpPr>
          <p:cNvPr id="609" name="Google Shape;609;p75"/>
          <p:cNvSpPr txBox="1"/>
          <p:nvPr/>
        </p:nvSpPr>
        <p:spPr>
          <a:xfrm>
            <a:off x="228600" y="288150"/>
            <a:ext cx="8686800" cy="436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Red Hat Display"/>
                <a:ea typeface="Red Hat Display"/>
                <a:cs typeface="Red Hat Display"/>
                <a:sym typeface="Red Hat Display"/>
              </a:rPr>
              <a:t>OpenShift Container Platform</a:t>
            </a:r>
            <a:endParaRPr sz="2600">
              <a:latin typeface="Red Hat Display"/>
              <a:ea typeface="Red Hat Display"/>
              <a:cs typeface="Red Hat Display"/>
              <a:sym typeface="Red Hat Displ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0" name="Shape 1020"/>
        <p:cNvGrpSpPr/>
        <p:nvPr/>
      </p:nvGrpSpPr>
      <p:grpSpPr>
        <a:xfrm>
          <a:off x="0" y="0"/>
          <a:ext cx="0" cy="0"/>
          <a:chOff x="0" y="0"/>
          <a:chExt cx="0" cy="0"/>
        </a:xfrm>
      </p:grpSpPr>
      <p:pic>
        <p:nvPicPr>
          <p:cNvPr id="1021" name="Google Shape;1021;p93"/>
          <p:cNvPicPr preferRelativeResize="0"/>
          <p:nvPr/>
        </p:nvPicPr>
        <p:blipFill>
          <a:blip r:embed="rId3">
            <a:alphaModFix/>
          </a:blip>
          <a:stretch>
            <a:fillRect/>
          </a:stretch>
        </p:blipFill>
        <p:spPr>
          <a:xfrm>
            <a:off x="94062" y="443350"/>
            <a:ext cx="8955875" cy="4027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5" name="Shape 1025"/>
        <p:cNvGrpSpPr/>
        <p:nvPr/>
      </p:nvGrpSpPr>
      <p:grpSpPr>
        <a:xfrm>
          <a:off x="0" y="0"/>
          <a:ext cx="0" cy="0"/>
          <a:chOff x="0" y="0"/>
          <a:chExt cx="0" cy="0"/>
        </a:xfrm>
      </p:grpSpPr>
      <p:sp>
        <p:nvSpPr>
          <p:cNvPr id="1026" name="Google Shape;1026;p94"/>
          <p:cNvSpPr txBox="1"/>
          <p:nvPr/>
        </p:nvSpPr>
        <p:spPr>
          <a:xfrm>
            <a:off x="685800" y="0"/>
            <a:ext cx="7772400" cy="102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DISTRIBUTED SERVICES PLATFORM</a:t>
            </a:r>
            <a:endParaRPr sz="2800">
              <a:latin typeface="Overpass"/>
              <a:ea typeface="Overpass"/>
              <a:cs typeface="Overpass"/>
              <a:sym typeface="Overpass"/>
            </a:endParaRPr>
          </a:p>
        </p:txBody>
      </p:sp>
      <p:pic>
        <p:nvPicPr>
          <p:cNvPr id="1027" name="Google Shape;1027;p94"/>
          <p:cNvPicPr preferRelativeResize="0"/>
          <p:nvPr/>
        </p:nvPicPr>
        <p:blipFill>
          <a:blip r:embed="rId3">
            <a:alphaModFix/>
          </a:blip>
          <a:stretch>
            <a:fillRect/>
          </a:stretch>
        </p:blipFill>
        <p:spPr>
          <a:xfrm>
            <a:off x="4043310" y="2967241"/>
            <a:ext cx="233962" cy="249628"/>
          </a:xfrm>
          <a:prstGeom prst="rect">
            <a:avLst/>
          </a:prstGeom>
          <a:noFill/>
          <a:ln>
            <a:noFill/>
          </a:ln>
        </p:spPr>
      </p:pic>
      <p:pic>
        <p:nvPicPr>
          <p:cNvPr id="1028" name="Google Shape;1028;p94"/>
          <p:cNvPicPr preferRelativeResize="0"/>
          <p:nvPr/>
        </p:nvPicPr>
        <p:blipFill>
          <a:blip r:embed="rId4">
            <a:alphaModFix/>
          </a:blip>
          <a:stretch>
            <a:fillRect/>
          </a:stretch>
        </p:blipFill>
        <p:spPr>
          <a:xfrm>
            <a:off x="3322102" y="2952025"/>
            <a:ext cx="161500" cy="255450"/>
          </a:xfrm>
          <a:prstGeom prst="rect">
            <a:avLst/>
          </a:prstGeom>
          <a:noFill/>
          <a:ln>
            <a:noFill/>
          </a:ln>
        </p:spPr>
      </p:pic>
      <p:pic>
        <p:nvPicPr>
          <p:cNvPr id="1029" name="Google Shape;1029;p94"/>
          <p:cNvPicPr preferRelativeResize="0"/>
          <p:nvPr/>
        </p:nvPicPr>
        <p:blipFill>
          <a:blip r:embed="rId5">
            <a:alphaModFix/>
          </a:blip>
          <a:stretch>
            <a:fillRect/>
          </a:stretch>
        </p:blipFill>
        <p:spPr>
          <a:xfrm>
            <a:off x="2483699" y="2989752"/>
            <a:ext cx="278695" cy="204600"/>
          </a:xfrm>
          <a:prstGeom prst="rect">
            <a:avLst/>
          </a:prstGeom>
          <a:noFill/>
          <a:ln>
            <a:noFill/>
          </a:ln>
        </p:spPr>
      </p:pic>
      <p:cxnSp>
        <p:nvCxnSpPr>
          <p:cNvPr id="1030" name="Google Shape;1030;p94"/>
          <p:cNvCxnSpPr/>
          <p:nvPr/>
        </p:nvCxnSpPr>
        <p:spPr>
          <a:xfrm>
            <a:off x="7270075" y="3403120"/>
            <a:ext cx="1164900" cy="0"/>
          </a:xfrm>
          <a:prstGeom prst="straightConnector1">
            <a:avLst/>
          </a:prstGeom>
          <a:noFill/>
          <a:ln cap="flat" cmpd="sng" w="9525">
            <a:solidFill>
              <a:srgbClr val="000000"/>
            </a:solidFill>
            <a:prstDash val="dot"/>
            <a:round/>
            <a:headEnd len="med" w="med" type="none"/>
            <a:tailEnd len="med" w="med" type="none"/>
          </a:ln>
        </p:spPr>
      </p:cxnSp>
      <p:sp>
        <p:nvSpPr>
          <p:cNvPr id="1031" name="Google Shape;1031;p94"/>
          <p:cNvSpPr txBox="1"/>
          <p:nvPr/>
        </p:nvSpPr>
        <p:spPr>
          <a:xfrm>
            <a:off x="7126825" y="3472438"/>
            <a:ext cx="1451400" cy="3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ANY</a:t>
            </a:r>
            <a:endParaRPr sz="1000">
              <a:latin typeface="Overpass"/>
              <a:ea typeface="Overpass"/>
              <a:cs typeface="Overpass"/>
              <a:sym typeface="Overpass"/>
            </a:endParaRPr>
          </a:p>
          <a:p>
            <a:pPr indent="0" lvl="0" marL="0" rtl="0" algn="ctr">
              <a:spcBef>
                <a:spcPts val="0"/>
              </a:spcBef>
              <a:spcAft>
                <a:spcPts val="0"/>
              </a:spcAft>
              <a:buNone/>
            </a:pPr>
            <a:r>
              <a:rPr lang="en" sz="1000">
                <a:latin typeface="Overpass"/>
                <a:ea typeface="Overpass"/>
                <a:cs typeface="Overpass"/>
                <a:sym typeface="Overpass"/>
              </a:rPr>
              <a:t>INFRASTRUCTURE</a:t>
            </a:r>
            <a:endParaRPr sz="1000">
              <a:latin typeface="Overpass"/>
              <a:ea typeface="Overpass"/>
              <a:cs typeface="Overpass"/>
              <a:sym typeface="Overpass"/>
            </a:endParaRPr>
          </a:p>
        </p:txBody>
      </p:sp>
      <p:sp>
        <p:nvSpPr>
          <p:cNvPr id="1032" name="Google Shape;1032;p94"/>
          <p:cNvSpPr/>
          <p:nvPr/>
        </p:nvSpPr>
        <p:spPr>
          <a:xfrm>
            <a:off x="2095849" y="2613049"/>
            <a:ext cx="5029800" cy="7407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F3F3F3"/>
              </a:buClr>
              <a:buFont typeface="Proxima Nova"/>
              <a:buNone/>
            </a:pPr>
            <a:r>
              <a:rPr lang="en" sz="1600">
                <a:solidFill>
                  <a:srgbClr val="F3F3F3"/>
                </a:solidFill>
                <a:latin typeface="Overpass"/>
                <a:ea typeface="Overpass"/>
                <a:cs typeface="Overpass"/>
                <a:sym typeface="Overpass"/>
              </a:rPr>
              <a:t>OpenShift Container Platform</a:t>
            </a:r>
            <a:endParaRPr sz="1600">
              <a:solidFill>
                <a:srgbClr val="F3F3F3"/>
              </a:solidFill>
              <a:latin typeface="Overpass"/>
              <a:ea typeface="Overpass"/>
              <a:cs typeface="Overpass"/>
              <a:sym typeface="Overpass"/>
            </a:endParaRPr>
          </a:p>
          <a:p>
            <a:pPr indent="0" lvl="0" marL="0" rtl="0" algn="ctr">
              <a:spcBef>
                <a:spcPts val="0"/>
              </a:spcBef>
              <a:spcAft>
                <a:spcPts val="0"/>
              </a:spcAft>
              <a:buClr>
                <a:srgbClr val="F3F3F3"/>
              </a:buClr>
              <a:buFont typeface="Proxima Nova"/>
              <a:buNone/>
            </a:pPr>
            <a:r>
              <a:rPr lang="en">
                <a:solidFill>
                  <a:srgbClr val="F3F3F3"/>
                </a:solidFill>
                <a:latin typeface="Overpass"/>
                <a:ea typeface="Overpass"/>
                <a:cs typeface="Overpass"/>
                <a:sym typeface="Overpass"/>
              </a:rPr>
              <a:t>(Enterprise Kubernetes)</a:t>
            </a:r>
            <a:endParaRPr>
              <a:solidFill>
                <a:srgbClr val="F3F3F3"/>
              </a:solidFill>
              <a:latin typeface="Overpass"/>
              <a:ea typeface="Overpass"/>
              <a:cs typeface="Overpass"/>
              <a:sym typeface="Overpass"/>
            </a:endParaRPr>
          </a:p>
        </p:txBody>
      </p:sp>
      <p:pic>
        <p:nvPicPr>
          <p:cNvPr id="1033" name="Google Shape;1033;p94"/>
          <p:cNvPicPr preferRelativeResize="0"/>
          <p:nvPr/>
        </p:nvPicPr>
        <p:blipFill>
          <a:blip r:embed="rId6">
            <a:alphaModFix/>
          </a:blip>
          <a:stretch>
            <a:fillRect/>
          </a:stretch>
        </p:blipFill>
        <p:spPr>
          <a:xfrm>
            <a:off x="7465424" y="2403227"/>
            <a:ext cx="640404" cy="682176"/>
          </a:xfrm>
          <a:prstGeom prst="rect">
            <a:avLst/>
          </a:prstGeom>
          <a:noFill/>
          <a:ln>
            <a:noFill/>
          </a:ln>
        </p:spPr>
      </p:pic>
      <p:grpSp>
        <p:nvGrpSpPr>
          <p:cNvPr id="1034" name="Google Shape;1034;p94"/>
          <p:cNvGrpSpPr/>
          <p:nvPr/>
        </p:nvGrpSpPr>
        <p:grpSpPr>
          <a:xfrm>
            <a:off x="2095849" y="3399342"/>
            <a:ext cx="5029800" cy="589700"/>
            <a:chOff x="1554475" y="3704142"/>
            <a:chExt cx="5029800" cy="589700"/>
          </a:xfrm>
        </p:grpSpPr>
        <p:sp>
          <p:nvSpPr>
            <p:cNvPr id="1035" name="Google Shape;1035;p94"/>
            <p:cNvSpPr/>
            <p:nvPr/>
          </p:nvSpPr>
          <p:spPr>
            <a:xfrm>
              <a:off x="1554475" y="3704142"/>
              <a:ext cx="5029800" cy="555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94"/>
            <p:cNvSpPr txBox="1"/>
            <p:nvPr/>
          </p:nvSpPr>
          <p:spPr>
            <a:xfrm>
              <a:off x="3872138" y="4011842"/>
              <a:ext cx="10857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Amazon Web  Services</a:t>
              </a:r>
              <a:endParaRPr sz="600">
                <a:solidFill>
                  <a:srgbClr val="FFFFFF"/>
                </a:solidFill>
                <a:latin typeface="Overpass"/>
                <a:ea typeface="Overpass"/>
                <a:cs typeface="Overpass"/>
                <a:sym typeface="Overpass"/>
              </a:endParaRPr>
            </a:p>
          </p:txBody>
        </p:sp>
        <p:pic>
          <p:nvPicPr>
            <p:cNvPr id="1037" name="Google Shape;1037;p94"/>
            <p:cNvPicPr preferRelativeResize="0"/>
            <p:nvPr/>
          </p:nvPicPr>
          <p:blipFill>
            <a:blip r:embed="rId3">
              <a:alphaModFix/>
            </a:blip>
            <a:stretch>
              <a:fillRect/>
            </a:stretch>
          </p:blipFill>
          <p:spPr>
            <a:xfrm>
              <a:off x="5089275" y="3797683"/>
              <a:ext cx="233962" cy="249628"/>
            </a:xfrm>
            <a:prstGeom prst="rect">
              <a:avLst/>
            </a:prstGeom>
            <a:noFill/>
            <a:ln>
              <a:noFill/>
            </a:ln>
          </p:spPr>
        </p:pic>
        <p:sp>
          <p:nvSpPr>
            <p:cNvPr id="1038" name="Google Shape;1038;p94"/>
            <p:cNvSpPr txBox="1"/>
            <p:nvPr/>
          </p:nvSpPr>
          <p:spPr>
            <a:xfrm>
              <a:off x="4820293" y="4011833"/>
              <a:ext cx="7746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Microsoft Azure</a:t>
              </a:r>
              <a:endParaRPr sz="600">
                <a:solidFill>
                  <a:srgbClr val="FFFFFF"/>
                </a:solidFill>
                <a:latin typeface="Overpass"/>
                <a:ea typeface="Overpass"/>
                <a:cs typeface="Overpass"/>
                <a:sym typeface="Overpass"/>
              </a:endParaRPr>
            </a:p>
          </p:txBody>
        </p:sp>
        <p:pic>
          <p:nvPicPr>
            <p:cNvPr id="1039" name="Google Shape;1039;p94"/>
            <p:cNvPicPr preferRelativeResize="0"/>
            <p:nvPr/>
          </p:nvPicPr>
          <p:blipFill>
            <a:blip r:embed="rId3">
              <a:alphaModFix/>
            </a:blip>
            <a:stretch>
              <a:fillRect/>
            </a:stretch>
          </p:blipFill>
          <p:spPr>
            <a:xfrm>
              <a:off x="5882945" y="3797696"/>
              <a:ext cx="233962" cy="249628"/>
            </a:xfrm>
            <a:prstGeom prst="rect">
              <a:avLst/>
            </a:prstGeom>
            <a:noFill/>
            <a:ln>
              <a:noFill/>
            </a:ln>
          </p:spPr>
        </p:pic>
        <p:sp>
          <p:nvSpPr>
            <p:cNvPr id="1040" name="Google Shape;1040;p94"/>
            <p:cNvSpPr txBox="1"/>
            <p:nvPr/>
          </p:nvSpPr>
          <p:spPr>
            <a:xfrm>
              <a:off x="5628181" y="4011833"/>
              <a:ext cx="7746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Google Cloud</a:t>
              </a:r>
              <a:endParaRPr sz="600">
                <a:solidFill>
                  <a:srgbClr val="FFFFFF"/>
                </a:solidFill>
                <a:latin typeface="Overpass"/>
                <a:ea typeface="Overpass"/>
                <a:cs typeface="Overpass"/>
                <a:sym typeface="Overpass"/>
              </a:endParaRPr>
            </a:p>
          </p:txBody>
        </p:sp>
        <p:pic>
          <p:nvPicPr>
            <p:cNvPr id="1041" name="Google Shape;1041;p94"/>
            <p:cNvPicPr preferRelativeResize="0"/>
            <p:nvPr/>
          </p:nvPicPr>
          <p:blipFill>
            <a:blip r:embed="rId3">
              <a:alphaModFix/>
            </a:blip>
            <a:stretch>
              <a:fillRect/>
            </a:stretch>
          </p:blipFill>
          <p:spPr>
            <a:xfrm>
              <a:off x="4295605" y="3797683"/>
              <a:ext cx="233962" cy="249628"/>
            </a:xfrm>
            <a:prstGeom prst="rect">
              <a:avLst/>
            </a:prstGeom>
            <a:noFill/>
            <a:ln>
              <a:noFill/>
            </a:ln>
          </p:spPr>
        </p:pic>
        <p:pic>
          <p:nvPicPr>
            <p:cNvPr id="1042" name="Google Shape;1042;p94"/>
            <p:cNvPicPr preferRelativeResize="0"/>
            <p:nvPr/>
          </p:nvPicPr>
          <p:blipFill>
            <a:blip r:embed="rId3">
              <a:alphaModFix/>
            </a:blip>
            <a:stretch>
              <a:fillRect/>
            </a:stretch>
          </p:blipFill>
          <p:spPr>
            <a:xfrm>
              <a:off x="3501935" y="3797683"/>
              <a:ext cx="233962" cy="249628"/>
            </a:xfrm>
            <a:prstGeom prst="rect">
              <a:avLst/>
            </a:prstGeom>
            <a:noFill/>
            <a:ln>
              <a:noFill/>
            </a:ln>
          </p:spPr>
        </p:pic>
        <p:pic>
          <p:nvPicPr>
            <p:cNvPr id="1043" name="Google Shape;1043;p94"/>
            <p:cNvPicPr preferRelativeResize="0"/>
            <p:nvPr/>
          </p:nvPicPr>
          <p:blipFill>
            <a:blip r:embed="rId4">
              <a:alphaModFix/>
            </a:blip>
            <a:stretch>
              <a:fillRect/>
            </a:stretch>
          </p:blipFill>
          <p:spPr>
            <a:xfrm>
              <a:off x="2780727" y="3782467"/>
              <a:ext cx="161500" cy="255450"/>
            </a:xfrm>
            <a:prstGeom prst="rect">
              <a:avLst/>
            </a:prstGeom>
            <a:noFill/>
            <a:ln>
              <a:noFill/>
            </a:ln>
          </p:spPr>
        </p:pic>
        <p:pic>
          <p:nvPicPr>
            <p:cNvPr id="1044" name="Google Shape;1044;p94"/>
            <p:cNvPicPr preferRelativeResize="0"/>
            <p:nvPr/>
          </p:nvPicPr>
          <p:blipFill>
            <a:blip r:embed="rId5">
              <a:alphaModFix/>
            </a:blip>
            <a:stretch>
              <a:fillRect/>
            </a:stretch>
          </p:blipFill>
          <p:spPr>
            <a:xfrm>
              <a:off x="1942325" y="3820194"/>
              <a:ext cx="278695" cy="204600"/>
            </a:xfrm>
            <a:prstGeom prst="rect">
              <a:avLst/>
            </a:prstGeom>
            <a:noFill/>
            <a:ln>
              <a:noFill/>
            </a:ln>
          </p:spPr>
        </p:pic>
        <p:sp>
          <p:nvSpPr>
            <p:cNvPr id="1045" name="Google Shape;1045;p94"/>
            <p:cNvSpPr txBox="1"/>
            <p:nvPr/>
          </p:nvSpPr>
          <p:spPr>
            <a:xfrm>
              <a:off x="3155372" y="4011833"/>
              <a:ext cx="9399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OpenStack</a:t>
              </a:r>
              <a:endParaRPr sz="600">
                <a:solidFill>
                  <a:srgbClr val="FFFFFF"/>
                </a:solidFill>
                <a:latin typeface="Overpass"/>
                <a:ea typeface="Overpass"/>
                <a:cs typeface="Overpass"/>
                <a:sym typeface="Overpass"/>
              </a:endParaRPr>
            </a:p>
          </p:txBody>
        </p:sp>
        <p:sp>
          <p:nvSpPr>
            <p:cNvPr id="1046" name="Google Shape;1046;p94"/>
            <p:cNvSpPr txBox="1"/>
            <p:nvPr/>
          </p:nvSpPr>
          <p:spPr>
            <a:xfrm>
              <a:off x="2448077" y="4011833"/>
              <a:ext cx="9399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Datacenter</a:t>
              </a:r>
              <a:endParaRPr sz="600">
                <a:solidFill>
                  <a:srgbClr val="FFFFFF"/>
                </a:solidFill>
                <a:latin typeface="Overpass"/>
                <a:ea typeface="Overpass"/>
                <a:cs typeface="Overpass"/>
                <a:sym typeface="Overpass"/>
              </a:endParaRPr>
            </a:p>
          </p:txBody>
        </p:sp>
        <p:sp>
          <p:nvSpPr>
            <p:cNvPr id="1047" name="Google Shape;1047;p94"/>
            <p:cNvSpPr txBox="1"/>
            <p:nvPr/>
          </p:nvSpPr>
          <p:spPr>
            <a:xfrm>
              <a:off x="1611726" y="4011833"/>
              <a:ext cx="9399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Laptop</a:t>
              </a:r>
              <a:endParaRPr sz="600">
                <a:solidFill>
                  <a:srgbClr val="FFFFFF"/>
                </a:solidFill>
                <a:latin typeface="Overpass"/>
                <a:ea typeface="Overpass"/>
                <a:cs typeface="Overpass"/>
                <a:sym typeface="Overpass"/>
              </a:endParaRPr>
            </a:p>
          </p:txBody>
        </p:sp>
      </p:grpSp>
      <p:sp>
        <p:nvSpPr>
          <p:cNvPr id="1048" name="Google Shape;1048;p94"/>
          <p:cNvSpPr/>
          <p:nvPr/>
        </p:nvSpPr>
        <p:spPr>
          <a:xfrm>
            <a:off x="2095849" y="2058836"/>
            <a:ext cx="5029800" cy="5214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F3F3F3"/>
              </a:buClr>
              <a:buFont typeface="Proxima Nova"/>
              <a:buNone/>
            </a:pPr>
            <a:r>
              <a:rPr lang="en" sz="1600">
                <a:solidFill>
                  <a:srgbClr val="F3F3F3"/>
                </a:solidFill>
                <a:latin typeface="Overpass"/>
                <a:ea typeface="Overpass"/>
                <a:cs typeface="Overpass"/>
                <a:sym typeface="Overpass"/>
              </a:rPr>
              <a:t>OpenShift </a:t>
            </a:r>
            <a:r>
              <a:rPr lang="en" sz="1600">
                <a:solidFill>
                  <a:srgbClr val="F3F3F3"/>
                </a:solidFill>
                <a:latin typeface="Overpass"/>
                <a:ea typeface="Overpass"/>
                <a:cs typeface="Overpass"/>
                <a:sym typeface="Overpass"/>
              </a:rPr>
              <a:t>Service Mesh</a:t>
            </a:r>
            <a:br>
              <a:rPr lang="en" sz="1600">
                <a:solidFill>
                  <a:srgbClr val="F3F3F3"/>
                </a:solidFill>
                <a:latin typeface="Overpass"/>
                <a:ea typeface="Overpass"/>
                <a:cs typeface="Overpass"/>
                <a:sym typeface="Overpass"/>
              </a:rPr>
            </a:br>
            <a:r>
              <a:rPr lang="en">
                <a:solidFill>
                  <a:srgbClr val="F3F3F3"/>
                </a:solidFill>
                <a:latin typeface="Overpass"/>
                <a:ea typeface="Overpass"/>
                <a:cs typeface="Overpass"/>
                <a:sym typeface="Overpass"/>
              </a:rPr>
              <a:t>(Istio + Jaeger + Kiali)</a:t>
            </a:r>
            <a:endParaRPr>
              <a:solidFill>
                <a:srgbClr val="F3F3F3"/>
              </a:solidFill>
              <a:latin typeface="Overpass"/>
              <a:ea typeface="Overpass"/>
              <a:cs typeface="Overpass"/>
              <a:sym typeface="Overpass"/>
            </a:endParaRPr>
          </a:p>
        </p:txBody>
      </p:sp>
      <p:cxnSp>
        <p:nvCxnSpPr>
          <p:cNvPr id="1049" name="Google Shape;1049;p94"/>
          <p:cNvCxnSpPr/>
          <p:nvPr/>
        </p:nvCxnSpPr>
        <p:spPr>
          <a:xfrm>
            <a:off x="7270075" y="2031520"/>
            <a:ext cx="1164900" cy="0"/>
          </a:xfrm>
          <a:prstGeom prst="straightConnector1">
            <a:avLst/>
          </a:prstGeom>
          <a:noFill/>
          <a:ln cap="flat" cmpd="sng" w="9525">
            <a:solidFill>
              <a:srgbClr val="000000"/>
            </a:solidFill>
            <a:prstDash val="dot"/>
            <a:round/>
            <a:headEnd len="med" w="med" type="none"/>
            <a:tailEnd len="med" w="med" type="none"/>
          </a:ln>
        </p:spPr>
      </p:cxnSp>
      <p:sp>
        <p:nvSpPr>
          <p:cNvPr id="1050" name="Google Shape;1050;p94"/>
          <p:cNvSpPr txBox="1"/>
          <p:nvPr/>
        </p:nvSpPr>
        <p:spPr>
          <a:xfrm>
            <a:off x="7126825" y="1491238"/>
            <a:ext cx="1451400" cy="3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ANY</a:t>
            </a:r>
            <a:endParaRPr sz="1000">
              <a:latin typeface="Overpass"/>
              <a:ea typeface="Overpass"/>
              <a:cs typeface="Overpass"/>
              <a:sym typeface="Overpass"/>
            </a:endParaRPr>
          </a:p>
          <a:p>
            <a:pPr indent="0" lvl="0" marL="0" rtl="0" algn="ctr">
              <a:spcBef>
                <a:spcPts val="0"/>
              </a:spcBef>
              <a:spcAft>
                <a:spcPts val="0"/>
              </a:spcAft>
              <a:buNone/>
            </a:pPr>
            <a:r>
              <a:rPr lang="en" sz="1000">
                <a:latin typeface="Overpass"/>
                <a:ea typeface="Overpass"/>
                <a:cs typeface="Overpass"/>
                <a:sym typeface="Overpass"/>
              </a:rPr>
              <a:t>APPLICATION</a:t>
            </a:r>
            <a:endParaRPr sz="1000">
              <a:latin typeface="Overpass"/>
              <a:ea typeface="Overpass"/>
              <a:cs typeface="Overpass"/>
              <a:sym typeface="Overpass"/>
            </a:endParaRPr>
          </a:p>
        </p:txBody>
      </p:sp>
      <p:sp>
        <p:nvSpPr>
          <p:cNvPr id="1051" name="Google Shape;1051;p94"/>
          <p:cNvSpPr/>
          <p:nvPr/>
        </p:nvSpPr>
        <p:spPr>
          <a:xfrm>
            <a:off x="6118251" y="1383777"/>
            <a:ext cx="827700" cy="6285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A2C4C9"/>
                </a:solidFill>
                <a:latin typeface="Overpass"/>
                <a:ea typeface="Overpass"/>
                <a:cs typeface="Overpass"/>
                <a:sym typeface="Overpass"/>
              </a:rPr>
              <a:t>CONTAINER</a:t>
            </a:r>
            <a:endParaRPr sz="700">
              <a:solidFill>
                <a:srgbClr val="A2C4C9"/>
              </a:solidFill>
              <a:latin typeface="Overpass"/>
              <a:ea typeface="Overpass"/>
              <a:cs typeface="Overpass"/>
              <a:sym typeface="Overpass"/>
            </a:endParaRPr>
          </a:p>
        </p:txBody>
      </p:sp>
      <p:sp>
        <p:nvSpPr>
          <p:cNvPr id="1052" name="Google Shape;1052;p94"/>
          <p:cNvSpPr/>
          <p:nvPr/>
        </p:nvSpPr>
        <p:spPr>
          <a:xfrm>
            <a:off x="5165751" y="1383777"/>
            <a:ext cx="827700" cy="6285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A2C4C9"/>
                </a:solidFill>
                <a:latin typeface="Overpass"/>
                <a:ea typeface="Overpass"/>
                <a:cs typeface="Overpass"/>
                <a:sym typeface="Overpass"/>
              </a:rPr>
              <a:t>CONTAINER</a:t>
            </a:r>
            <a:endParaRPr sz="700">
              <a:solidFill>
                <a:srgbClr val="A2C4C9"/>
              </a:solidFill>
              <a:latin typeface="Overpass"/>
              <a:ea typeface="Overpass"/>
              <a:cs typeface="Overpass"/>
              <a:sym typeface="Overpass"/>
            </a:endParaRPr>
          </a:p>
        </p:txBody>
      </p:sp>
      <p:sp>
        <p:nvSpPr>
          <p:cNvPr id="1053" name="Google Shape;1053;p94"/>
          <p:cNvSpPr/>
          <p:nvPr/>
        </p:nvSpPr>
        <p:spPr>
          <a:xfrm>
            <a:off x="4213251" y="1383777"/>
            <a:ext cx="827700" cy="6285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A2C4C9"/>
                </a:solidFill>
                <a:latin typeface="Overpass"/>
                <a:ea typeface="Overpass"/>
                <a:cs typeface="Overpass"/>
                <a:sym typeface="Overpass"/>
              </a:rPr>
              <a:t>CONTAINER</a:t>
            </a:r>
            <a:endParaRPr sz="700">
              <a:solidFill>
                <a:srgbClr val="A2C4C9"/>
              </a:solidFill>
              <a:latin typeface="Overpass"/>
              <a:ea typeface="Overpass"/>
              <a:cs typeface="Overpass"/>
              <a:sym typeface="Overpass"/>
            </a:endParaRPr>
          </a:p>
        </p:txBody>
      </p:sp>
      <p:sp>
        <p:nvSpPr>
          <p:cNvPr id="1054" name="Google Shape;1054;p94"/>
          <p:cNvSpPr/>
          <p:nvPr/>
        </p:nvSpPr>
        <p:spPr>
          <a:xfrm>
            <a:off x="3260751" y="1383777"/>
            <a:ext cx="827700" cy="6285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A2C4C9"/>
                </a:solidFill>
                <a:latin typeface="Overpass"/>
                <a:ea typeface="Overpass"/>
                <a:cs typeface="Overpass"/>
                <a:sym typeface="Overpass"/>
              </a:rPr>
              <a:t>CONTAINER</a:t>
            </a:r>
            <a:endParaRPr sz="700">
              <a:solidFill>
                <a:srgbClr val="A2C4C9"/>
              </a:solidFill>
              <a:latin typeface="Overpass"/>
              <a:ea typeface="Overpass"/>
              <a:cs typeface="Overpass"/>
              <a:sym typeface="Overpass"/>
            </a:endParaRPr>
          </a:p>
        </p:txBody>
      </p:sp>
      <p:sp>
        <p:nvSpPr>
          <p:cNvPr id="1055" name="Google Shape;1055;p94"/>
          <p:cNvSpPr/>
          <p:nvPr/>
        </p:nvSpPr>
        <p:spPr>
          <a:xfrm>
            <a:off x="2308251" y="1383777"/>
            <a:ext cx="827700" cy="6285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A2C4C9"/>
                </a:solidFill>
                <a:latin typeface="Overpass"/>
                <a:ea typeface="Overpass"/>
                <a:cs typeface="Overpass"/>
                <a:sym typeface="Overpass"/>
              </a:rPr>
              <a:t>CONTAINER</a:t>
            </a:r>
            <a:endParaRPr sz="700">
              <a:solidFill>
                <a:srgbClr val="A2C4C9"/>
              </a:solidFill>
              <a:latin typeface="Overpass"/>
              <a:ea typeface="Overpass"/>
              <a:cs typeface="Overpass"/>
              <a:sym typeface="Overpas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9" name="Shape 1059"/>
        <p:cNvGrpSpPr/>
        <p:nvPr/>
      </p:nvGrpSpPr>
      <p:grpSpPr>
        <a:xfrm>
          <a:off x="0" y="0"/>
          <a:ext cx="0" cy="0"/>
          <a:chOff x="0" y="0"/>
          <a:chExt cx="0" cy="0"/>
        </a:xfrm>
      </p:grpSpPr>
      <p:sp>
        <p:nvSpPr>
          <p:cNvPr id="1060" name="Google Shape;1060;p95"/>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TAKEWAY</a:t>
            </a:r>
            <a:endParaRPr>
              <a:latin typeface="Overpass"/>
              <a:ea typeface="Overpass"/>
              <a:cs typeface="Overpass"/>
              <a:sym typeface="Overpas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64" name="Shape 1064"/>
        <p:cNvGrpSpPr/>
        <p:nvPr/>
      </p:nvGrpSpPr>
      <p:grpSpPr>
        <a:xfrm>
          <a:off x="0" y="0"/>
          <a:ext cx="0" cy="0"/>
          <a:chOff x="0" y="0"/>
          <a:chExt cx="0" cy="0"/>
        </a:xfrm>
      </p:grpSpPr>
      <p:sp>
        <p:nvSpPr>
          <p:cNvPr id="1065" name="Google Shape;1065;p96"/>
          <p:cNvSpPr txBox="1"/>
          <p:nvPr/>
        </p:nvSpPr>
        <p:spPr>
          <a:xfrm>
            <a:off x="685800" y="304800"/>
            <a:ext cx="7772400" cy="102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BUILD AND DEPLOY CLOUD-NATIVE APPS </a:t>
            </a:r>
            <a:endParaRPr sz="2800">
              <a:latin typeface="Overpass"/>
              <a:ea typeface="Overpass"/>
              <a:cs typeface="Overpass"/>
              <a:sym typeface="Overpass"/>
            </a:endParaRPr>
          </a:p>
          <a:p>
            <a:pPr indent="0" lvl="0" marL="0" rtl="0" algn="ctr">
              <a:spcBef>
                <a:spcPts val="0"/>
              </a:spcBef>
              <a:spcAft>
                <a:spcPts val="0"/>
              </a:spcAft>
              <a:buNone/>
            </a:pPr>
            <a:r>
              <a:rPr lang="en" sz="2800">
                <a:latin typeface="Overpass"/>
                <a:ea typeface="Overpass"/>
                <a:cs typeface="Overpass"/>
                <a:sym typeface="Overpass"/>
              </a:rPr>
              <a:t>WITH RED HAT OPENSHIFT</a:t>
            </a:r>
            <a:endParaRPr sz="2800">
              <a:latin typeface="Overpass"/>
              <a:ea typeface="Overpass"/>
              <a:cs typeface="Overpass"/>
              <a:sym typeface="Overpass"/>
            </a:endParaRPr>
          </a:p>
        </p:txBody>
      </p:sp>
      <p:sp>
        <p:nvSpPr>
          <p:cNvPr id="1066" name="Google Shape;1066;p96"/>
          <p:cNvSpPr/>
          <p:nvPr/>
        </p:nvSpPr>
        <p:spPr>
          <a:xfrm>
            <a:off x="6079501" y="1604174"/>
            <a:ext cx="827700" cy="6285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Clr>
                <a:schemeClr val="dk1"/>
              </a:buClr>
              <a:buSzPts val="1100"/>
              <a:buFont typeface="Arial"/>
              <a:buNone/>
            </a:pPr>
            <a:r>
              <a:rPr lang="en" sz="700">
                <a:solidFill>
                  <a:srgbClr val="A2C4C9"/>
                </a:solidFill>
                <a:latin typeface="Overpass"/>
                <a:ea typeface="Overpass"/>
                <a:cs typeface="Overpass"/>
                <a:sym typeface="Overpass"/>
              </a:rPr>
              <a:t>CONTAINER</a:t>
            </a:r>
            <a:endParaRPr sz="700">
              <a:solidFill>
                <a:srgbClr val="A2C4C9"/>
              </a:solidFill>
              <a:latin typeface="Overpass"/>
              <a:ea typeface="Overpass"/>
              <a:cs typeface="Overpass"/>
              <a:sym typeface="Overpass"/>
            </a:endParaRPr>
          </a:p>
        </p:txBody>
      </p:sp>
      <p:sp>
        <p:nvSpPr>
          <p:cNvPr id="1067" name="Google Shape;1067;p96"/>
          <p:cNvSpPr/>
          <p:nvPr/>
        </p:nvSpPr>
        <p:spPr>
          <a:xfrm>
            <a:off x="5127001" y="1604174"/>
            <a:ext cx="827700" cy="6285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Clr>
                <a:schemeClr val="dk1"/>
              </a:buClr>
              <a:buSzPts val="1100"/>
              <a:buFont typeface="Arial"/>
              <a:buNone/>
            </a:pPr>
            <a:r>
              <a:rPr lang="en" sz="700">
                <a:solidFill>
                  <a:srgbClr val="A2C4C9"/>
                </a:solidFill>
                <a:latin typeface="Overpass"/>
                <a:ea typeface="Overpass"/>
                <a:cs typeface="Overpass"/>
                <a:sym typeface="Overpass"/>
              </a:rPr>
              <a:t>CONTAINER</a:t>
            </a:r>
            <a:endParaRPr sz="700">
              <a:solidFill>
                <a:srgbClr val="A2C4C9"/>
              </a:solidFill>
              <a:latin typeface="Overpass"/>
              <a:ea typeface="Overpass"/>
              <a:cs typeface="Overpass"/>
              <a:sym typeface="Overpass"/>
            </a:endParaRPr>
          </a:p>
        </p:txBody>
      </p:sp>
      <p:sp>
        <p:nvSpPr>
          <p:cNvPr id="1068" name="Google Shape;1068;p96"/>
          <p:cNvSpPr/>
          <p:nvPr/>
        </p:nvSpPr>
        <p:spPr>
          <a:xfrm>
            <a:off x="4174501" y="1604174"/>
            <a:ext cx="827700" cy="6285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Clr>
                <a:schemeClr val="dk1"/>
              </a:buClr>
              <a:buSzPts val="1100"/>
              <a:buFont typeface="Arial"/>
              <a:buNone/>
            </a:pPr>
            <a:r>
              <a:rPr lang="en" sz="700">
                <a:solidFill>
                  <a:srgbClr val="A2C4C9"/>
                </a:solidFill>
                <a:latin typeface="Overpass"/>
                <a:ea typeface="Overpass"/>
                <a:cs typeface="Overpass"/>
                <a:sym typeface="Overpass"/>
              </a:rPr>
              <a:t>CONTAINER</a:t>
            </a:r>
            <a:endParaRPr sz="700">
              <a:solidFill>
                <a:srgbClr val="A2C4C9"/>
              </a:solidFill>
              <a:latin typeface="Overpass"/>
              <a:ea typeface="Overpass"/>
              <a:cs typeface="Overpass"/>
              <a:sym typeface="Overpass"/>
            </a:endParaRPr>
          </a:p>
        </p:txBody>
      </p:sp>
      <p:pic>
        <p:nvPicPr>
          <p:cNvPr id="1069" name="Google Shape;1069;p96"/>
          <p:cNvPicPr preferRelativeResize="0"/>
          <p:nvPr/>
        </p:nvPicPr>
        <p:blipFill>
          <a:blip r:embed="rId3">
            <a:alphaModFix/>
          </a:blip>
          <a:stretch>
            <a:fillRect/>
          </a:stretch>
        </p:blipFill>
        <p:spPr>
          <a:xfrm>
            <a:off x="4004560" y="3119641"/>
            <a:ext cx="233962" cy="249628"/>
          </a:xfrm>
          <a:prstGeom prst="rect">
            <a:avLst/>
          </a:prstGeom>
          <a:noFill/>
          <a:ln>
            <a:noFill/>
          </a:ln>
        </p:spPr>
      </p:pic>
      <p:pic>
        <p:nvPicPr>
          <p:cNvPr id="1070" name="Google Shape;1070;p96"/>
          <p:cNvPicPr preferRelativeResize="0"/>
          <p:nvPr/>
        </p:nvPicPr>
        <p:blipFill>
          <a:blip r:embed="rId4">
            <a:alphaModFix/>
          </a:blip>
          <a:stretch>
            <a:fillRect/>
          </a:stretch>
        </p:blipFill>
        <p:spPr>
          <a:xfrm>
            <a:off x="3283352" y="3104425"/>
            <a:ext cx="161500" cy="255450"/>
          </a:xfrm>
          <a:prstGeom prst="rect">
            <a:avLst/>
          </a:prstGeom>
          <a:noFill/>
          <a:ln>
            <a:noFill/>
          </a:ln>
        </p:spPr>
      </p:pic>
      <p:pic>
        <p:nvPicPr>
          <p:cNvPr id="1071" name="Google Shape;1071;p96"/>
          <p:cNvPicPr preferRelativeResize="0"/>
          <p:nvPr/>
        </p:nvPicPr>
        <p:blipFill>
          <a:blip r:embed="rId5">
            <a:alphaModFix/>
          </a:blip>
          <a:stretch>
            <a:fillRect/>
          </a:stretch>
        </p:blipFill>
        <p:spPr>
          <a:xfrm>
            <a:off x="2444950" y="3142152"/>
            <a:ext cx="278695" cy="204600"/>
          </a:xfrm>
          <a:prstGeom prst="rect">
            <a:avLst/>
          </a:prstGeom>
          <a:noFill/>
          <a:ln>
            <a:noFill/>
          </a:ln>
        </p:spPr>
      </p:pic>
      <p:cxnSp>
        <p:nvCxnSpPr>
          <p:cNvPr id="1072" name="Google Shape;1072;p96"/>
          <p:cNvCxnSpPr/>
          <p:nvPr/>
        </p:nvCxnSpPr>
        <p:spPr>
          <a:xfrm>
            <a:off x="7185901" y="3822910"/>
            <a:ext cx="1164900" cy="0"/>
          </a:xfrm>
          <a:prstGeom prst="straightConnector1">
            <a:avLst/>
          </a:prstGeom>
          <a:noFill/>
          <a:ln cap="flat" cmpd="sng" w="9525">
            <a:solidFill>
              <a:srgbClr val="000000"/>
            </a:solidFill>
            <a:prstDash val="dot"/>
            <a:round/>
            <a:headEnd len="med" w="med" type="none"/>
            <a:tailEnd len="med" w="med" type="none"/>
          </a:ln>
        </p:spPr>
      </p:cxnSp>
      <p:sp>
        <p:nvSpPr>
          <p:cNvPr id="1073" name="Google Shape;1073;p96"/>
          <p:cNvSpPr txBox="1"/>
          <p:nvPr/>
        </p:nvSpPr>
        <p:spPr>
          <a:xfrm>
            <a:off x="7042651" y="3876712"/>
            <a:ext cx="1451400" cy="3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ANY</a:t>
            </a:r>
            <a:endParaRPr sz="1000">
              <a:latin typeface="Overpass"/>
              <a:ea typeface="Overpass"/>
              <a:cs typeface="Overpass"/>
              <a:sym typeface="Overpass"/>
            </a:endParaRPr>
          </a:p>
          <a:p>
            <a:pPr indent="0" lvl="0" marL="0" rtl="0" algn="ctr">
              <a:spcBef>
                <a:spcPts val="0"/>
              </a:spcBef>
              <a:spcAft>
                <a:spcPts val="0"/>
              </a:spcAft>
              <a:buNone/>
            </a:pPr>
            <a:r>
              <a:rPr lang="en" sz="1000">
                <a:latin typeface="Overpass"/>
                <a:ea typeface="Overpass"/>
                <a:cs typeface="Overpass"/>
                <a:sym typeface="Overpass"/>
              </a:rPr>
              <a:t>INFRASTRUCTURE</a:t>
            </a:r>
            <a:endParaRPr sz="1000">
              <a:latin typeface="Overpass"/>
              <a:ea typeface="Overpass"/>
              <a:cs typeface="Overpass"/>
              <a:sym typeface="Overpass"/>
            </a:endParaRPr>
          </a:p>
        </p:txBody>
      </p:sp>
      <p:sp>
        <p:nvSpPr>
          <p:cNvPr id="1074" name="Google Shape;1074;p96"/>
          <p:cNvSpPr/>
          <p:nvPr/>
        </p:nvSpPr>
        <p:spPr>
          <a:xfrm>
            <a:off x="2057100" y="2314425"/>
            <a:ext cx="5029800" cy="1479300"/>
          </a:xfrm>
          <a:prstGeom prst="rect">
            <a:avLst/>
          </a:prstGeom>
          <a:solidFill>
            <a:srgbClr val="990000"/>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F3F3F3"/>
              </a:buClr>
              <a:buFont typeface="Proxima Nova"/>
              <a:buNone/>
            </a:pPr>
            <a:r>
              <a:rPr lang="en" sz="1600">
                <a:solidFill>
                  <a:srgbClr val="F3F3F3"/>
                </a:solidFill>
                <a:latin typeface="Overpass"/>
                <a:ea typeface="Overpass"/>
                <a:cs typeface="Overpass"/>
                <a:sym typeface="Overpass"/>
              </a:rPr>
              <a:t>OpenShift Container Platform</a:t>
            </a:r>
            <a:endParaRPr sz="1600">
              <a:solidFill>
                <a:srgbClr val="F3F3F3"/>
              </a:solidFill>
              <a:latin typeface="Overpass"/>
              <a:ea typeface="Overpass"/>
              <a:cs typeface="Overpass"/>
              <a:sym typeface="Overpass"/>
            </a:endParaRPr>
          </a:p>
          <a:p>
            <a:pPr indent="0" lvl="0" marL="0" rtl="0" algn="ctr">
              <a:spcBef>
                <a:spcPts val="0"/>
              </a:spcBef>
              <a:spcAft>
                <a:spcPts val="0"/>
              </a:spcAft>
              <a:buClr>
                <a:srgbClr val="F3F3F3"/>
              </a:buClr>
              <a:buFont typeface="Proxima Nova"/>
              <a:buNone/>
            </a:pPr>
            <a:r>
              <a:rPr lang="en">
                <a:solidFill>
                  <a:srgbClr val="F3F3F3"/>
                </a:solidFill>
                <a:latin typeface="Overpass"/>
                <a:ea typeface="Overpass"/>
                <a:cs typeface="Overpass"/>
                <a:sym typeface="Overpass"/>
              </a:rPr>
              <a:t>(Enterprise Kubernetes)</a:t>
            </a:r>
            <a:endParaRPr>
              <a:solidFill>
                <a:srgbClr val="F3F3F3"/>
              </a:solidFill>
              <a:latin typeface="Overpass"/>
              <a:ea typeface="Overpass"/>
              <a:cs typeface="Overpass"/>
              <a:sym typeface="Overpass"/>
            </a:endParaRPr>
          </a:p>
        </p:txBody>
      </p:sp>
      <p:pic>
        <p:nvPicPr>
          <p:cNvPr id="1075" name="Google Shape;1075;p96"/>
          <p:cNvPicPr preferRelativeResize="0"/>
          <p:nvPr/>
        </p:nvPicPr>
        <p:blipFill>
          <a:blip r:embed="rId6">
            <a:alphaModFix/>
          </a:blip>
          <a:stretch>
            <a:fillRect/>
          </a:stretch>
        </p:blipFill>
        <p:spPr>
          <a:xfrm>
            <a:off x="7518126" y="2799543"/>
            <a:ext cx="500450" cy="533100"/>
          </a:xfrm>
          <a:prstGeom prst="rect">
            <a:avLst/>
          </a:prstGeom>
          <a:noFill/>
          <a:ln>
            <a:noFill/>
          </a:ln>
        </p:spPr>
      </p:pic>
      <p:grpSp>
        <p:nvGrpSpPr>
          <p:cNvPr id="1076" name="Google Shape;1076;p96"/>
          <p:cNvGrpSpPr/>
          <p:nvPr/>
        </p:nvGrpSpPr>
        <p:grpSpPr>
          <a:xfrm>
            <a:off x="2057100" y="3848784"/>
            <a:ext cx="5029800" cy="589700"/>
            <a:chOff x="1554475" y="3704142"/>
            <a:chExt cx="5029800" cy="589700"/>
          </a:xfrm>
        </p:grpSpPr>
        <p:sp>
          <p:nvSpPr>
            <p:cNvPr id="1077" name="Google Shape;1077;p96"/>
            <p:cNvSpPr/>
            <p:nvPr/>
          </p:nvSpPr>
          <p:spPr>
            <a:xfrm>
              <a:off x="1554475" y="3704142"/>
              <a:ext cx="5029800" cy="555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96"/>
            <p:cNvSpPr txBox="1"/>
            <p:nvPr/>
          </p:nvSpPr>
          <p:spPr>
            <a:xfrm>
              <a:off x="3872138" y="4011842"/>
              <a:ext cx="10857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Amazon Web  Services</a:t>
              </a:r>
              <a:endParaRPr sz="600">
                <a:solidFill>
                  <a:srgbClr val="FFFFFF"/>
                </a:solidFill>
                <a:latin typeface="Overpass"/>
                <a:ea typeface="Overpass"/>
                <a:cs typeface="Overpass"/>
                <a:sym typeface="Overpass"/>
              </a:endParaRPr>
            </a:p>
          </p:txBody>
        </p:sp>
        <p:pic>
          <p:nvPicPr>
            <p:cNvPr id="1079" name="Google Shape;1079;p96"/>
            <p:cNvPicPr preferRelativeResize="0"/>
            <p:nvPr/>
          </p:nvPicPr>
          <p:blipFill>
            <a:blip r:embed="rId3">
              <a:alphaModFix/>
            </a:blip>
            <a:stretch>
              <a:fillRect/>
            </a:stretch>
          </p:blipFill>
          <p:spPr>
            <a:xfrm>
              <a:off x="5089275" y="3797683"/>
              <a:ext cx="233962" cy="249628"/>
            </a:xfrm>
            <a:prstGeom prst="rect">
              <a:avLst/>
            </a:prstGeom>
            <a:noFill/>
            <a:ln>
              <a:noFill/>
            </a:ln>
          </p:spPr>
        </p:pic>
        <p:sp>
          <p:nvSpPr>
            <p:cNvPr id="1080" name="Google Shape;1080;p96"/>
            <p:cNvSpPr txBox="1"/>
            <p:nvPr/>
          </p:nvSpPr>
          <p:spPr>
            <a:xfrm>
              <a:off x="4820293" y="4011833"/>
              <a:ext cx="7746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Microsoft Azure</a:t>
              </a:r>
              <a:endParaRPr sz="600">
                <a:solidFill>
                  <a:srgbClr val="FFFFFF"/>
                </a:solidFill>
                <a:latin typeface="Overpass"/>
                <a:ea typeface="Overpass"/>
                <a:cs typeface="Overpass"/>
                <a:sym typeface="Overpass"/>
              </a:endParaRPr>
            </a:p>
          </p:txBody>
        </p:sp>
        <p:pic>
          <p:nvPicPr>
            <p:cNvPr id="1081" name="Google Shape;1081;p96"/>
            <p:cNvPicPr preferRelativeResize="0"/>
            <p:nvPr/>
          </p:nvPicPr>
          <p:blipFill>
            <a:blip r:embed="rId3">
              <a:alphaModFix/>
            </a:blip>
            <a:stretch>
              <a:fillRect/>
            </a:stretch>
          </p:blipFill>
          <p:spPr>
            <a:xfrm>
              <a:off x="5882945" y="3797696"/>
              <a:ext cx="233962" cy="249628"/>
            </a:xfrm>
            <a:prstGeom prst="rect">
              <a:avLst/>
            </a:prstGeom>
            <a:noFill/>
            <a:ln>
              <a:noFill/>
            </a:ln>
          </p:spPr>
        </p:pic>
        <p:sp>
          <p:nvSpPr>
            <p:cNvPr id="1082" name="Google Shape;1082;p96"/>
            <p:cNvSpPr txBox="1"/>
            <p:nvPr/>
          </p:nvSpPr>
          <p:spPr>
            <a:xfrm>
              <a:off x="5628181" y="4011833"/>
              <a:ext cx="7746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Google Cloud</a:t>
              </a:r>
              <a:endParaRPr sz="600">
                <a:solidFill>
                  <a:srgbClr val="FFFFFF"/>
                </a:solidFill>
                <a:latin typeface="Overpass"/>
                <a:ea typeface="Overpass"/>
                <a:cs typeface="Overpass"/>
                <a:sym typeface="Overpass"/>
              </a:endParaRPr>
            </a:p>
          </p:txBody>
        </p:sp>
        <p:pic>
          <p:nvPicPr>
            <p:cNvPr id="1083" name="Google Shape;1083;p96"/>
            <p:cNvPicPr preferRelativeResize="0"/>
            <p:nvPr/>
          </p:nvPicPr>
          <p:blipFill>
            <a:blip r:embed="rId3">
              <a:alphaModFix/>
            </a:blip>
            <a:stretch>
              <a:fillRect/>
            </a:stretch>
          </p:blipFill>
          <p:spPr>
            <a:xfrm>
              <a:off x="4295605" y="3797683"/>
              <a:ext cx="233962" cy="249628"/>
            </a:xfrm>
            <a:prstGeom prst="rect">
              <a:avLst/>
            </a:prstGeom>
            <a:noFill/>
            <a:ln>
              <a:noFill/>
            </a:ln>
          </p:spPr>
        </p:pic>
        <p:pic>
          <p:nvPicPr>
            <p:cNvPr id="1084" name="Google Shape;1084;p96"/>
            <p:cNvPicPr preferRelativeResize="0"/>
            <p:nvPr/>
          </p:nvPicPr>
          <p:blipFill>
            <a:blip r:embed="rId3">
              <a:alphaModFix/>
            </a:blip>
            <a:stretch>
              <a:fillRect/>
            </a:stretch>
          </p:blipFill>
          <p:spPr>
            <a:xfrm>
              <a:off x="3501935" y="3797683"/>
              <a:ext cx="233962" cy="249628"/>
            </a:xfrm>
            <a:prstGeom prst="rect">
              <a:avLst/>
            </a:prstGeom>
            <a:noFill/>
            <a:ln>
              <a:noFill/>
            </a:ln>
          </p:spPr>
        </p:pic>
        <p:pic>
          <p:nvPicPr>
            <p:cNvPr id="1085" name="Google Shape;1085;p96"/>
            <p:cNvPicPr preferRelativeResize="0"/>
            <p:nvPr/>
          </p:nvPicPr>
          <p:blipFill>
            <a:blip r:embed="rId4">
              <a:alphaModFix/>
            </a:blip>
            <a:stretch>
              <a:fillRect/>
            </a:stretch>
          </p:blipFill>
          <p:spPr>
            <a:xfrm>
              <a:off x="2780727" y="3782467"/>
              <a:ext cx="161500" cy="255450"/>
            </a:xfrm>
            <a:prstGeom prst="rect">
              <a:avLst/>
            </a:prstGeom>
            <a:noFill/>
            <a:ln>
              <a:noFill/>
            </a:ln>
          </p:spPr>
        </p:pic>
        <p:pic>
          <p:nvPicPr>
            <p:cNvPr id="1086" name="Google Shape;1086;p96"/>
            <p:cNvPicPr preferRelativeResize="0"/>
            <p:nvPr/>
          </p:nvPicPr>
          <p:blipFill>
            <a:blip r:embed="rId5">
              <a:alphaModFix/>
            </a:blip>
            <a:stretch>
              <a:fillRect/>
            </a:stretch>
          </p:blipFill>
          <p:spPr>
            <a:xfrm>
              <a:off x="1942325" y="3820194"/>
              <a:ext cx="278695" cy="204600"/>
            </a:xfrm>
            <a:prstGeom prst="rect">
              <a:avLst/>
            </a:prstGeom>
            <a:noFill/>
            <a:ln>
              <a:noFill/>
            </a:ln>
          </p:spPr>
        </p:pic>
        <p:sp>
          <p:nvSpPr>
            <p:cNvPr id="1087" name="Google Shape;1087;p96"/>
            <p:cNvSpPr txBox="1"/>
            <p:nvPr/>
          </p:nvSpPr>
          <p:spPr>
            <a:xfrm>
              <a:off x="3155372" y="4011833"/>
              <a:ext cx="9399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OpenStack</a:t>
              </a:r>
              <a:endParaRPr sz="600">
                <a:solidFill>
                  <a:srgbClr val="FFFFFF"/>
                </a:solidFill>
                <a:latin typeface="Overpass"/>
                <a:ea typeface="Overpass"/>
                <a:cs typeface="Overpass"/>
                <a:sym typeface="Overpass"/>
              </a:endParaRPr>
            </a:p>
          </p:txBody>
        </p:sp>
        <p:sp>
          <p:nvSpPr>
            <p:cNvPr id="1088" name="Google Shape;1088;p96"/>
            <p:cNvSpPr txBox="1"/>
            <p:nvPr/>
          </p:nvSpPr>
          <p:spPr>
            <a:xfrm>
              <a:off x="2448077" y="4011833"/>
              <a:ext cx="9399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Datacenter</a:t>
              </a:r>
              <a:endParaRPr sz="600">
                <a:solidFill>
                  <a:srgbClr val="FFFFFF"/>
                </a:solidFill>
                <a:latin typeface="Overpass"/>
                <a:ea typeface="Overpass"/>
                <a:cs typeface="Overpass"/>
                <a:sym typeface="Overpass"/>
              </a:endParaRPr>
            </a:p>
          </p:txBody>
        </p:sp>
        <p:sp>
          <p:nvSpPr>
            <p:cNvPr id="1089" name="Google Shape;1089;p96"/>
            <p:cNvSpPr txBox="1"/>
            <p:nvPr/>
          </p:nvSpPr>
          <p:spPr>
            <a:xfrm>
              <a:off x="1611726" y="4011833"/>
              <a:ext cx="9399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Laptop</a:t>
              </a:r>
              <a:endParaRPr sz="600">
                <a:solidFill>
                  <a:srgbClr val="FFFFFF"/>
                </a:solidFill>
                <a:latin typeface="Overpass"/>
                <a:ea typeface="Overpass"/>
                <a:cs typeface="Overpass"/>
                <a:sym typeface="Overpass"/>
              </a:endParaRPr>
            </a:p>
          </p:txBody>
        </p:sp>
      </p:grpSp>
      <p:cxnSp>
        <p:nvCxnSpPr>
          <p:cNvPr id="1090" name="Google Shape;1090;p96"/>
          <p:cNvCxnSpPr/>
          <p:nvPr/>
        </p:nvCxnSpPr>
        <p:spPr>
          <a:xfrm>
            <a:off x="7185901" y="2322183"/>
            <a:ext cx="1164900" cy="0"/>
          </a:xfrm>
          <a:prstGeom prst="straightConnector1">
            <a:avLst/>
          </a:prstGeom>
          <a:noFill/>
          <a:ln cap="flat" cmpd="sng" w="9525">
            <a:solidFill>
              <a:srgbClr val="000000"/>
            </a:solidFill>
            <a:prstDash val="dot"/>
            <a:round/>
            <a:headEnd len="med" w="med" type="none"/>
            <a:tailEnd len="med" w="med" type="none"/>
          </a:ln>
        </p:spPr>
      </p:cxnSp>
      <p:sp>
        <p:nvSpPr>
          <p:cNvPr id="1091" name="Google Shape;1091;p96"/>
          <p:cNvSpPr txBox="1"/>
          <p:nvPr/>
        </p:nvSpPr>
        <p:spPr>
          <a:xfrm>
            <a:off x="7042651" y="1697943"/>
            <a:ext cx="1451400" cy="3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ANY</a:t>
            </a:r>
            <a:endParaRPr sz="1000">
              <a:latin typeface="Overpass"/>
              <a:ea typeface="Overpass"/>
              <a:cs typeface="Overpass"/>
              <a:sym typeface="Overpass"/>
            </a:endParaRPr>
          </a:p>
          <a:p>
            <a:pPr indent="0" lvl="0" marL="0" rtl="0" algn="ctr">
              <a:spcBef>
                <a:spcPts val="0"/>
              </a:spcBef>
              <a:spcAft>
                <a:spcPts val="0"/>
              </a:spcAft>
              <a:buNone/>
            </a:pPr>
            <a:r>
              <a:rPr lang="en" sz="1000">
                <a:latin typeface="Overpass"/>
                <a:ea typeface="Overpass"/>
                <a:cs typeface="Overpass"/>
                <a:sym typeface="Overpass"/>
              </a:rPr>
              <a:t>APPLICATION</a:t>
            </a:r>
            <a:endParaRPr sz="1000">
              <a:latin typeface="Overpass"/>
              <a:ea typeface="Overpass"/>
              <a:cs typeface="Overpass"/>
              <a:sym typeface="Overpass"/>
            </a:endParaRPr>
          </a:p>
        </p:txBody>
      </p:sp>
      <p:sp>
        <p:nvSpPr>
          <p:cNvPr id="1092" name="Google Shape;1092;p96"/>
          <p:cNvSpPr/>
          <p:nvPr/>
        </p:nvSpPr>
        <p:spPr>
          <a:xfrm>
            <a:off x="3222001" y="1604174"/>
            <a:ext cx="827700" cy="6285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a:p>
            <a:pPr indent="0" lvl="0" marL="0" rtl="0" algn="ctr">
              <a:spcBef>
                <a:spcPts val="0"/>
              </a:spcBef>
              <a:spcAft>
                <a:spcPts val="0"/>
              </a:spcAft>
              <a:buClr>
                <a:schemeClr val="dk1"/>
              </a:buClr>
              <a:buSzPts val="1100"/>
              <a:buFont typeface="Arial"/>
              <a:buNone/>
            </a:pPr>
            <a:r>
              <a:rPr lang="en" sz="700">
                <a:solidFill>
                  <a:srgbClr val="A2C4C9"/>
                </a:solidFill>
                <a:latin typeface="Overpass"/>
                <a:ea typeface="Overpass"/>
                <a:cs typeface="Overpass"/>
                <a:sym typeface="Overpass"/>
              </a:rPr>
              <a:t>CONTAINER</a:t>
            </a:r>
            <a:endParaRPr sz="700">
              <a:solidFill>
                <a:srgbClr val="A2C4C9"/>
              </a:solidFill>
              <a:latin typeface="Overpass"/>
              <a:ea typeface="Overpass"/>
              <a:cs typeface="Overpass"/>
              <a:sym typeface="Overpass"/>
            </a:endParaRPr>
          </a:p>
        </p:txBody>
      </p:sp>
      <p:sp>
        <p:nvSpPr>
          <p:cNvPr id="1093" name="Google Shape;1093;p96"/>
          <p:cNvSpPr/>
          <p:nvPr/>
        </p:nvSpPr>
        <p:spPr>
          <a:xfrm>
            <a:off x="2269501" y="1604174"/>
            <a:ext cx="827700" cy="6285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A2C4C9"/>
                </a:solidFill>
                <a:latin typeface="Overpass"/>
                <a:ea typeface="Overpass"/>
                <a:cs typeface="Overpass"/>
                <a:sym typeface="Overpass"/>
              </a:rPr>
              <a:t>CONTAINER</a:t>
            </a:r>
            <a:endParaRPr sz="700">
              <a:solidFill>
                <a:srgbClr val="A2C4C9"/>
              </a:solidFill>
              <a:latin typeface="Overpass"/>
              <a:ea typeface="Overpass"/>
              <a:cs typeface="Overpass"/>
              <a:sym typeface="Overpass"/>
            </a:endParaRPr>
          </a:p>
        </p:txBody>
      </p:sp>
      <p:sp>
        <p:nvSpPr>
          <p:cNvPr id="1094" name="Google Shape;1094;p96"/>
          <p:cNvSpPr/>
          <p:nvPr/>
        </p:nvSpPr>
        <p:spPr>
          <a:xfrm>
            <a:off x="3403256" y="3110925"/>
            <a:ext cx="1141800" cy="2496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 Discovery</a:t>
            </a:r>
            <a:endParaRPr sz="800">
              <a:solidFill>
                <a:srgbClr val="FFFFFF"/>
              </a:solidFill>
              <a:latin typeface="Overpass"/>
              <a:ea typeface="Overpass"/>
              <a:cs typeface="Overpass"/>
              <a:sym typeface="Overpass"/>
            </a:endParaRPr>
          </a:p>
        </p:txBody>
      </p:sp>
      <p:sp>
        <p:nvSpPr>
          <p:cNvPr id="1095" name="Google Shape;1095;p96"/>
          <p:cNvSpPr/>
          <p:nvPr/>
        </p:nvSpPr>
        <p:spPr>
          <a:xfrm>
            <a:off x="3403256" y="3407973"/>
            <a:ext cx="1141800" cy="2496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Config Mgmt</a:t>
            </a:r>
            <a:endParaRPr sz="800">
              <a:solidFill>
                <a:srgbClr val="FFFFFF"/>
              </a:solidFill>
              <a:latin typeface="Overpass"/>
              <a:ea typeface="Overpass"/>
              <a:cs typeface="Overpass"/>
              <a:sym typeface="Overpass"/>
            </a:endParaRPr>
          </a:p>
        </p:txBody>
      </p:sp>
      <p:sp>
        <p:nvSpPr>
          <p:cNvPr id="1096" name="Google Shape;1096;p96"/>
          <p:cNvSpPr/>
          <p:nvPr/>
        </p:nvSpPr>
        <p:spPr>
          <a:xfrm>
            <a:off x="2196600" y="3110925"/>
            <a:ext cx="1141800" cy="2496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Build Automation</a:t>
            </a:r>
            <a:endParaRPr sz="800">
              <a:solidFill>
                <a:srgbClr val="FFFFFF"/>
              </a:solidFill>
              <a:latin typeface="Overpass"/>
              <a:ea typeface="Overpass"/>
              <a:cs typeface="Overpass"/>
              <a:sym typeface="Overpass"/>
            </a:endParaRPr>
          </a:p>
        </p:txBody>
      </p:sp>
      <p:sp>
        <p:nvSpPr>
          <p:cNvPr id="1097" name="Google Shape;1097;p96"/>
          <p:cNvSpPr/>
          <p:nvPr/>
        </p:nvSpPr>
        <p:spPr>
          <a:xfrm>
            <a:off x="2196600" y="3407973"/>
            <a:ext cx="1141800" cy="2496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Deploy Automation</a:t>
            </a:r>
            <a:endParaRPr sz="800">
              <a:solidFill>
                <a:srgbClr val="FFFFFF"/>
              </a:solidFill>
              <a:latin typeface="Overpass"/>
              <a:ea typeface="Overpass"/>
              <a:cs typeface="Overpass"/>
              <a:sym typeface="Overpass"/>
            </a:endParaRPr>
          </a:p>
        </p:txBody>
      </p:sp>
      <p:sp>
        <p:nvSpPr>
          <p:cNvPr id="1098" name="Google Shape;1098;p96"/>
          <p:cNvSpPr/>
          <p:nvPr/>
        </p:nvSpPr>
        <p:spPr>
          <a:xfrm>
            <a:off x="4602368" y="3110925"/>
            <a:ext cx="1141800" cy="2496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Monitoring</a:t>
            </a:r>
            <a:endParaRPr sz="800">
              <a:solidFill>
                <a:srgbClr val="FFFFFF"/>
              </a:solidFill>
              <a:latin typeface="Overpass"/>
              <a:ea typeface="Overpass"/>
              <a:cs typeface="Overpass"/>
              <a:sym typeface="Overpass"/>
            </a:endParaRPr>
          </a:p>
        </p:txBody>
      </p:sp>
      <p:sp>
        <p:nvSpPr>
          <p:cNvPr id="1099" name="Google Shape;1099;p96"/>
          <p:cNvSpPr/>
          <p:nvPr/>
        </p:nvSpPr>
        <p:spPr>
          <a:xfrm>
            <a:off x="4602368" y="3407973"/>
            <a:ext cx="1141800" cy="2496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Log Mgmt</a:t>
            </a:r>
            <a:endParaRPr sz="800">
              <a:solidFill>
                <a:srgbClr val="FFFFFF"/>
              </a:solidFill>
              <a:latin typeface="Overpass"/>
              <a:ea typeface="Overpass"/>
              <a:cs typeface="Overpass"/>
              <a:sym typeface="Overpass"/>
            </a:endParaRPr>
          </a:p>
        </p:txBody>
      </p:sp>
      <p:sp>
        <p:nvSpPr>
          <p:cNvPr id="1100" name="Google Shape;1100;p96"/>
          <p:cNvSpPr/>
          <p:nvPr/>
        </p:nvSpPr>
        <p:spPr>
          <a:xfrm>
            <a:off x="5799849" y="3110925"/>
            <a:ext cx="1141800" cy="2496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Security</a:t>
            </a:r>
            <a:endParaRPr sz="800">
              <a:solidFill>
                <a:srgbClr val="FFFFFF"/>
              </a:solidFill>
              <a:latin typeface="Overpass"/>
              <a:ea typeface="Overpass"/>
              <a:cs typeface="Overpass"/>
              <a:sym typeface="Overpass"/>
            </a:endParaRPr>
          </a:p>
        </p:txBody>
      </p:sp>
      <p:sp>
        <p:nvSpPr>
          <p:cNvPr id="1101" name="Google Shape;1101;p96"/>
          <p:cNvSpPr/>
          <p:nvPr/>
        </p:nvSpPr>
        <p:spPr>
          <a:xfrm>
            <a:off x="5799849" y="3407973"/>
            <a:ext cx="1141800" cy="2496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CI/CD Pipelines</a:t>
            </a:r>
            <a:endParaRPr sz="800">
              <a:solidFill>
                <a:srgbClr val="FFFFFF"/>
              </a:solidFill>
              <a:latin typeface="Overpass"/>
              <a:ea typeface="Overpass"/>
              <a:cs typeface="Overpass"/>
              <a:sym typeface="Overpas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05" name="Shape 1105"/>
        <p:cNvGrpSpPr/>
        <p:nvPr/>
      </p:nvGrpSpPr>
      <p:grpSpPr>
        <a:xfrm>
          <a:off x="0" y="0"/>
          <a:ext cx="0" cy="0"/>
          <a:chOff x="0" y="0"/>
          <a:chExt cx="0" cy="0"/>
        </a:xfrm>
      </p:grpSpPr>
      <p:sp>
        <p:nvSpPr>
          <p:cNvPr id="1106" name="Google Shape;1106;p97"/>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OVERVIEW</a:t>
            </a:r>
            <a:endParaRPr>
              <a:latin typeface="Overpass"/>
              <a:ea typeface="Overpass"/>
              <a:cs typeface="Overpass"/>
              <a:sym typeface="Overpas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10" name="Shape 1110"/>
        <p:cNvGrpSpPr/>
        <p:nvPr/>
      </p:nvGrpSpPr>
      <p:grpSpPr>
        <a:xfrm>
          <a:off x="0" y="0"/>
          <a:ext cx="0" cy="0"/>
          <a:chOff x="0" y="0"/>
          <a:chExt cx="0" cy="0"/>
        </a:xfrm>
      </p:grpSpPr>
      <p:sp>
        <p:nvSpPr>
          <p:cNvPr id="1111" name="Google Shape;1111;p98"/>
          <p:cNvSpPr txBox="1"/>
          <p:nvPr>
            <p:ph type="title"/>
          </p:nvPr>
        </p:nvSpPr>
        <p:spPr>
          <a:xfrm>
            <a:off x="826650" y="0"/>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000">
                <a:solidFill>
                  <a:schemeClr val="dk1"/>
                </a:solidFill>
              </a:rPr>
              <a:t>WHAT IS A SERVICEMESH ?</a:t>
            </a:r>
            <a:endParaRPr sz="3000">
              <a:solidFill>
                <a:schemeClr val="dk1"/>
              </a:solidFill>
            </a:endParaRPr>
          </a:p>
        </p:txBody>
      </p:sp>
      <p:sp>
        <p:nvSpPr>
          <p:cNvPr id="1112" name="Google Shape;1112;p98"/>
          <p:cNvSpPr/>
          <p:nvPr/>
        </p:nvSpPr>
        <p:spPr>
          <a:xfrm>
            <a:off x="2608933" y="1455168"/>
            <a:ext cx="1698900" cy="1767000"/>
          </a:xfrm>
          <a:prstGeom prst="rect">
            <a:avLst/>
          </a:prstGeom>
          <a:solidFill>
            <a:srgbClr val="B7B7B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a:solidFill>
                <a:schemeClr val="lt1"/>
              </a:solidFill>
            </a:endParaRPr>
          </a:p>
        </p:txBody>
      </p:sp>
      <p:sp>
        <p:nvSpPr>
          <p:cNvPr id="1113" name="Google Shape;1113;p98"/>
          <p:cNvSpPr/>
          <p:nvPr/>
        </p:nvSpPr>
        <p:spPr>
          <a:xfrm>
            <a:off x="4719339" y="1464312"/>
            <a:ext cx="1601400" cy="1767000"/>
          </a:xfrm>
          <a:prstGeom prst="rect">
            <a:avLst/>
          </a:prstGeom>
          <a:solidFill>
            <a:srgbClr val="CCCC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14" name="Google Shape;1114;p98"/>
          <p:cNvSpPr/>
          <p:nvPr/>
        </p:nvSpPr>
        <p:spPr>
          <a:xfrm>
            <a:off x="2601185" y="3231397"/>
            <a:ext cx="3719700" cy="449400"/>
          </a:xfrm>
          <a:prstGeom prst="rect">
            <a:avLst/>
          </a:prstGeom>
          <a:solidFill>
            <a:srgbClr val="000000"/>
          </a:solidFill>
          <a:ln cap="flat" cmpd="sng" w="25400">
            <a:solidFill>
              <a:srgbClr val="D9D9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lang="en">
                <a:solidFill>
                  <a:srgbClr val="FFFFFF"/>
                </a:solidFill>
                <a:latin typeface="Overpass"/>
                <a:ea typeface="Overpass"/>
                <a:cs typeface="Overpass"/>
                <a:sym typeface="Overpass"/>
              </a:rPr>
              <a:t>NETWORK</a:t>
            </a:r>
            <a:endParaRPr>
              <a:solidFill>
                <a:srgbClr val="FFFFFF"/>
              </a:solidFill>
              <a:latin typeface="Overpass"/>
              <a:ea typeface="Overpass"/>
              <a:cs typeface="Overpass"/>
              <a:sym typeface="Overpass"/>
            </a:endParaRPr>
          </a:p>
        </p:txBody>
      </p:sp>
      <p:sp>
        <p:nvSpPr>
          <p:cNvPr id="1115" name="Google Shape;1115;p98"/>
          <p:cNvSpPr/>
          <p:nvPr/>
        </p:nvSpPr>
        <p:spPr>
          <a:xfrm>
            <a:off x="3618783" y="1706202"/>
            <a:ext cx="643200" cy="1265700"/>
          </a:xfrm>
          <a:prstGeom prst="roundRect">
            <a:avLst>
              <a:gd fmla="val 16667" name="adj"/>
            </a:avLst>
          </a:prstGeom>
          <a:solidFill>
            <a:srgbClr val="EEEEEE"/>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dk1"/>
              </a:solidFill>
              <a:latin typeface="Overpass"/>
              <a:ea typeface="Overpass"/>
              <a:cs typeface="Overpass"/>
              <a:sym typeface="Overpass"/>
            </a:endParaRPr>
          </a:p>
        </p:txBody>
      </p:sp>
      <p:sp>
        <p:nvSpPr>
          <p:cNvPr id="1116" name="Google Shape;1116;p98"/>
          <p:cNvSpPr txBox="1"/>
          <p:nvPr/>
        </p:nvSpPr>
        <p:spPr>
          <a:xfrm>
            <a:off x="3614086" y="1882222"/>
            <a:ext cx="713100" cy="18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Circuit Breaker</a:t>
            </a:r>
            <a:endParaRPr b="0" i="0" sz="600" u="none" cap="none" strike="noStrike">
              <a:solidFill>
                <a:srgbClr val="000000"/>
              </a:solidFill>
              <a:latin typeface="Arial"/>
              <a:ea typeface="Arial"/>
              <a:cs typeface="Arial"/>
              <a:sym typeface="Arial"/>
            </a:endParaRPr>
          </a:p>
        </p:txBody>
      </p:sp>
      <p:sp>
        <p:nvSpPr>
          <p:cNvPr id="1117" name="Google Shape;1117;p98"/>
          <p:cNvSpPr txBox="1"/>
          <p:nvPr/>
        </p:nvSpPr>
        <p:spPr>
          <a:xfrm>
            <a:off x="3651465" y="2136473"/>
            <a:ext cx="577800" cy="18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Discovery</a:t>
            </a:r>
            <a:endParaRPr b="0" i="0" sz="600" u="none" cap="none" strike="noStrike">
              <a:solidFill>
                <a:srgbClr val="000000"/>
              </a:solidFill>
              <a:latin typeface="Arial"/>
              <a:ea typeface="Arial"/>
              <a:cs typeface="Arial"/>
              <a:sym typeface="Arial"/>
            </a:endParaRPr>
          </a:p>
        </p:txBody>
      </p:sp>
      <p:sp>
        <p:nvSpPr>
          <p:cNvPr id="1118" name="Google Shape;1118;p98"/>
          <p:cNvSpPr txBox="1"/>
          <p:nvPr/>
        </p:nvSpPr>
        <p:spPr>
          <a:xfrm>
            <a:off x="3697324" y="2435159"/>
            <a:ext cx="531900" cy="18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Tracing</a:t>
            </a:r>
            <a:endParaRPr b="0" i="0" sz="600" u="none" cap="none" strike="noStrike">
              <a:solidFill>
                <a:srgbClr val="000000"/>
              </a:solidFill>
              <a:latin typeface="Arial"/>
              <a:ea typeface="Arial"/>
              <a:cs typeface="Arial"/>
              <a:sym typeface="Arial"/>
            </a:endParaRPr>
          </a:p>
        </p:txBody>
      </p:sp>
      <p:sp>
        <p:nvSpPr>
          <p:cNvPr id="1119" name="Google Shape;1119;p98"/>
          <p:cNvSpPr/>
          <p:nvPr/>
        </p:nvSpPr>
        <p:spPr>
          <a:xfrm>
            <a:off x="4752617" y="1688743"/>
            <a:ext cx="626700" cy="1274100"/>
          </a:xfrm>
          <a:prstGeom prst="roundRect">
            <a:avLst>
              <a:gd fmla="val 16667" name="adj"/>
            </a:avLst>
          </a:prstGeom>
          <a:solidFill>
            <a:srgbClr val="EEEEEE"/>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dk1"/>
              </a:solidFill>
              <a:latin typeface="Overpass"/>
              <a:ea typeface="Overpass"/>
              <a:cs typeface="Overpass"/>
              <a:sym typeface="Overpass"/>
            </a:endParaRPr>
          </a:p>
        </p:txBody>
      </p:sp>
      <p:sp>
        <p:nvSpPr>
          <p:cNvPr id="1120" name="Google Shape;1120;p98"/>
          <p:cNvSpPr txBox="1"/>
          <p:nvPr/>
        </p:nvSpPr>
        <p:spPr>
          <a:xfrm>
            <a:off x="4747918" y="1888130"/>
            <a:ext cx="713100" cy="18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Circuit Breaker</a:t>
            </a:r>
            <a:endParaRPr b="0" i="0" sz="600" u="none" cap="none" strike="noStrike">
              <a:solidFill>
                <a:srgbClr val="000000"/>
              </a:solidFill>
              <a:latin typeface="Arial"/>
              <a:ea typeface="Arial"/>
              <a:cs typeface="Arial"/>
              <a:sym typeface="Arial"/>
            </a:endParaRPr>
          </a:p>
        </p:txBody>
      </p:sp>
      <p:sp>
        <p:nvSpPr>
          <p:cNvPr id="1121" name="Google Shape;1121;p98"/>
          <p:cNvSpPr txBox="1"/>
          <p:nvPr/>
        </p:nvSpPr>
        <p:spPr>
          <a:xfrm>
            <a:off x="4785298" y="2142381"/>
            <a:ext cx="577800" cy="18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Discovery</a:t>
            </a:r>
            <a:endParaRPr b="0" i="0" sz="600" u="none" cap="none" strike="noStrike">
              <a:solidFill>
                <a:srgbClr val="000000"/>
              </a:solidFill>
              <a:latin typeface="Arial"/>
              <a:ea typeface="Arial"/>
              <a:cs typeface="Arial"/>
              <a:sym typeface="Arial"/>
            </a:endParaRPr>
          </a:p>
        </p:txBody>
      </p:sp>
      <p:sp>
        <p:nvSpPr>
          <p:cNvPr id="1122" name="Google Shape;1122;p98"/>
          <p:cNvSpPr txBox="1"/>
          <p:nvPr/>
        </p:nvSpPr>
        <p:spPr>
          <a:xfrm>
            <a:off x="4831157" y="2450211"/>
            <a:ext cx="531900" cy="18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Tracing</a:t>
            </a:r>
            <a:endParaRPr b="0" i="0" sz="600" u="none" cap="none" strike="noStrike">
              <a:solidFill>
                <a:srgbClr val="000000"/>
              </a:solidFill>
              <a:latin typeface="Arial"/>
              <a:ea typeface="Arial"/>
              <a:cs typeface="Arial"/>
              <a:sym typeface="Arial"/>
            </a:endParaRPr>
          </a:p>
        </p:txBody>
      </p:sp>
      <p:grpSp>
        <p:nvGrpSpPr>
          <p:cNvPr id="1123" name="Google Shape;1123;p98"/>
          <p:cNvGrpSpPr/>
          <p:nvPr/>
        </p:nvGrpSpPr>
        <p:grpSpPr>
          <a:xfrm>
            <a:off x="2664314" y="1952237"/>
            <a:ext cx="679088" cy="648300"/>
            <a:chOff x="349849" y="1952237"/>
            <a:chExt cx="679088" cy="648300"/>
          </a:xfrm>
        </p:grpSpPr>
        <p:sp>
          <p:nvSpPr>
            <p:cNvPr id="1124" name="Google Shape;1124;p98"/>
            <p:cNvSpPr/>
            <p:nvPr/>
          </p:nvSpPr>
          <p:spPr>
            <a:xfrm>
              <a:off x="354537" y="1952237"/>
              <a:ext cx="674400" cy="648300"/>
            </a:xfrm>
            <a:prstGeom prst="roundRect">
              <a:avLst>
                <a:gd fmla="val 16667" name="adj"/>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Overpass"/>
                <a:ea typeface="Overpass"/>
                <a:cs typeface="Overpass"/>
                <a:sym typeface="Overpass"/>
              </a:endParaRPr>
            </a:p>
          </p:txBody>
        </p:sp>
        <p:sp>
          <p:nvSpPr>
            <p:cNvPr id="1125" name="Google Shape;1125;p98"/>
            <p:cNvSpPr txBox="1"/>
            <p:nvPr/>
          </p:nvSpPr>
          <p:spPr>
            <a:xfrm>
              <a:off x="349849" y="2132401"/>
              <a:ext cx="626700" cy="2007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Overpass"/>
                  <a:ea typeface="Overpass"/>
                  <a:cs typeface="Overpass"/>
                  <a:sym typeface="Overpass"/>
                </a:rPr>
                <a:t>Service A</a:t>
              </a:r>
              <a:endParaRPr b="1" i="0" sz="800" u="none" cap="none" strike="noStrike">
                <a:solidFill>
                  <a:srgbClr val="FFFFFF"/>
                </a:solidFill>
                <a:latin typeface="Overpass"/>
                <a:ea typeface="Overpass"/>
                <a:cs typeface="Overpass"/>
                <a:sym typeface="Overpass"/>
              </a:endParaRPr>
            </a:p>
          </p:txBody>
        </p:sp>
      </p:grpSp>
      <p:grpSp>
        <p:nvGrpSpPr>
          <p:cNvPr id="1126" name="Google Shape;1126;p98"/>
          <p:cNvGrpSpPr/>
          <p:nvPr/>
        </p:nvGrpSpPr>
        <p:grpSpPr>
          <a:xfrm>
            <a:off x="5571056" y="1939947"/>
            <a:ext cx="674400" cy="648300"/>
            <a:chOff x="3296554" y="1823074"/>
            <a:chExt cx="674400" cy="648300"/>
          </a:xfrm>
        </p:grpSpPr>
        <p:sp>
          <p:nvSpPr>
            <p:cNvPr id="1127" name="Google Shape;1127;p98"/>
            <p:cNvSpPr/>
            <p:nvPr/>
          </p:nvSpPr>
          <p:spPr>
            <a:xfrm>
              <a:off x="3296554" y="1823074"/>
              <a:ext cx="674400" cy="648300"/>
            </a:xfrm>
            <a:prstGeom prst="roundRect">
              <a:avLst>
                <a:gd fmla="val 16667" name="adj"/>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Overpass"/>
                <a:ea typeface="Overpass"/>
                <a:cs typeface="Overpass"/>
                <a:sym typeface="Overpass"/>
              </a:endParaRPr>
            </a:p>
          </p:txBody>
        </p:sp>
        <p:sp>
          <p:nvSpPr>
            <p:cNvPr id="1128" name="Google Shape;1128;p98"/>
            <p:cNvSpPr txBox="1"/>
            <p:nvPr/>
          </p:nvSpPr>
          <p:spPr>
            <a:xfrm>
              <a:off x="3339613" y="2017727"/>
              <a:ext cx="626700" cy="2154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3F3F3"/>
                  </a:solidFill>
                  <a:latin typeface="Overpass"/>
                  <a:ea typeface="Overpass"/>
                  <a:cs typeface="Overpass"/>
                  <a:sym typeface="Overpass"/>
                </a:rPr>
                <a:t>Service B</a:t>
              </a:r>
              <a:endParaRPr b="1" i="0" sz="800" u="none" cap="none" strike="noStrike">
                <a:solidFill>
                  <a:srgbClr val="F3F3F3"/>
                </a:solidFill>
                <a:latin typeface="Overpass"/>
                <a:ea typeface="Overpass"/>
                <a:cs typeface="Overpass"/>
                <a:sym typeface="Overpass"/>
              </a:endParaRPr>
            </a:p>
          </p:txBody>
        </p:sp>
      </p:grpSp>
      <p:cxnSp>
        <p:nvCxnSpPr>
          <p:cNvPr id="1129" name="Google Shape;1129;p98"/>
          <p:cNvCxnSpPr/>
          <p:nvPr/>
        </p:nvCxnSpPr>
        <p:spPr>
          <a:xfrm>
            <a:off x="3970635" y="2381197"/>
            <a:ext cx="1047000" cy="0"/>
          </a:xfrm>
          <a:prstGeom prst="straightConnector1">
            <a:avLst/>
          </a:prstGeom>
          <a:noFill/>
          <a:ln cap="flat" cmpd="sng" w="12700">
            <a:solidFill>
              <a:srgbClr val="85200C"/>
            </a:solidFill>
            <a:prstDash val="dash"/>
            <a:round/>
            <a:headEnd len="med" w="med" type="triangle"/>
            <a:tailEnd len="med" w="med" type="triangle"/>
          </a:ln>
        </p:spPr>
      </p:cxnSp>
      <p:cxnSp>
        <p:nvCxnSpPr>
          <p:cNvPr id="1130" name="Google Shape;1130;p98"/>
          <p:cNvCxnSpPr/>
          <p:nvPr/>
        </p:nvCxnSpPr>
        <p:spPr>
          <a:xfrm flipH="1" rot="10800000">
            <a:off x="3296839" y="1989951"/>
            <a:ext cx="323100" cy="258000"/>
          </a:xfrm>
          <a:prstGeom prst="straightConnector1">
            <a:avLst/>
          </a:prstGeom>
          <a:noFill/>
          <a:ln cap="flat" cmpd="sng" w="9525">
            <a:solidFill>
              <a:srgbClr val="980000"/>
            </a:solidFill>
            <a:prstDash val="solid"/>
            <a:round/>
            <a:headEnd len="sm" w="sm" type="none"/>
            <a:tailEnd len="med" w="med" type="triangle"/>
          </a:ln>
        </p:spPr>
      </p:cxnSp>
      <p:cxnSp>
        <p:nvCxnSpPr>
          <p:cNvPr id="1131" name="Google Shape;1131;p98"/>
          <p:cNvCxnSpPr>
            <a:endCxn id="1117" idx="1"/>
          </p:cNvCxnSpPr>
          <p:nvPr/>
        </p:nvCxnSpPr>
        <p:spPr>
          <a:xfrm flipH="1" rot="10800000">
            <a:off x="3393165" y="2228873"/>
            <a:ext cx="258300" cy="20400"/>
          </a:xfrm>
          <a:prstGeom prst="straightConnector1">
            <a:avLst/>
          </a:prstGeom>
          <a:noFill/>
          <a:ln cap="flat" cmpd="sng" w="9525">
            <a:solidFill>
              <a:srgbClr val="980000"/>
            </a:solidFill>
            <a:prstDash val="solid"/>
            <a:round/>
            <a:headEnd len="sm" w="sm" type="none"/>
            <a:tailEnd len="med" w="med" type="triangle"/>
          </a:ln>
        </p:spPr>
      </p:cxnSp>
      <p:cxnSp>
        <p:nvCxnSpPr>
          <p:cNvPr id="1132" name="Google Shape;1132;p98"/>
          <p:cNvCxnSpPr/>
          <p:nvPr/>
        </p:nvCxnSpPr>
        <p:spPr>
          <a:xfrm>
            <a:off x="3291017" y="2252754"/>
            <a:ext cx="200100" cy="146100"/>
          </a:xfrm>
          <a:prstGeom prst="straightConnector1">
            <a:avLst/>
          </a:prstGeom>
          <a:noFill/>
          <a:ln cap="flat" cmpd="sng" w="9525">
            <a:solidFill>
              <a:srgbClr val="980000"/>
            </a:solidFill>
            <a:prstDash val="solid"/>
            <a:round/>
            <a:headEnd len="sm" w="sm" type="none"/>
            <a:tailEnd len="med" w="med" type="triangle"/>
          </a:ln>
        </p:spPr>
      </p:cxnSp>
      <p:sp>
        <p:nvSpPr>
          <p:cNvPr id="1133" name="Google Shape;1133;p98"/>
          <p:cNvSpPr txBox="1"/>
          <p:nvPr/>
        </p:nvSpPr>
        <p:spPr>
          <a:xfrm>
            <a:off x="3734706" y="2698393"/>
            <a:ext cx="531900" cy="18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Proxy</a:t>
            </a:r>
            <a:endParaRPr b="0" i="0" sz="600" u="none" cap="none" strike="noStrike">
              <a:solidFill>
                <a:srgbClr val="000000"/>
              </a:solidFill>
              <a:latin typeface="Arial"/>
              <a:ea typeface="Arial"/>
              <a:cs typeface="Arial"/>
              <a:sym typeface="Arial"/>
            </a:endParaRPr>
          </a:p>
        </p:txBody>
      </p:sp>
      <p:sp>
        <p:nvSpPr>
          <p:cNvPr id="1134" name="Google Shape;1134;p98"/>
          <p:cNvSpPr txBox="1"/>
          <p:nvPr/>
        </p:nvSpPr>
        <p:spPr>
          <a:xfrm>
            <a:off x="4838490" y="2654949"/>
            <a:ext cx="531900" cy="18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Proxy</a:t>
            </a:r>
            <a:endParaRPr b="0" i="0" sz="600" u="none" cap="none" strike="noStrike">
              <a:solidFill>
                <a:srgbClr val="000000"/>
              </a:solidFill>
              <a:latin typeface="Arial"/>
              <a:ea typeface="Arial"/>
              <a:cs typeface="Arial"/>
              <a:sym typeface="Arial"/>
            </a:endParaRPr>
          </a:p>
        </p:txBody>
      </p:sp>
      <p:cxnSp>
        <p:nvCxnSpPr>
          <p:cNvPr id="1135" name="Google Shape;1135;p98"/>
          <p:cNvCxnSpPr/>
          <p:nvPr/>
        </p:nvCxnSpPr>
        <p:spPr>
          <a:xfrm rot="10800000">
            <a:off x="5332218" y="2018591"/>
            <a:ext cx="233100" cy="200700"/>
          </a:xfrm>
          <a:prstGeom prst="straightConnector1">
            <a:avLst/>
          </a:prstGeom>
          <a:noFill/>
          <a:ln cap="flat" cmpd="sng" w="9525">
            <a:solidFill>
              <a:srgbClr val="980000"/>
            </a:solidFill>
            <a:prstDash val="solid"/>
            <a:round/>
            <a:headEnd len="sm" w="sm" type="none"/>
            <a:tailEnd len="med" w="med" type="triangle"/>
          </a:ln>
        </p:spPr>
      </p:cxnSp>
      <p:cxnSp>
        <p:nvCxnSpPr>
          <p:cNvPr id="1136" name="Google Shape;1136;p98"/>
          <p:cNvCxnSpPr/>
          <p:nvPr/>
        </p:nvCxnSpPr>
        <p:spPr>
          <a:xfrm flipH="1">
            <a:off x="5221064" y="2228434"/>
            <a:ext cx="373800" cy="50400"/>
          </a:xfrm>
          <a:prstGeom prst="straightConnector1">
            <a:avLst/>
          </a:prstGeom>
          <a:noFill/>
          <a:ln cap="flat" cmpd="sng" w="9525">
            <a:solidFill>
              <a:srgbClr val="980000"/>
            </a:solidFill>
            <a:prstDash val="solid"/>
            <a:round/>
            <a:headEnd len="sm" w="sm" type="none"/>
            <a:tailEnd len="med" w="med" type="triangle"/>
          </a:ln>
        </p:spPr>
      </p:cxnSp>
      <p:cxnSp>
        <p:nvCxnSpPr>
          <p:cNvPr id="1137" name="Google Shape;1137;p98"/>
          <p:cNvCxnSpPr/>
          <p:nvPr/>
        </p:nvCxnSpPr>
        <p:spPr>
          <a:xfrm flipH="1">
            <a:off x="5209401" y="2291812"/>
            <a:ext cx="391800" cy="246000"/>
          </a:xfrm>
          <a:prstGeom prst="straightConnector1">
            <a:avLst/>
          </a:prstGeom>
          <a:noFill/>
          <a:ln cap="flat" cmpd="sng" w="9525">
            <a:solidFill>
              <a:srgbClr val="980000"/>
            </a:solidFill>
            <a:prstDash val="solid"/>
            <a:round/>
            <a:headEnd len="sm" w="sm" type="none"/>
            <a:tailEnd len="med" w="med" type="triangle"/>
          </a:ln>
        </p:spPr>
      </p:cxnSp>
      <p:sp>
        <p:nvSpPr>
          <p:cNvPr id="1138" name="Google Shape;1138;p98"/>
          <p:cNvSpPr txBox="1"/>
          <p:nvPr/>
        </p:nvSpPr>
        <p:spPr>
          <a:xfrm>
            <a:off x="2565093" y="1418925"/>
            <a:ext cx="1261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400"/>
              <a:buFont typeface="Arial"/>
              <a:buNone/>
            </a:pPr>
            <a:r>
              <a:rPr i="0" lang="en" sz="1400" u="none" cap="none" strike="noStrike">
                <a:solidFill>
                  <a:schemeClr val="dk1"/>
                </a:solidFill>
                <a:latin typeface="Overpass"/>
                <a:ea typeface="Overpass"/>
                <a:cs typeface="Overpass"/>
                <a:sym typeface="Overpass"/>
              </a:rPr>
              <a:t>Machine A (Monolith)</a:t>
            </a:r>
            <a:endParaRPr i="0" sz="1400" u="none" cap="none" strike="noStrike">
              <a:solidFill>
                <a:schemeClr val="dk1"/>
              </a:solidFill>
              <a:latin typeface="Overpass"/>
              <a:ea typeface="Overpass"/>
              <a:cs typeface="Overpass"/>
              <a:sym typeface="Overpass"/>
            </a:endParaRPr>
          </a:p>
        </p:txBody>
      </p:sp>
      <p:sp>
        <p:nvSpPr>
          <p:cNvPr id="1139" name="Google Shape;1139;p98"/>
          <p:cNvSpPr txBox="1"/>
          <p:nvPr/>
        </p:nvSpPr>
        <p:spPr>
          <a:xfrm>
            <a:off x="5317707" y="1414644"/>
            <a:ext cx="1261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400"/>
              <a:buFont typeface="Arial"/>
              <a:buNone/>
            </a:pPr>
            <a:r>
              <a:rPr i="0" lang="en" sz="1400" u="none" cap="none" strike="noStrike">
                <a:solidFill>
                  <a:schemeClr val="dk1"/>
                </a:solidFill>
                <a:latin typeface="Overpass"/>
                <a:ea typeface="Overpass"/>
                <a:cs typeface="Overpass"/>
                <a:sym typeface="Overpass"/>
              </a:rPr>
              <a:t>Machine B</a:t>
            </a:r>
            <a:endParaRPr i="0" sz="1400" u="none" cap="none" strike="noStrike">
              <a:solidFill>
                <a:schemeClr val="dk1"/>
              </a:solidFill>
              <a:latin typeface="Overpass"/>
              <a:ea typeface="Overpass"/>
              <a:cs typeface="Overpass"/>
              <a:sym typeface="Overpas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43" name="Shape 1143"/>
        <p:cNvGrpSpPr/>
        <p:nvPr/>
      </p:nvGrpSpPr>
      <p:grpSpPr>
        <a:xfrm>
          <a:off x="0" y="0"/>
          <a:ext cx="0" cy="0"/>
          <a:chOff x="0" y="0"/>
          <a:chExt cx="0" cy="0"/>
        </a:xfrm>
      </p:grpSpPr>
      <p:sp>
        <p:nvSpPr>
          <p:cNvPr id="1144" name="Google Shape;1144;p99"/>
          <p:cNvSpPr txBox="1"/>
          <p:nvPr>
            <p:ph type="title"/>
          </p:nvPr>
        </p:nvSpPr>
        <p:spPr>
          <a:xfrm>
            <a:off x="826650" y="202625"/>
            <a:ext cx="7490700" cy="6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SERVICE MESH ECOSYSTEM</a:t>
            </a:r>
            <a:endParaRPr/>
          </a:p>
        </p:txBody>
      </p:sp>
      <p:pic>
        <p:nvPicPr>
          <p:cNvPr id="1145" name="Google Shape;1145;p99"/>
          <p:cNvPicPr preferRelativeResize="0"/>
          <p:nvPr/>
        </p:nvPicPr>
        <p:blipFill>
          <a:blip r:embed="rId3">
            <a:alphaModFix/>
          </a:blip>
          <a:stretch>
            <a:fillRect/>
          </a:stretch>
        </p:blipFill>
        <p:spPr>
          <a:xfrm>
            <a:off x="6262975" y="3682797"/>
            <a:ext cx="913500" cy="949977"/>
          </a:xfrm>
          <a:prstGeom prst="rect">
            <a:avLst/>
          </a:prstGeom>
          <a:noFill/>
          <a:ln>
            <a:noFill/>
          </a:ln>
        </p:spPr>
      </p:pic>
      <p:pic>
        <p:nvPicPr>
          <p:cNvPr id="1146" name="Google Shape;1146;p99"/>
          <p:cNvPicPr preferRelativeResize="0"/>
          <p:nvPr/>
        </p:nvPicPr>
        <p:blipFill rotWithShape="1">
          <a:blip r:embed="rId4">
            <a:alphaModFix/>
          </a:blip>
          <a:srcRect b="0" l="0" r="69261" t="0"/>
          <a:stretch/>
        </p:blipFill>
        <p:spPr>
          <a:xfrm>
            <a:off x="2059000" y="1070067"/>
            <a:ext cx="913499" cy="968584"/>
          </a:xfrm>
          <a:prstGeom prst="rect">
            <a:avLst/>
          </a:prstGeom>
          <a:noFill/>
          <a:ln>
            <a:noFill/>
          </a:ln>
        </p:spPr>
      </p:pic>
      <p:pic>
        <p:nvPicPr>
          <p:cNvPr id="1147" name="Google Shape;1147;p99"/>
          <p:cNvPicPr preferRelativeResize="0"/>
          <p:nvPr/>
        </p:nvPicPr>
        <p:blipFill>
          <a:blip r:embed="rId5">
            <a:alphaModFix/>
          </a:blip>
          <a:stretch>
            <a:fillRect/>
          </a:stretch>
        </p:blipFill>
        <p:spPr>
          <a:xfrm>
            <a:off x="3587638" y="1973421"/>
            <a:ext cx="1620951" cy="1614326"/>
          </a:xfrm>
          <a:prstGeom prst="rect">
            <a:avLst/>
          </a:prstGeom>
          <a:noFill/>
          <a:ln>
            <a:noFill/>
          </a:ln>
        </p:spPr>
      </p:pic>
      <p:cxnSp>
        <p:nvCxnSpPr>
          <p:cNvPr id="1148" name="Google Shape;1148;p99"/>
          <p:cNvCxnSpPr>
            <a:stCxn id="1147" idx="1"/>
            <a:endCxn id="1146" idx="3"/>
          </p:cNvCxnSpPr>
          <p:nvPr/>
        </p:nvCxnSpPr>
        <p:spPr>
          <a:xfrm rot="10800000">
            <a:off x="2972638" y="1554484"/>
            <a:ext cx="615000" cy="1226100"/>
          </a:xfrm>
          <a:prstGeom prst="curvedConnector3">
            <a:avLst>
              <a:gd fmla="val 50011" name="adj1"/>
            </a:avLst>
          </a:prstGeom>
          <a:noFill/>
          <a:ln cap="flat" cmpd="sng" w="9525">
            <a:solidFill>
              <a:schemeClr val="dk2"/>
            </a:solidFill>
            <a:prstDash val="solid"/>
            <a:round/>
            <a:headEnd len="med" w="med" type="none"/>
            <a:tailEnd len="med" w="med" type="none"/>
          </a:ln>
        </p:spPr>
      </p:cxnSp>
      <p:cxnSp>
        <p:nvCxnSpPr>
          <p:cNvPr id="1149" name="Google Shape;1149;p99"/>
          <p:cNvCxnSpPr>
            <a:stCxn id="1147" idx="1"/>
            <a:endCxn id="1150" idx="3"/>
          </p:cNvCxnSpPr>
          <p:nvPr/>
        </p:nvCxnSpPr>
        <p:spPr>
          <a:xfrm flipH="1">
            <a:off x="2863438" y="2780584"/>
            <a:ext cx="724200" cy="1538400"/>
          </a:xfrm>
          <a:prstGeom prst="curvedConnector3">
            <a:avLst>
              <a:gd fmla="val 49996" name="adj1"/>
            </a:avLst>
          </a:prstGeom>
          <a:noFill/>
          <a:ln cap="flat" cmpd="sng" w="9525">
            <a:solidFill>
              <a:schemeClr val="dk2"/>
            </a:solidFill>
            <a:prstDash val="solid"/>
            <a:round/>
            <a:headEnd len="med" w="med" type="none"/>
            <a:tailEnd len="med" w="med" type="none"/>
          </a:ln>
        </p:spPr>
      </p:cxnSp>
      <p:cxnSp>
        <p:nvCxnSpPr>
          <p:cNvPr id="1151" name="Google Shape;1151;p99"/>
          <p:cNvCxnSpPr>
            <a:stCxn id="1152" idx="1"/>
            <a:endCxn id="1147" idx="3"/>
          </p:cNvCxnSpPr>
          <p:nvPr/>
        </p:nvCxnSpPr>
        <p:spPr>
          <a:xfrm flipH="1">
            <a:off x="5208543" y="1570100"/>
            <a:ext cx="1199700" cy="1210500"/>
          </a:xfrm>
          <a:prstGeom prst="curvedConnector3">
            <a:avLst>
              <a:gd fmla="val 49998" name="adj1"/>
            </a:avLst>
          </a:prstGeom>
          <a:noFill/>
          <a:ln cap="flat" cmpd="sng" w="9525">
            <a:solidFill>
              <a:schemeClr val="dk2"/>
            </a:solidFill>
            <a:prstDash val="solid"/>
            <a:round/>
            <a:headEnd len="med" w="med" type="none"/>
            <a:tailEnd len="med" w="med" type="none"/>
          </a:ln>
        </p:spPr>
      </p:cxnSp>
      <p:cxnSp>
        <p:nvCxnSpPr>
          <p:cNvPr id="1153" name="Google Shape;1153;p99"/>
          <p:cNvCxnSpPr>
            <a:stCxn id="1145" idx="1"/>
            <a:endCxn id="1147" idx="3"/>
          </p:cNvCxnSpPr>
          <p:nvPr/>
        </p:nvCxnSpPr>
        <p:spPr>
          <a:xfrm rot="10800000">
            <a:off x="5208475" y="2780486"/>
            <a:ext cx="1054500" cy="1377300"/>
          </a:xfrm>
          <a:prstGeom prst="curvedConnector3">
            <a:avLst>
              <a:gd fmla="val 49995" name="adj1"/>
            </a:avLst>
          </a:prstGeom>
          <a:noFill/>
          <a:ln cap="flat" cmpd="sng" w="9525">
            <a:solidFill>
              <a:schemeClr val="dk2"/>
            </a:solidFill>
            <a:prstDash val="solid"/>
            <a:round/>
            <a:headEnd len="med" w="med" type="none"/>
            <a:tailEnd len="med" w="med" type="none"/>
          </a:ln>
        </p:spPr>
      </p:cxnSp>
      <p:pic>
        <p:nvPicPr>
          <p:cNvPr id="1154" name="Google Shape;1154;p99"/>
          <p:cNvPicPr preferRelativeResize="0"/>
          <p:nvPr/>
        </p:nvPicPr>
        <p:blipFill>
          <a:blip r:embed="rId6">
            <a:alphaModFix/>
          </a:blip>
          <a:stretch>
            <a:fillRect/>
          </a:stretch>
        </p:blipFill>
        <p:spPr>
          <a:xfrm>
            <a:off x="7405725" y="1975541"/>
            <a:ext cx="1667999" cy="1118153"/>
          </a:xfrm>
          <a:prstGeom prst="rect">
            <a:avLst/>
          </a:prstGeom>
          <a:noFill/>
          <a:ln>
            <a:noFill/>
          </a:ln>
        </p:spPr>
      </p:pic>
      <p:pic>
        <p:nvPicPr>
          <p:cNvPr id="1155" name="Google Shape;1155;p99"/>
          <p:cNvPicPr preferRelativeResize="0"/>
          <p:nvPr/>
        </p:nvPicPr>
        <p:blipFill>
          <a:blip r:embed="rId7">
            <a:alphaModFix/>
          </a:blip>
          <a:stretch>
            <a:fillRect/>
          </a:stretch>
        </p:blipFill>
        <p:spPr>
          <a:xfrm>
            <a:off x="148025" y="1448225"/>
            <a:ext cx="1807300" cy="804000"/>
          </a:xfrm>
          <a:prstGeom prst="rect">
            <a:avLst/>
          </a:prstGeom>
          <a:noFill/>
          <a:ln>
            <a:noFill/>
          </a:ln>
        </p:spPr>
      </p:pic>
      <p:pic>
        <p:nvPicPr>
          <p:cNvPr id="1156" name="Google Shape;1156;p99"/>
          <p:cNvPicPr preferRelativeResize="0"/>
          <p:nvPr/>
        </p:nvPicPr>
        <p:blipFill>
          <a:blip r:embed="rId8">
            <a:alphaModFix/>
          </a:blip>
          <a:stretch>
            <a:fillRect/>
          </a:stretch>
        </p:blipFill>
        <p:spPr>
          <a:xfrm>
            <a:off x="50750" y="3070700"/>
            <a:ext cx="2008250" cy="1118150"/>
          </a:xfrm>
          <a:prstGeom prst="rect">
            <a:avLst/>
          </a:prstGeom>
          <a:noFill/>
          <a:ln>
            <a:noFill/>
          </a:ln>
        </p:spPr>
      </p:pic>
      <p:cxnSp>
        <p:nvCxnSpPr>
          <p:cNvPr id="1157" name="Google Shape;1157;p99"/>
          <p:cNvCxnSpPr>
            <a:stCxn id="1145" idx="3"/>
            <a:endCxn id="1154" idx="2"/>
          </p:cNvCxnSpPr>
          <p:nvPr/>
        </p:nvCxnSpPr>
        <p:spPr>
          <a:xfrm flipH="1" rot="10800000">
            <a:off x="7176475" y="3093686"/>
            <a:ext cx="1063200" cy="1064100"/>
          </a:xfrm>
          <a:prstGeom prst="bentConnector2">
            <a:avLst/>
          </a:prstGeom>
          <a:noFill/>
          <a:ln cap="flat" cmpd="sng" w="9525">
            <a:solidFill>
              <a:schemeClr val="dk2"/>
            </a:solidFill>
            <a:prstDash val="solid"/>
            <a:round/>
            <a:headEnd len="med" w="med" type="none"/>
            <a:tailEnd len="med" w="med" type="none"/>
          </a:ln>
        </p:spPr>
      </p:cxnSp>
      <p:cxnSp>
        <p:nvCxnSpPr>
          <p:cNvPr id="1158" name="Google Shape;1158;p99"/>
          <p:cNvCxnSpPr>
            <a:stCxn id="1152" idx="3"/>
            <a:endCxn id="1154" idx="0"/>
          </p:cNvCxnSpPr>
          <p:nvPr/>
        </p:nvCxnSpPr>
        <p:spPr>
          <a:xfrm>
            <a:off x="7220669" y="1570100"/>
            <a:ext cx="1019100" cy="405300"/>
          </a:xfrm>
          <a:prstGeom prst="bentConnector2">
            <a:avLst/>
          </a:prstGeom>
          <a:noFill/>
          <a:ln cap="flat" cmpd="sng" w="9525">
            <a:solidFill>
              <a:schemeClr val="dk2"/>
            </a:solidFill>
            <a:prstDash val="solid"/>
            <a:round/>
            <a:headEnd len="med" w="med" type="none"/>
            <a:tailEnd len="med" w="med" type="none"/>
          </a:ln>
        </p:spPr>
      </p:cxnSp>
      <p:sp>
        <p:nvSpPr>
          <p:cNvPr id="1159" name="Google Shape;1159;p99"/>
          <p:cNvSpPr txBox="1"/>
          <p:nvPr/>
        </p:nvSpPr>
        <p:spPr>
          <a:xfrm>
            <a:off x="1956089" y="2532795"/>
            <a:ext cx="913500" cy="4527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Observe</a:t>
            </a:r>
            <a:endParaRPr>
              <a:solidFill>
                <a:srgbClr val="FFFFFF"/>
              </a:solidFill>
              <a:latin typeface="Overpass"/>
              <a:ea typeface="Overpass"/>
              <a:cs typeface="Overpass"/>
              <a:sym typeface="Overpass"/>
            </a:endParaRPr>
          </a:p>
        </p:txBody>
      </p:sp>
      <p:sp>
        <p:nvSpPr>
          <p:cNvPr id="1160" name="Google Shape;1160;p99"/>
          <p:cNvSpPr txBox="1"/>
          <p:nvPr/>
        </p:nvSpPr>
        <p:spPr>
          <a:xfrm>
            <a:off x="6068622" y="2540589"/>
            <a:ext cx="913500" cy="4527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Observe</a:t>
            </a:r>
            <a:endParaRPr>
              <a:solidFill>
                <a:srgbClr val="FFFFFF"/>
              </a:solidFill>
              <a:latin typeface="Overpass"/>
              <a:ea typeface="Overpass"/>
              <a:cs typeface="Overpass"/>
              <a:sym typeface="Overpass"/>
            </a:endParaRPr>
          </a:p>
        </p:txBody>
      </p:sp>
      <p:sp>
        <p:nvSpPr>
          <p:cNvPr id="1161" name="Google Shape;1161;p99"/>
          <p:cNvSpPr txBox="1"/>
          <p:nvPr/>
        </p:nvSpPr>
        <p:spPr>
          <a:xfrm>
            <a:off x="3980266" y="1084143"/>
            <a:ext cx="913500" cy="4527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Secure</a:t>
            </a:r>
            <a:endParaRPr>
              <a:solidFill>
                <a:srgbClr val="FFFFFF"/>
              </a:solidFill>
              <a:latin typeface="Overpass"/>
              <a:ea typeface="Overpass"/>
              <a:cs typeface="Overpass"/>
              <a:sym typeface="Overpass"/>
            </a:endParaRPr>
          </a:p>
        </p:txBody>
      </p:sp>
      <p:sp>
        <p:nvSpPr>
          <p:cNvPr id="1162" name="Google Shape;1162;p99"/>
          <p:cNvSpPr txBox="1"/>
          <p:nvPr/>
        </p:nvSpPr>
        <p:spPr>
          <a:xfrm>
            <a:off x="4633663" y="3774950"/>
            <a:ext cx="913500" cy="4527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Control</a:t>
            </a:r>
            <a:endParaRPr>
              <a:solidFill>
                <a:srgbClr val="FFFFFF"/>
              </a:solidFill>
              <a:latin typeface="Overpass"/>
              <a:ea typeface="Overpass"/>
              <a:cs typeface="Overpass"/>
              <a:sym typeface="Overpass"/>
            </a:endParaRPr>
          </a:p>
        </p:txBody>
      </p:sp>
      <p:sp>
        <p:nvSpPr>
          <p:cNvPr id="1163" name="Google Shape;1163;p99"/>
          <p:cNvSpPr txBox="1"/>
          <p:nvPr/>
        </p:nvSpPr>
        <p:spPr>
          <a:xfrm>
            <a:off x="3335188" y="3774950"/>
            <a:ext cx="913500" cy="4527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Connect</a:t>
            </a:r>
            <a:endParaRPr>
              <a:solidFill>
                <a:srgbClr val="FFFFFF"/>
              </a:solidFill>
              <a:latin typeface="Overpass"/>
              <a:ea typeface="Overpass"/>
              <a:cs typeface="Overpass"/>
              <a:sym typeface="Overpass"/>
            </a:endParaRPr>
          </a:p>
        </p:txBody>
      </p:sp>
      <p:pic>
        <p:nvPicPr>
          <p:cNvPr id="1152" name="Google Shape;1152;p99"/>
          <p:cNvPicPr preferRelativeResize="0"/>
          <p:nvPr/>
        </p:nvPicPr>
        <p:blipFill>
          <a:blip r:embed="rId9">
            <a:alphaModFix/>
          </a:blip>
          <a:stretch>
            <a:fillRect/>
          </a:stretch>
        </p:blipFill>
        <p:spPr>
          <a:xfrm>
            <a:off x="6408243" y="1167425"/>
            <a:ext cx="812426" cy="805350"/>
          </a:xfrm>
          <a:prstGeom prst="rect">
            <a:avLst/>
          </a:prstGeom>
          <a:noFill/>
          <a:ln>
            <a:noFill/>
          </a:ln>
        </p:spPr>
      </p:pic>
      <p:sp>
        <p:nvSpPr>
          <p:cNvPr id="1164" name="Google Shape;1164;p99"/>
          <p:cNvSpPr txBox="1"/>
          <p:nvPr/>
        </p:nvSpPr>
        <p:spPr>
          <a:xfrm>
            <a:off x="1938500" y="2005325"/>
            <a:ext cx="6954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Jaeger</a:t>
            </a:r>
            <a:endParaRPr sz="1000">
              <a:latin typeface="Overpass"/>
              <a:ea typeface="Overpass"/>
              <a:cs typeface="Overpass"/>
              <a:sym typeface="Overpass"/>
            </a:endParaRPr>
          </a:p>
        </p:txBody>
      </p:sp>
      <p:sp>
        <p:nvSpPr>
          <p:cNvPr id="1165" name="Google Shape;1165;p99"/>
          <p:cNvSpPr txBox="1"/>
          <p:nvPr/>
        </p:nvSpPr>
        <p:spPr>
          <a:xfrm>
            <a:off x="2162264" y="4596125"/>
            <a:ext cx="695400" cy="24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Kiali</a:t>
            </a:r>
            <a:endParaRPr sz="1000">
              <a:latin typeface="Overpass"/>
              <a:ea typeface="Overpass"/>
              <a:cs typeface="Overpass"/>
              <a:sym typeface="Overpass"/>
            </a:endParaRPr>
          </a:p>
        </p:txBody>
      </p:sp>
      <p:sp>
        <p:nvSpPr>
          <p:cNvPr id="1166" name="Google Shape;1166;p99"/>
          <p:cNvSpPr txBox="1"/>
          <p:nvPr/>
        </p:nvSpPr>
        <p:spPr>
          <a:xfrm>
            <a:off x="6273225" y="4596125"/>
            <a:ext cx="903300" cy="24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Grafana</a:t>
            </a:r>
            <a:endParaRPr sz="1000">
              <a:latin typeface="Overpass"/>
              <a:ea typeface="Overpass"/>
              <a:cs typeface="Overpass"/>
              <a:sym typeface="Overpass"/>
            </a:endParaRPr>
          </a:p>
        </p:txBody>
      </p:sp>
      <p:sp>
        <p:nvSpPr>
          <p:cNvPr id="1167" name="Google Shape;1167;p99"/>
          <p:cNvSpPr txBox="1"/>
          <p:nvPr/>
        </p:nvSpPr>
        <p:spPr>
          <a:xfrm>
            <a:off x="6405709" y="2005325"/>
            <a:ext cx="903300" cy="24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Prometheus</a:t>
            </a:r>
            <a:endParaRPr sz="1000">
              <a:latin typeface="Overpass"/>
              <a:ea typeface="Overpass"/>
              <a:cs typeface="Overpass"/>
              <a:sym typeface="Overpass"/>
            </a:endParaRPr>
          </a:p>
        </p:txBody>
      </p:sp>
      <p:cxnSp>
        <p:nvCxnSpPr>
          <p:cNvPr id="1168" name="Google Shape;1168;p99"/>
          <p:cNvCxnSpPr>
            <a:stCxn id="1162" idx="3"/>
            <a:endCxn id="1160" idx="2"/>
          </p:cNvCxnSpPr>
          <p:nvPr/>
        </p:nvCxnSpPr>
        <p:spPr>
          <a:xfrm flipH="1" rot="10800000">
            <a:off x="5547163" y="2993300"/>
            <a:ext cx="978300" cy="1008000"/>
          </a:xfrm>
          <a:prstGeom prst="curvedConnector2">
            <a:avLst/>
          </a:prstGeom>
          <a:noFill/>
          <a:ln cap="flat" cmpd="sng" w="9525">
            <a:solidFill>
              <a:srgbClr val="073763"/>
            </a:solidFill>
            <a:prstDash val="dash"/>
            <a:round/>
            <a:headEnd len="med" w="med" type="none"/>
            <a:tailEnd len="med" w="med" type="stealth"/>
          </a:ln>
        </p:spPr>
      </p:cxnSp>
      <p:cxnSp>
        <p:nvCxnSpPr>
          <p:cNvPr id="1169" name="Google Shape;1169;p99"/>
          <p:cNvCxnSpPr>
            <a:stCxn id="1160" idx="0"/>
            <a:endCxn id="1161" idx="3"/>
          </p:cNvCxnSpPr>
          <p:nvPr/>
        </p:nvCxnSpPr>
        <p:spPr>
          <a:xfrm flipH="1" rot="5400000">
            <a:off x="5094522" y="1109739"/>
            <a:ext cx="1230000" cy="1631700"/>
          </a:xfrm>
          <a:prstGeom prst="curvedConnector2">
            <a:avLst/>
          </a:prstGeom>
          <a:noFill/>
          <a:ln cap="flat" cmpd="sng" w="9525">
            <a:solidFill>
              <a:srgbClr val="073763"/>
            </a:solidFill>
            <a:prstDash val="dash"/>
            <a:round/>
            <a:headEnd len="med" w="med" type="none"/>
            <a:tailEnd len="med" w="med" type="stealth"/>
          </a:ln>
        </p:spPr>
      </p:cxnSp>
      <p:cxnSp>
        <p:nvCxnSpPr>
          <p:cNvPr id="1170" name="Google Shape;1170;p99"/>
          <p:cNvCxnSpPr>
            <a:stCxn id="1161" idx="1"/>
            <a:endCxn id="1159" idx="0"/>
          </p:cNvCxnSpPr>
          <p:nvPr/>
        </p:nvCxnSpPr>
        <p:spPr>
          <a:xfrm flipH="1">
            <a:off x="2412766" y="1310493"/>
            <a:ext cx="1567500" cy="1222200"/>
          </a:xfrm>
          <a:prstGeom prst="curvedConnector2">
            <a:avLst/>
          </a:prstGeom>
          <a:noFill/>
          <a:ln cap="flat" cmpd="sng" w="9525">
            <a:solidFill>
              <a:srgbClr val="073763"/>
            </a:solidFill>
            <a:prstDash val="dash"/>
            <a:round/>
            <a:headEnd len="med" w="med" type="none"/>
            <a:tailEnd len="med" w="med" type="stealth"/>
          </a:ln>
        </p:spPr>
      </p:cxnSp>
      <p:cxnSp>
        <p:nvCxnSpPr>
          <p:cNvPr id="1171" name="Google Shape;1171;p99"/>
          <p:cNvCxnSpPr>
            <a:stCxn id="1159" idx="2"/>
            <a:endCxn id="1163" idx="1"/>
          </p:cNvCxnSpPr>
          <p:nvPr/>
        </p:nvCxnSpPr>
        <p:spPr>
          <a:xfrm flipH="1" rot="-5400000">
            <a:off x="2366039" y="3032295"/>
            <a:ext cx="1015800" cy="922200"/>
          </a:xfrm>
          <a:prstGeom prst="curvedConnector2">
            <a:avLst/>
          </a:prstGeom>
          <a:noFill/>
          <a:ln cap="flat" cmpd="sng" w="9525">
            <a:solidFill>
              <a:srgbClr val="073763"/>
            </a:solidFill>
            <a:prstDash val="dash"/>
            <a:round/>
            <a:headEnd len="med" w="med" type="none"/>
            <a:tailEnd len="med" w="med" type="stealth"/>
          </a:ln>
        </p:spPr>
      </p:cxnSp>
      <p:cxnSp>
        <p:nvCxnSpPr>
          <p:cNvPr id="1172" name="Google Shape;1172;p99"/>
          <p:cNvCxnSpPr>
            <a:stCxn id="1163" idx="3"/>
            <a:endCxn id="1162" idx="1"/>
          </p:cNvCxnSpPr>
          <p:nvPr/>
        </p:nvCxnSpPr>
        <p:spPr>
          <a:xfrm>
            <a:off x="4248688" y="4001300"/>
            <a:ext cx="384900" cy="600"/>
          </a:xfrm>
          <a:prstGeom prst="curvedConnector3">
            <a:avLst>
              <a:gd fmla="val 50010" name="adj1"/>
            </a:avLst>
          </a:prstGeom>
          <a:noFill/>
          <a:ln cap="flat" cmpd="sng" w="9525">
            <a:solidFill>
              <a:schemeClr val="dk2"/>
            </a:solidFill>
            <a:prstDash val="dash"/>
            <a:round/>
            <a:headEnd len="med" w="med" type="none"/>
            <a:tailEnd len="med" w="med" type="stealth"/>
          </a:ln>
        </p:spPr>
      </p:cxnSp>
      <p:sp>
        <p:nvSpPr>
          <p:cNvPr id="1173" name="Google Shape;1173;p99"/>
          <p:cNvSpPr txBox="1"/>
          <p:nvPr/>
        </p:nvSpPr>
        <p:spPr>
          <a:xfrm>
            <a:off x="4176445" y="1700525"/>
            <a:ext cx="6954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Istio</a:t>
            </a:r>
            <a:endParaRPr sz="1000">
              <a:latin typeface="Overpass"/>
              <a:ea typeface="Overpass"/>
              <a:cs typeface="Overpass"/>
              <a:sym typeface="Overpass"/>
            </a:endParaRPr>
          </a:p>
        </p:txBody>
      </p:sp>
      <p:pic>
        <p:nvPicPr>
          <p:cNvPr id="1150" name="Google Shape;1150;p99"/>
          <p:cNvPicPr preferRelativeResize="0"/>
          <p:nvPr/>
        </p:nvPicPr>
        <p:blipFill>
          <a:blip r:embed="rId10">
            <a:alphaModFix/>
          </a:blip>
          <a:stretch>
            <a:fillRect/>
          </a:stretch>
        </p:blipFill>
        <p:spPr>
          <a:xfrm>
            <a:off x="2167994" y="4043231"/>
            <a:ext cx="695505" cy="55163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77" name="Shape 1177"/>
        <p:cNvGrpSpPr/>
        <p:nvPr/>
      </p:nvGrpSpPr>
      <p:grpSpPr>
        <a:xfrm>
          <a:off x="0" y="0"/>
          <a:ext cx="0" cy="0"/>
          <a:chOff x="0" y="0"/>
          <a:chExt cx="0" cy="0"/>
        </a:xfrm>
      </p:grpSpPr>
      <p:sp>
        <p:nvSpPr>
          <p:cNvPr id="1178" name="Google Shape;1178;p100"/>
          <p:cNvSpPr txBox="1"/>
          <p:nvPr>
            <p:ph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DISTRIBUTED SERVICES WITH</a:t>
            </a:r>
            <a:endParaRPr/>
          </a:p>
          <a:p>
            <a:pPr indent="0" lvl="0" marL="0" rtl="0" algn="ctr">
              <a:spcBef>
                <a:spcPts val="0"/>
              </a:spcBef>
              <a:spcAft>
                <a:spcPts val="0"/>
              </a:spcAft>
              <a:buNone/>
            </a:pPr>
            <a:r>
              <a:rPr lang="en"/>
              <a:t>RED HAT OPENSHIFT SERVICE MESH</a:t>
            </a:r>
            <a:endParaRPr/>
          </a:p>
        </p:txBody>
      </p:sp>
      <p:cxnSp>
        <p:nvCxnSpPr>
          <p:cNvPr id="1179" name="Google Shape;1179;p100"/>
          <p:cNvCxnSpPr/>
          <p:nvPr/>
        </p:nvCxnSpPr>
        <p:spPr>
          <a:xfrm rot="10800000">
            <a:off x="674625" y="3635375"/>
            <a:ext cx="619200" cy="0"/>
          </a:xfrm>
          <a:prstGeom prst="straightConnector1">
            <a:avLst/>
          </a:prstGeom>
          <a:noFill/>
          <a:ln cap="flat" cmpd="sng" w="9525">
            <a:solidFill>
              <a:schemeClr val="dk2"/>
            </a:solidFill>
            <a:prstDash val="dot"/>
            <a:round/>
            <a:headEnd len="med" w="med" type="none"/>
            <a:tailEnd len="med" w="med" type="none"/>
          </a:ln>
        </p:spPr>
      </p:cxnSp>
      <p:cxnSp>
        <p:nvCxnSpPr>
          <p:cNvPr id="1180" name="Google Shape;1180;p100"/>
          <p:cNvCxnSpPr/>
          <p:nvPr/>
        </p:nvCxnSpPr>
        <p:spPr>
          <a:xfrm rot="10800000">
            <a:off x="674625" y="2911475"/>
            <a:ext cx="619200" cy="0"/>
          </a:xfrm>
          <a:prstGeom prst="straightConnector1">
            <a:avLst/>
          </a:prstGeom>
          <a:noFill/>
          <a:ln cap="flat" cmpd="sng" w="9525">
            <a:solidFill>
              <a:schemeClr val="dk2"/>
            </a:solidFill>
            <a:prstDash val="dot"/>
            <a:round/>
            <a:headEnd len="med" w="med" type="none"/>
            <a:tailEnd len="med" w="med" type="none"/>
          </a:ln>
        </p:spPr>
      </p:cxnSp>
      <p:cxnSp>
        <p:nvCxnSpPr>
          <p:cNvPr id="1181" name="Google Shape;1181;p100"/>
          <p:cNvCxnSpPr/>
          <p:nvPr/>
        </p:nvCxnSpPr>
        <p:spPr>
          <a:xfrm rot="10800000">
            <a:off x="674625" y="2187575"/>
            <a:ext cx="619200" cy="0"/>
          </a:xfrm>
          <a:prstGeom prst="straightConnector1">
            <a:avLst/>
          </a:prstGeom>
          <a:noFill/>
          <a:ln cap="flat" cmpd="sng" w="9525">
            <a:solidFill>
              <a:schemeClr val="dk2"/>
            </a:solidFill>
            <a:prstDash val="dot"/>
            <a:round/>
            <a:headEnd len="med" w="med" type="none"/>
            <a:tailEnd len="med" w="med" type="none"/>
          </a:ln>
        </p:spPr>
      </p:cxnSp>
      <p:sp>
        <p:nvSpPr>
          <p:cNvPr id="1182" name="Google Shape;1182;p100"/>
          <p:cNvSpPr txBox="1"/>
          <p:nvPr/>
        </p:nvSpPr>
        <p:spPr>
          <a:xfrm>
            <a:off x="461963" y="3844925"/>
            <a:ext cx="1008300" cy="3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666666"/>
                </a:solidFill>
                <a:latin typeface="Overpass"/>
                <a:ea typeface="Overpass"/>
                <a:cs typeface="Overpass"/>
                <a:sym typeface="Overpass"/>
              </a:rPr>
              <a:t>INFRA</a:t>
            </a:r>
            <a:endParaRPr sz="900">
              <a:solidFill>
                <a:srgbClr val="666666"/>
              </a:solidFill>
              <a:latin typeface="Overpass"/>
              <a:ea typeface="Overpass"/>
              <a:cs typeface="Overpass"/>
              <a:sym typeface="Overpass"/>
            </a:endParaRPr>
          </a:p>
        </p:txBody>
      </p:sp>
      <p:sp>
        <p:nvSpPr>
          <p:cNvPr id="1183" name="Google Shape;1183;p100"/>
          <p:cNvSpPr txBox="1"/>
          <p:nvPr/>
        </p:nvSpPr>
        <p:spPr>
          <a:xfrm>
            <a:off x="461963" y="3159125"/>
            <a:ext cx="1008300" cy="3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666666"/>
                </a:solidFill>
                <a:latin typeface="Overpass"/>
                <a:ea typeface="Overpass"/>
                <a:cs typeface="Overpass"/>
                <a:sym typeface="Overpass"/>
              </a:rPr>
              <a:t>INFRA OPS</a:t>
            </a:r>
            <a:endParaRPr sz="900">
              <a:solidFill>
                <a:srgbClr val="666666"/>
              </a:solidFill>
              <a:latin typeface="Overpass"/>
              <a:ea typeface="Overpass"/>
              <a:cs typeface="Overpass"/>
              <a:sym typeface="Overpass"/>
            </a:endParaRPr>
          </a:p>
        </p:txBody>
      </p:sp>
      <p:sp>
        <p:nvSpPr>
          <p:cNvPr id="1184" name="Google Shape;1184;p100"/>
          <p:cNvSpPr txBox="1"/>
          <p:nvPr/>
        </p:nvSpPr>
        <p:spPr>
          <a:xfrm>
            <a:off x="461963" y="2397125"/>
            <a:ext cx="1008300" cy="3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666666"/>
                </a:solidFill>
                <a:latin typeface="Overpass"/>
                <a:ea typeface="Overpass"/>
                <a:cs typeface="Overpass"/>
                <a:sym typeface="Overpass"/>
              </a:rPr>
              <a:t>SERVICE OPS</a:t>
            </a:r>
            <a:endParaRPr sz="900">
              <a:solidFill>
                <a:srgbClr val="666666"/>
              </a:solidFill>
              <a:latin typeface="Overpass"/>
              <a:ea typeface="Overpass"/>
              <a:cs typeface="Overpass"/>
              <a:sym typeface="Overpass"/>
            </a:endParaRPr>
          </a:p>
        </p:txBody>
      </p:sp>
      <p:sp>
        <p:nvSpPr>
          <p:cNvPr id="1185" name="Google Shape;1185;p100"/>
          <p:cNvSpPr txBox="1"/>
          <p:nvPr/>
        </p:nvSpPr>
        <p:spPr>
          <a:xfrm>
            <a:off x="461963" y="1687513"/>
            <a:ext cx="1008300" cy="3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666666"/>
                </a:solidFill>
                <a:latin typeface="Overpass"/>
                <a:ea typeface="Overpass"/>
                <a:cs typeface="Overpass"/>
                <a:sym typeface="Overpass"/>
              </a:rPr>
              <a:t>SERVICE</a:t>
            </a:r>
            <a:endParaRPr sz="900">
              <a:solidFill>
                <a:srgbClr val="666666"/>
              </a:solidFill>
              <a:latin typeface="Overpass"/>
              <a:ea typeface="Overpass"/>
              <a:cs typeface="Overpass"/>
              <a:sym typeface="Overpass"/>
            </a:endParaRPr>
          </a:p>
        </p:txBody>
      </p:sp>
      <p:pic>
        <p:nvPicPr>
          <p:cNvPr id="1186" name="Google Shape;1186;p100"/>
          <p:cNvPicPr preferRelativeResize="0"/>
          <p:nvPr/>
        </p:nvPicPr>
        <p:blipFill>
          <a:blip r:embed="rId3">
            <a:alphaModFix/>
          </a:blip>
          <a:stretch>
            <a:fillRect/>
          </a:stretch>
        </p:blipFill>
        <p:spPr>
          <a:xfrm>
            <a:off x="3662310" y="3195841"/>
            <a:ext cx="233962" cy="249628"/>
          </a:xfrm>
          <a:prstGeom prst="rect">
            <a:avLst/>
          </a:prstGeom>
          <a:noFill/>
          <a:ln>
            <a:noFill/>
          </a:ln>
        </p:spPr>
      </p:pic>
      <p:pic>
        <p:nvPicPr>
          <p:cNvPr id="1187" name="Google Shape;1187;p100"/>
          <p:cNvPicPr preferRelativeResize="0"/>
          <p:nvPr/>
        </p:nvPicPr>
        <p:blipFill>
          <a:blip r:embed="rId4">
            <a:alphaModFix/>
          </a:blip>
          <a:stretch>
            <a:fillRect/>
          </a:stretch>
        </p:blipFill>
        <p:spPr>
          <a:xfrm>
            <a:off x="2941102" y="3180625"/>
            <a:ext cx="161500" cy="255450"/>
          </a:xfrm>
          <a:prstGeom prst="rect">
            <a:avLst/>
          </a:prstGeom>
          <a:noFill/>
          <a:ln>
            <a:noFill/>
          </a:ln>
        </p:spPr>
      </p:pic>
      <p:pic>
        <p:nvPicPr>
          <p:cNvPr id="1188" name="Google Shape;1188;p100"/>
          <p:cNvPicPr preferRelativeResize="0"/>
          <p:nvPr/>
        </p:nvPicPr>
        <p:blipFill>
          <a:blip r:embed="rId5">
            <a:alphaModFix/>
          </a:blip>
          <a:stretch>
            <a:fillRect/>
          </a:stretch>
        </p:blipFill>
        <p:spPr>
          <a:xfrm>
            <a:off x="2102699" y="3218352"/>
            <a:ext cx="278695" cy="204600"/>
          </a:xfrm>
          <a:prstGeom prst="rect">
            <a:avLst/>
          </a:prstGeom>
          <a:noFill/>
          <a:ln>
            <a:noFill/>
          </a:ln>
        </p:spPr>
      </p:pic>
      <p:cxnSp>
        <p:nvCxnSpPr>
          <p:cNvPr id="1189" name="Google Shape;1189;p100"/>
          <p:cNvCxnSpPr/>
          <p:nvPr/>
        </p:nvCxnSpPr>
        <p:spPr>
          <a:xfrm>
            <a:off x="6889075" y="3631720"/>
            <a:ext cx="1164900" cy="0"/>
          </a:xfrm>
          <a:prstGeom prst="straightConnector1">
            <a:avLst/>
          </a:prstGeom>
          <a:noFill/>
          <a:ln cap="flat" cmpd="sng" w="9525">
            <a:solidFill>
              <a:srgbClr val="000000"/>
            </a:solidFill>
            <a:prstDash val="dot"/>
            <a:round/>
            <a:headEnd len="med" w="med" type="none"/>
            <a:tailEnd len="med" w="med" type="none"/>
          </a:ln>
        </p:spPr>
      </p:cxnSp>
      <p:sp>
        <p:nvSpPr>
          <p:cNvPr id="1190" name="Google Shape;1190;p100"/>
          <p:cNvSpPr txBox="1"/>
          <p:nvPr/>
        </p:nvSpPr>
        <p:spPr>
          <a:xfrm>
            <a:off x="6745825" y="3701038"/>
            <a:ext cx="1451400" cy="3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ANY</a:t>
            </a:r>
            <a:endParaRPr sz="1000">
              <a:latin typeface="Overpass"/>
              <a:ea typeface="Overpass"/>
              <a:cs typeface="Overpass"/>
              <a:sym typeface="Overpass"/>
            </a:endParaRPr>
          </a:p>
          <a:p>
            <a:pPr indent="0" lvl="0" marL="0" rtl="0" algn="ctr">
              <a:spcBef>
                <a:spcPts val="0"/>
              </a:spcBef>
              <a:spcAft>
                <a:spcPts val="0"/>
              </a:spcAft>
              <a:buNone/>
            </a:pPr>
            <a:r>
              <a:rPr lang="en" sz="1000">
                <a:latin typeface="Overpass"/>
                <a:ea typeface="Overpass"/>
                <a:cs typeface="Overpass"/>
                <a:sym typeface="Overpass"/>
              </a:rPr>
              <a:t>INFRASTRUCTURE</a:t>
            </a:r>
            <a:endParaRPr sz="1000">
              <a:latin typeface="Overpass"/>
              <a:ea typeface="Overpass"/>
              <a:cs typeface="Overpass"/>
              <a:sym typeface="Overpass"/>
            </a:endParaRPr>
          </a:p>
        </p:txBody>
      </p:sp>
      <p:sp>
        <p:nvSpPr>
          <p:cNvPr id="1191" name="Google Shape;1191;p100"/>
          <p:cNvSpPr/>
          <p:nvPr/>
        </p:nvSpPr>
        <p:spPr>
          <a:xfrm>
            <a:off x="1714849" y="2841649"/>
            <a:ext cx="5029800" cy="7407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F3F3F3"/>
              </a:buClr>
              <a:buFont typeface="Proxima Nova"/>
              <a:buNone/>
            </a:pPr>
            <a:r>
              <a:rPr lang="en" sz="1600">
                <a:solidFill>
                  <a:srgbClr val="F3F3F3"/>
                </a:solidFill>
                <a:latin typeface="Overpass"/>
                <a:ea typeface="Overpass"/>
                <a:cs typeface="Overpass"/>
                <a:sym typeface="Overpass"/>
              </a:rPr>
              <a:t>OpenShift Container Platform</a:t>
            </a:r>
            <a:endParaRPr sz="1600">
              <a:solidFill>
                <a:srgbClr val="F3F3F3"/>
              </a:solidFill>
              <a:latin typeface="Overpass"/>
              <a:ea typeface="Overpass"/>
              <a:cs typeface="Overpass"/>
              <a:sym typeface="Overpass"/>
            </a:endParaRPr>
          </a:p>
          <a:p>
            <a:pPr indent="0" lvl="0" marL="0" rtl="0" algn="ctr">
              <a:spcBef>
                <a:spcPts val="0"/>
              </a:spcBef>
              <a:spcAft>
                <a:spcPts val="0"/>
              </a:spcAft>
              <a:buClr>
                <a:srgbClr val="F3F3F3"/>
              </a:buClr>
              <a:buFont typeface="Proxima Nova"/>
              <a:buNone/>
            </a:pPr>
            <a:r>
              <a:rPr lang="en">
                <a:solidFill>
                  <a:srgbClr val="F3F3F3"/>
                </a:solidFill>
                <a:latin typeface="Overpass"/>
                <a:ea typeface="Overpass"/>
                <a:cs typeface="Overpass"/>
                <a:sym typeface="Overpass"/>
              </a:rPr>
              <a:t>(Enterprise Kubernetes)</a:t>
            </a:r>
            <a:endParaRPr>
              <a:solidFill>
                <a:srgbClr val="F3F3F3"/>
              </a:solidFill>
              <a:latin typeface="Overpass"/>
              <a:ea typeface="Overpass"/>
              <a:cs typeface="Overpass"/>
              <a:sym typeface="Overpass"/>
            </a:endParaRPr>
          </a:p>
        </p:txBody>
      </p:sp>
      <p:pic>
        <p:nvPicPr>
          <p:cNvPr id="1192" name="Google Shape;1192;p100"/>
          <p:cNvPicPr preferRelativeResize="0"/>
          <p:nvPr/>
        </p:nvPicPr>
        <p:blipFill>
          <a:blip r:embed="rId6">
            <a:alphaModFix/>
          </a:blip>
          <a:stretch>
            <a:fillRect/>
          </a:stretch>
        </p:blipFill>
        <p:spPr>
          <a:xfrm>
            <a:off x="7084424" y="2631827"/>
            <a:ext cx="640404" cy="682176"/>
          </a:xfrm>
          <a:prstGeom prst="rect">
            <a:avLst/>
          </a:prstGeom>
          <a:noFill/>
          <a:ln>
            <a:noFill/>
          </a:ln>
        </p:spPr>
      </p:pic>
      <p:grpSp>
        <p:nvGrpSpPr>
          <p:cNvPr id="1193" name="Google Shape;1193;p100"/>
          <p:cNvGrpSpPr/>
          <p:nvPr/>
        </p:nvGrpSpPr>
        <p:grpSpPr>
          <a:xfrm>
            <a:off x="1714849" y="3627942"/>
            <a:ext cx="5029800" cy="589700"/>
            <a:chOff x="1554475" y="3704142"/>
            <a:chExt cx="5029800" cy="589700"/>
          </a:xfrm>
        </p:grpSpPr>
        <p:sp>
          <p:nvSpPr>
            <p:cNvPr id="1194" name="Google Shape;1194;p100"/>
            <p:cNvSpPr/>
            <p:nvPr/>
          </p:nvSpPr>
          <p:spPr>
            <a:xfrm>
              <a:off x="1554475" y="3704142"/>
              <a:ext cx="5029800" cy="555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00"/>
            <p:cNvSpPr txBox="1"/>
            <p:nvPr/>
          </p:nvSpPr>
          <p:spPr>
            <a:xfrm>
              <a:off x="3872138" y="4011842"/>
              <a:ext cx="10857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Amazon Web  Services</a:t>
              </a:r>
              <a:endParaRPr sz="600">
                <a:solidFill>
                  <a:srgbClr val="FFFFFF"/>
                </a:solidFill>
                <a:latin typeface="Overpass"/>
                <a:ea typeface="Overpass"/>
                <a:cs typeface="Overpass"/>
                <a:sym typeface="Overpass"/>
              </a:endParaRPr>
            </a:p>
          </p:txBody>
        </p:sp>
        <p:pic>
          <p:nvPicPr>
            <p:cNvPr id="1196" name="Google Shape;1196;p100"/>
            <p:cNvPicPr preferRelativeResize="0"/>
            <p:nvPr/>
          </p:nvPicPr>
          <p:blipFill>
            <a:blip r:embed="rId3">
              <a:alphaModFix/>
            </a:blip>
            <a:stretch>
              <a:fillRect/>
            </a:stretch>
          </p:blipFill>
          <p:spPr>
            <a:xfrm>
              <a:off x="5089275" y="3797683"/>
              <a:ext cx="233962" cy="249628"/>
            </a:xfrm>
            <a:prstGeom prst="rect">
              <a:avLst/>
            </a:prstGeom>
            <a:noFill/>
            <a:ln>
              <a:noFill/>
            </a:ln>
          </p:spPr>
        </p:pic>
        <p:sp>
          <p:nvSpPr>
            <p:cNvPr id="1197" name="Google Shape;1197;p100"/>
            <p:cNvSpPr txBox="1"/>
            <p:nvPr/>
          </p:nvSpPr>
          <p:spPr>
            <a:xfrm>
              <a:off x="4820293" y="4011833"/>
              <a:ext cx="7746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Microsoft Azure</a:t>
              </a:r>
              <a:endParaRPr sz="600">
                <a:solidFill>
                  <a:srgbClr val="FFFFFF"/>
                </a:solidFill>
                <a:latin typeface="Overpass"/>
                <a:ea typeface="Overpass"/>
                <a:cs typeface="Overpass"/>
                <a:sym typeface="Overpass"/>
              </a:endParaRPr>
            </a:p>
          </p:txBody>
        </p:sp>
        <p:pic>
          <p:nvPicPr>
            <p:cNvPr id="1198" name="Google Shape;1198;p100"/>
            <p:cNvPicPr preferRelativeResize="0"/>
            <p:nvPr/>
          </p:nvPicPr>
          <p:blipFill>
            <a:blip r:embed="rId3">
              <a:alphaModFix/>
            </a:blip>
            <a:stretch>
              <a:fillRect/>
            </a:stretch>
          </p:blipFill>
          <p:spPr>
            <a:xfrm>
              <a:off x="5882945" y="3797696"/>
              <a:ext cx="233962" cy="249628"/>
            </a:xfrm>
            <a:prstGeom prst="rect">
              <a:avLst/>
            </a:prstGeom>
            <a:noFill/>
            <a:ln>
              <a:noFill/>
            </a:ln>
          </p:spPr>
        </p:pic>
        <p:sp>
          <p:nvSpPr>
            <p:cNvPr id="1199" name="Google Shape;1199;p100"/>
            <p:cNvSpPr txBox="1"/>
            <p:nvPr/>
          </p:nvSpPr>
          <p:spPr>
            <a:xfrm>
              <a:off x="5628181" y="4011833"/>
              <a:ext cx="7746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Google Cloud</a:t>
              </a:r>
              <a:endParaRPr sz="600">
                <a:solidFill>
                  <a:srgbClr val="FFFFFF"/>
                </a:solidFill>
                <a:latin typeface="Overpass"/>
                <a:ea typeface="Overpass"/>
                <a:cs typeface="Overpass"/>
                <a:sym typeface="Overpass"/>
              </a:endParaRPr>
            </a:p>
          </p:txBody>
        </p:sp>
        <p:pic>
          <p:nvPicPr>
            <p:cNvPr id="1200" name="Google Shape;1200;p100"/>
            <p:cNvPicPr preferRelativeResize="0"/>
            <p:nvPr/>
          </p:nvPicPr>
          <p:blipFill>
            <a:blip r:embed="rId3">
              <a:alphaModFix/>
            </a:blip>
            <a:stretch>
              <a:fillRect/>
            </a:stretch>
          </p:blipFill>
          <p:spPr>
            <a:xfrm>
              <a:off x="4295605" y="3797683"/>
              <a:ext cx="233962" cy="249628"/>
            </a:xfrm>
            <a:prstGeom prst="rect">
              <a:avLst/>
            </a:prstGeom>
            <a:noFill/>
            <a:ln>
              <a:noFill/>
            </a:ln>
          </p:spPr>
        </p:pic>
        <p:pic>
          <p:nvPicPr>
            <p:cNvPr id="1201" name="Google Shape;1201;p100"/>
            <p:cNvPicPr preferRelativeResize="0"/>
            <p:nvPr/>
          </p:nvPicPr>
          <p:blipFill>
            <a:blip r:embed="rId3">
              <a:alphaModFix/>
            </a:blip>
            <a:stretch>
              <a:fillRect/>
            </a:stretch>
          </p:blipFill>
          <p:spPr>
            <a:xfrm>
              <a:off x="3501935" y="3797683"/>
              <a:ext cx="233962" cy="249628"/>
            </a:xfrm>
            <a:prstGeom prst="rect">
              <a:avLst/>
            </a:prstGeom>
            <a:noFill/>
            <a:ln>
              <a:noFill/>
            </a:ln>
          </p:spPr>
        </p:pic>
        <p:pic>
          <p:nvPicPr>
            <p:cNvPr id="1202" name="Google Shape;1202;p100"/>
            <p:cNvPicPr preferRelativeResize="0"/>
            <p:nvPr/>
          </p:nvPicPr>
          <p:blipFill>
            <a:blip r:embed="rId4">
              <a:alphaModFix/>
            </a:blip>
            <a:stretch>
              <a:fillRect/>
            </a:stretch>
          </p:blipFill>
          <p:spPr>
            <a:xfrm>
              <a:off x="2780727" y="3782467"/>
              <a:ext cx="161500" cy="255450"/>
            </a:xfrm>
            <a:prstGeom prst="rect">
              <a:avLst/>
            </a:prstGeom>
            <a:noFill/>
            <a:ln>
              <a:noFill/>
            </a:ln>
          </p:spPr>
        </p:pic>
        <p:pic>
          <p:nvPicPr>
            <p:cNvPr id="1203" name="Google Shape;1203;p100"/>
            <p:cNvPicPr preferRelativeResize="0"/>
            <p:nvPr/>
          </p:nvPicPr>
          <p:blipFill>
            <a:blip r:embed="rId5">
              <a:alphaModFix/>
            </a:blip>
            <a:stretch>
              <a:fillRect/>
            </a:stretch>
          </p:blipFill>
          <p:spPr>
            <a:xfrm>
              <a:off x="1942325" y="3820194"/>
              <a:ext cx="278695" cy="204600"/>
            </a:xfrm>
            <a:prstGeom prst="rect">
              <a:avLst/>
            </a:prstGeom>
            <a:noFill/>
            <a:ln>
              <a:noFill/>
            </a:ln>
          </p:spPr>
        </p:pic>
        <p:sp>
          <p:nvSpPr>
            <p:cNvPr id="1204" name="Google Shape;1204;p100"/>
            <p:cNvSpPr txBox="1"/>
            <p:nvPr/>
          </p:nvSpPr>
          <p:spPr>
            <a:xfrm>
              <a:off x="3155372" y="4011833"/>
              <a:ext cx="9399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OpenStack</a:t>
              </a:r>
              <a:endParaRPr sz="600">
                <a:solidFill>
                  <a:srgbClr val="FFFFFF"/>
                </a:solidFill>
                <a:latin typeface="Overpass"/>
                <a:ea typeface="Overpass"/>
                <a:cs typeface="Overpass"/>
                <a:sym typeface="Overpass"/>
              </a:endParaRPr>
            </a:p>
          </p:txBody>
        </p:sp>
        <p:sp>
          <p:nvSpPr>
            <p:cNvPr id="1205" name="Google Shape;1205;p100"/>
            <p:cNvSpPr txBox="1"/>
            <p:nvPr/>
          </p:nvSpPr>
          <p:spPr>
            <a:xfrm>
              <a:off x="2448077" y="4011833"/>
              <a:ext cx="9399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Datacenter</a:t>
              </a:r>
              <a:endParaRPr sz="600">
                <a:solidFill>
                  <a:srgbClr val="FFFFFF"/>
                </a:solidFill>
                <a:latin typeface="Overpass"/>
                <a:ea typeface="Overpass"/>
                <a:cs typeface="Overpass"/>
                <a:sym typeface="Overpass"/>
              </a:endParaRPr>
            </a:p>
          </p:txBody>
        </p:sp>
        <p:sp>
          <p:nvSpPr>
            <p:cNvPr id="1206" name="Google Shape;1206;p100"/>
            <p:cNvSpPr txBox="1"/>
            <p:nvPr/>
          </p:nvSpPr>
          <p:spPr>
            <a:xfrm>
              <a:off x="1611726" y="4011833"/>
              <a:ext cx="9399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Laptop</a:t>
              </a:r>
              <a:endParaRPr sz="600">
                <a:solidFill>
                  <a:srgbClr val="FFFFFF"/>
                </a:solidFill>
                <a:latin typeface="Overpass"/>
                <a:ea typeface="Overpass"/>
                <a:cs typeface="Overpass"/>
                <a:sym typeface="Overpass"/>
              </a:endParaRPr>
            </a:p>
          </p:txBody>
        </p:sp>
      </p:grpSp>
      <p:sp>
        <p:nvSpPr>
          <p:cNvPr id="1207" name="Google Shape;1207;p100"/>
          <p:cNvSpPr/>
          <p:nvPr/>
        </p:nvSpPr>
        <p:spPr>
          <a:xfrm>
            <a:off x="1714849" y="2287436"/>
            <a:ext cx="5029800" cy="5214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F3F3F3"/>
              </a:buClr>
              <a:buFont typeface="Proxima Nova"/>
              <a:buNone/>
            </a:pPr>
            <a:r>
              <a:rPr lang="en" sz="1600">
                <a:solidFill>
                  <a:srgbClr val="F3F3F3"/>
                </a:solidFill>
                <a:latin typeface="Overpass"/>
                <a:ea typeface="Overpass"/>
                <a:cs typeface="Overpass"/>
                <a:sym typeface="Overpass"/>
              </a:rPr>
              <a:t>OpenShift Service Mesh</a:t>
            </a:r>
            <a:br>
              <a:rPr lang="en" sz="1600">
                <a:solidFill>
                  <a:srgbClr val="F3F3F3"/>
                </a:solidFill>
                <a:latin typeface="Overpass"/>
                <a:ea typeface="Overpass"/>
                <a:cs typeface="Overpass"/>
                <a:sym typeface="Overpass"/>
              </a:rPr>
            </a:br>
            <a:r>
              <a:rPr lang="en">
                <a:solidFill>
                  <a:srgbClr val="F3F3F3"/>
                </a:solidFill>
                <a:latin typeface="Overpass"/>
                <a:ea typeface="Overpass"/>
                <a:cs typeface="Overpass"/>
                <a:sym typeface="Overpass"/>
              </a:rPr>
              <a:t>(Istio + Jaeger + Kiali)</a:t>
            </a:r>
            <a:endParaRPr>
              <a:solidFill>
                <a:srgbClr val="F3F3F3"/>
              </a:solidFill>
              <a:latin typeface="Overpass"/>
              <a:ea typeface="Overpass"/>
              <a:cs typeface="Overpass"/>
              <a:sym typeface="Overpass"/>
            </a:endParaRPr>
          </a:p>
        </p:txBody>
      </p:sp>
      <p:cxnSp>
        <p:nvCxnSpPr>
          <p:cNvPr id="1208" name="Google Shape;1208;p100"/>
          <p:cNvCxnSpPr/>
          <p:nvPr/>
        </p:nvCxnSpPr>
        <p:spPr>
          <a:xfrm>
            <a:off x="6889075" y="2260120"/>
            <a:ext cx="1164900" cy="0"/>
          </a:xfrm>
          <a:prstGeom prst="straightConnector1">
            <a:avLst/>
          </a:prstGeom>
          <a:noFill/>
          <a:ln cap="flat" cmpd="sng" w="9525">
            <a:solidFill>
              <a:srgbClr val="000000"/>
            </a:solidFill>
            <a:prstDash val="dot"/>
            <a:round/>
            <a:headEnd len="med" w="med" type="none"/>
            <a:tailEnd len="med" w="med" type="none"/>
          </a:ln>
        </p:spPr>
      </p:cxnSp>
      <p:sp>
        <p:nvSpPr>
          <p:cNvPr id="1209" name="Google Shape;1209;p100"/>
          <p:cNvSpPr txBox="1"/>
          <p:nvPr/>
        </p:nvSpPr>
        <p:spPr>
          <a:xfrm>
            <a:off x="6745825" y="1719838"/>
            <a:ext cx="1451400" cy="3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ANY</a:t>
            </a:r>
            <a:endParaRPr sz="1000">
              <a:latin typeface="Overpass"/>
              <a:ea typeface="Overpass"/>
              <a:cs typeface="Overpass"/>
              <a:sym typeface="Overpass"/>
            </a:endParaRPr>
          </a:p>
          <a:p>
            <a:pPr indent="0" lvl="0" marL="0" rtl="0" algn="ctr">
              <a:spcBef>
                <a:spcPts val="0"/>
              </a:spcBef>
              <a:spcAft>
                <a:spcPts val="0"/>
              </a:spcAft>
              <a:buNone/>
            </a:pPr>
            <a:r>
              <a:rPr lang="en" sz="1000">
                <a:latin typeface="Overpass"/>
                <a:ea typeface="Overpass"/>
                <a:cs typeface="Overpass"/>
                <a:sym typeface="Overpass"/>
              </a:rPr>
              <a:t>APPLICATION</a:t>
            </a:r>
            <a:endParaRPr sz="1000">
              <a:latin typeface="Overpass"/>
              <a:ea typeface="Overpass"/>
              <a:cs typeface="Overpass"/>
              <a:sym typeface="Overpass"/>
            </a:endParaRPr>
          </a:p>
        </p:txBody>
      </p:sp>
      <p:sp>
        <p:nvSpPr>
          <p:cNvPr id="1210" name="Google Shape;1210;p100"/>
          <p:cNvSpPr/>
          <p:nvPr/>
        </p:nvSpPr>
        <p:spPr>
          <a:xfrm>
            <a:off x="5737251" y="1612377"/>
            <a:ext cx="827700" cy="6285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A2C4C9"/>
                </a:solidFill>
                <a:latin typeface="Overpass"/>
                <a:ea typeface="Overpass"/>
                <a:cs typeface="Overpass"/>
                <a:sym typeface="Overpass"/>
              </a:rPr>
              <a:t>CONTAINER</a:t>
            </a:r>
            <a:endParaRPr sz="700">
              <a:solidFill>
                <a:srgbClr val="A2C4C9"/>
              </a:solidFill>
              <a:latin typeface="Overpass"/>
              <a:ea typeface="Overpass"/>
              <a:cs typeface="Overpass"/>
              <a:sym typeface="Overpass"/>
            </a:endParaRPr>
          </a:p>
        </p:txBody>
      </p:sp>
      <p:sp>
        <p:nvSpPr>
          <p:cNvPr id="1211" name="Google Shape;1211;p100"/>
          <p:cNvSpPr/>
          <p:nvPr/>
        </p:nvSpPr>
        <p:spPr>
          <a:xfrm>
            <a:off x="4784751" y="1612377"/>
            <a:ext cx="827700" cy="6285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A2C4C9"/>
                </a:solidFill>
                <a:latin typeface="Overpass"/>
                <a:ea typeface="Overpass"/>
                <a:cs typeface="Overpass"/>
                <a:sym typeface="Overpass"/>
              </a:rPr>
              <a:t>CONTAINER</a:t>
            </a:r>
            <a:endParaRPr sz="700">
              <a:solidFill>
                <a:srgbClr val="A2C4C9"/>
              </a:solidFill>
              <a:latin typeface="Overpass"/>
              <a:ea typeface="Overpass"/>
              <a:cs typeface="Overpass"/>
              <a:sym typeface="Overpass"/>
            </a:endParaRPr>
          </a:p>
        </p:txBody>
      </p:sp>
      <p:sp>
        <p:nvSpPr>
          <p:cNvPr id="1212" name="Google Shape;1212;p100"/>
          <p:cNvSpPr/>
          <p:nvPr/>
        </p:nvSpPr>
        <p:spPr>
          <a:xfrm>
            <a:off x="3832251" y="1612377"/>
            <a:ext cx="827700" cy="6285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A2C4C9"/>
                </a:solidFill>
                <a:latin typeface="Overpass"/>
                <a:ea typeface="Overpass"/>
                <a:cs typeface="Overpass"/>
                <a:sym typeface="Overpass"/>
              </a:rPr>
              <a:t>CONTAINER</a:t>
            </a:r>
            <a:endParaRPr sz="700">
              <a:solidFill>
                <a:srgbClr val="A2C4C9"/>
              </a:solidFill>
              <a:latin typeface="Overpass"/>
              <a:ea typeface="Overpass"/>
              <a:cs typeface="Overpass"/>
              <a:sym typeface="Overpass"/>
            </a:endParaRPr>
          </a:p>
        </p:txBody>
      </p:sp>
      <p:sp>
        <p:nvSpPr>
          <p:cNvPr id="1213" name="Google Shape;1213;p100"/>
          <p:cNvSpPr/>
          <p:nvPr/>
        </p:nvSpPr>
        <p:spPr>
          <a:xfrm>
            <a:off x="2879751" y="1612377"/>
            <a:ext cx="827700" cy="6285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A2C4C9"/>
                </a:solidFill>
                <a:latin typeface="Overpass"/>
                <a:ea typeface="Overpass"/>
                <a:cs typeface="Overpass"/>
                <a:sym typeface="Overpass"/>
              </a:rPr>
              <a:t>CONTAINER</a:t>
            </a:r>
            <a:endParaRPr sz="700">
              <a:solidFill>
                <a:srgbClr val="A2C4C9"/>
              </a:solidFill>
              <a:latin typeface="Overpass"/>
              <a:ea typeface="Overpass"/>
              <a:cs typeface="Overpass"/>
              <a:sym typeface="Overpass"/>
            </a:endParaRPr>
          </a:p>
        </p:txBody>
      </p:sp>
      <p:sp>
        <p:nvSpPr>
          <p:cNvPr id="1214" name="Google Shape;1214;p100"/>
          <p:cNvSpPr/>
          <p:nvPr/>
        </p:nvSpPr>
        <p:spPr>
          <a:xfrm>
            <a:off x="1927251" y="1612377"/>
            <a:ext cx="827700" cy="6285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A2C4C9"/>
                </a:solidFill>
                <a:latin typeface="Overpass"/>
                <a:ea typeface="Overpass"/>
                <a:cs typeface="Overpass"/>
                <a:sym typeface="Overpass"/>
              </a:rPr>
              <a:t>CONTAINER</a:t>
            </a:r>
            <a:endParaRPr sz="700">
              <a:solidFill>
                <a:srgbClr val="A2C4C9"/>
              </a:solidFill>
              <a:latin typeface="Overpass"/>
              <a:ea typeface="Overpass"/>
              <a:cs typeface="Overpass"/>
              <a:sym typeface="Overpas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18" name="Shape 1218"/>
        <p:cNvGrpSpPr/>
        <p:nvPr/>
      </p:nvGrpSpPr>
      <p:grpSpPr>
        <a:xfrm>
          <a:off x="0" y="0"/>
          <a:ext cx="0" cy="0"/>
          <a:chOff x="0" y="0"/>
          <a:chExt cx="0" cy="0"/>
        </a:xfrm>
      </p:grpSpPr>
      <p:pic>
        <p:nvPicPr>
          <p:cNvPr id="1219" name="Google Shape;1219;p101"/>
          <p:cNvPicPr preferRelativeResize="0"/>
          <p:nvPr/>
        </p:nvPicPr>
        <p:blipFill rotWithShape="1">
          <a:blip r:embed="rId3">
            <a:alphaModFix/>
          </a:blip>
          <a:srcRect b="4910" l="0" r="0" t="10707"/>
          <a:stretch/>
        </p:blipFill>
        <p:spPr>
          <a:xfrm>
            <a:off x="0" y="0"/>
            <a:ext cx="9144006" cy="5143496"/>
          </a:xfrm>
          <a:prstGeom prst="rect">
            <a:avLst/>
          </a:prstGeom>
          <a:noFill/>
          <a:ln>
            <a:noFill/>
          </a:ln>
        </p:spPr>
      </p:pic>
      <p:sp>
        <p:nvSpPr>
          <p:cNvPr id="1220" name="Google Shape;1220;p101"/>
          <p:cNvSpPr txBox="1"/>
          <p:nvPr>
            <p:ph type="title"/>
          </p:nvPr>
        </p:nvSpPr>
        <p:spPr>
          <a:xfrm>
            <a:off x="1385563" y="1781075"/>
            <a:ext cx="63786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rPr>
              <a:t>HOW TO DEAL WITH THE COMPLEXITY?</a:t>
            </a:r>
            <a:endParaRPr b="1" sz="3600">
              <a:solidFill>
                <a:srgbClr val="FFFFFF"/>
              </a:solidFill>
            </a:endParaRPr>
          </a:p>
        </p:txBody>
      </p:sp>
      <p:sp>
        <p:nvSpPr>
          <p:cNvPr id="1221" name="Google Shape;1221;p101"/>
          <p:cNvSpPr txBox="1"/>
          <p:nvPr/>
        </p:nvSpPr>
        <p:spPr>
          <a:xfrm>
            <a:off x="28800" y="4866475"/>
            <a:ext cx="2839500" cy="25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999999"/>
                </a:solidFill>
                <a:latin typeface="Ubuntu"/>
                <a:ea typeface="Ubuntu"/>
                <a:cs typeface="Ubuntu"/>
                <a:sym typeface="Ubuntu"/>
              </a:rPr>
              <a:t>Photo by </a:t>
            </a:r>
            <a:r>
              <a:rPr lang="en" sz="700" u="sng">
                <a:solidFill>
                  <a:srgbClr val="999999"/>
                </a:solidFill>
                <a:latin typeface="Ubuntu"/>
                <a:ea typeface="Ubuntu"/>
                <a:cs typeface="Ubuntu"/>
                <a:sym typeface="Ubuntu"/>
                <a:hlinkClick r:id="rId4">
                  <a:extLst>
                    <a:ext uri="{A12FA001-AC4F-418D-AE19-62706E023703}">
                      <ahyp:hlinkClr val="tx"/>
                    </a:ext>
                  </a:extLst>
                </a:hlinkClick>
              </a:rPr>
              <a:t>Clint Adair</a:t>
            </a:r>
            <a:r>
              <a:rPr lang="en" sz="700">
                <a:solidFill>
                  <a:srgbClr val="999999"/>
                </a:solidFill>
                <a:latin typeface="Ubuntu"/>
                <a:ea typeface="Ubuntu"/>
                <a:cs typeface="Ubuntu"/>
                <a:sym typeface="Ubuntu"/>
              </a:rPr>
              <a:t> on </a:t>
            </a:r>
            <a:r>
              <a:rPr lang="en" sz="700" u="sng">
                <a:solidFill>
                  <a:srgbClr val="999999"/>
                </a:solidFill>
                <a:latin typeface="Ubuntu"/>
                <a:ea typeface="Ubuntu"/>
                <a:cs typeface="Ubuntu"/>
                <a:sym typeface="Ubuntu"/>
                <a:hlinkClick r:id="rId5">
                  <a:extLst>
                    <a:ext uri="{A12FA001-AC4F-418D-AE19-62706E023703}">
                      <ahyp:hlinkClr val="tx"/>
                    </a:ext>
                  </a:extLst>
                </a:hlinkClick>
              </a:rPr>
              <a:t>Unsplash</a:t>
            </a:r>
            <a:endParaRPr sz="700">
              <a:solidFill>
                <a:srgbClr val="999999"/>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25" name="Shape 1225"/>
        <p:cNvGrpSpPr/>
        <p:nvPr/>
      </p:nvGrpSpPr>
      <p:grpSpPr>
        <a:xfrm>
          <a:off x="0" y="0"/>
          <a:ext cx="0" cy="0"/>
          <a:chOff x="0" y="0"/>
          <a:chExt cx="0" cy="0"/>
        </a:xfrm>
      </p:grpSpPr>
      <p:sp>
        <p:nvSpPr>
          <p:cNvPr id="1226" name="Google Shape;1226;p102"/>
          <p:cNvSpPr txBox="1"/>
          <p:nvPr>
            <p:ph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DEPLOYMENT</a:t>
            </a:r>
            <a:endParaRPr/>
          </a:p>
        </p:txBody>
      </p:sp>
      <p:sp>
        <p:nvSpPr>
          <p:cNvPr id="1227" name="Google Shape;1227;p102"/>
          <p:cNvSpPr/>
          <p:nvPr/>
        </p:nvSpPr>
        <p:spPr>
          <a:xfrm>
            <a:off x="3243750" y="2444975"/>
            <a:ext cx="827700" cy="83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Service</a:t>
            </a:r>
            <a:endParaRPr sz="1000">
              <a:solidFill>
                <a:srgbClr val="FFFFFF"/>
              </a:solidFill>
              <a:latin typeface="Overpass"/>
              <a:ea typeface="Overpass"/>
              <a:cs typeface="Overpass"/>
              <a:sym typeface="Overpass"/>
            </a:endParaRPr>
          </a:p>
          <a:p>
            <a:pPr indent="0" lvl="0" marL="0" rtl="0" algn="ctr">
              <a:spcBef>
                <a:spcPts val="0"/>
              </a:spcBef>
              <a:spcAft>
                <a:spcPts val="0"/>
              </a:spcAft>
              <a:buNone/>
            </a:pPr>
            <a:r>
              <a:rPr lang="en" sz="1000">
                <a:solidFill>
                  <a:srgbClr val="FFFFFF"/>
                </a:solidFill>
                <a:latin typeface="Overpass"/>
                <a:ea typeface="Overpass"/>
                <a:cs typeface="Overpass"/>
                <a:sym typeface="Overpass"/>
              </a:rPr>
              <a:t>Container</a:t>
            </a:r>
            <a:endParaRPr sz="1000">
              <a:solidFill>
                <a:srgbClr val="FFFFFF"/>
              </a:solidFill>
              <a:latin typeface="Overpass"/>
              <a:ea typeface="Overpass"/>
              <a:cs typeface="Overpass"/>
              <a:sym typeface="Overpass"/>
            </a:endParaRPr>
          </a:p>
        </p:txBody>
      </p:sp>
      <p:sp>
        <p:nvSpPr>
          <p:cNvPr id="1228" name="Google Shape;1228;p102"/>
          <p:cNvSpPr/>
          <p:nvPr/>
        </p:nvSpPr>
        <p:spPr>
          <a:xfrm>
            <a:off x="1708050" y="3385725"/>
            <a:ext cx="5727900" cy="77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Overpass"/>
                <a:ea typeface="Overpass"/>
                <a:cs typeface="Overpass"/>
                <a:sym typeface="Overpass"/>
              </a:rPr>
              <a:t>INFRASTRUCTURE</a:t>
            </a:r>
            <a:endParaRPr sz="1800"/>
          </a:p>
        </p:txBody>
      </p:sp>
      <p:sp>
        <p:nvSpPr>
          <p:cNvPr id="1229" name="Google Shape;1229;p102"/>
          <p:cNvSpPr/>
          <p:nvPr/>
        </p:nvSpPr>
        <p:spPr>
          <a:xfrm>
            <a:off x="4158150" y="2444975"/>
            <a:ext cx="827700" cy="83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lt1"/>
                </a:solidFill>
                <a:latin typeface="Overpass"/>
                <a:ea typeface="Overpass"/>
                <a:cs typeface="Overpass"/>
                <a:sym typeface="Overpass"/>
              </a:rPr>
              <a:t>Service</a:t>
            </a:r>
            <a:endParaRPr sz="1000">
              <a:solidFill>
                <a:schemeClr val="lt1"/>
              </a:solidFill>
              <a:latin typeface="Overpass"/>
              <a:ea typeface="Overpass"/>
              <a:cs typeface="Overpass"/>
              <a:sym typeface="Overpass"/>
            </a:endParaRPr>
          </a:p>
          <a:p>
            <a:pPr indent="0" lvl="0" marL="0" rtl="0" algn="ctr">
              <a:spcBef>
                <a:spcPts val="0"/>
              </a:spcBef>
              <a:spcAft>
                <a:spcPts val="0"/>
              </a:spcAft>
              <a:buNone/>
            </a:pPr>
            <a:r>
              <a:rPr lang="en" sz="1000">
                <a:solidFill>
                  <a:schemeClr val="lt1"/>
                </a:solidFill>
                <a:latin typeface="Overpass"/>
                <a:ea typeface="Overpass"/>
                <a:cs typeface="Overpass"/>
                <a:sym typeface="Overpass"/>
              </a:rPr>
              <a:t>Container</a:t>
            </a:r>
            <a:endParaRPr sz="1000">
              <a:solidFill>
                <a:srgbClr val="FFFFFF"/>
              </a:solidFill>
              <a:latin typeface="Overpass"/>
              <a:ea typeface="Overpass"/>
              <a:cs typeface="Overpass"/>
              <a:sym typeface="Overpass"/>
            </a:endParaRPr>
          </a:p>
        </p:txBody>
      </p:sp>
      <p:sp>
        <p:nvSpPr>
          <p:cNvPr id="1230" name="Google Shape;1230;p102"/>
          <p:cNvSpPr/>
          <p:nvPr/>
        </p:nvSpPr>
        <p:spPr>
          <a:xfrm>
            <a:off x="5072550" y="2444975"/>
            <a:ext cx="827700" cy="83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lt1"/>
                </a:solidFill>
                <a:latin typeface="Overpass"/>
                <a:ea typeface="Overpass"/>
                <a:cs typeface="Overpass"/>
                <a:sym typeface="Overpass"/>
              </a:rPr>
              <a:t>Service</a:t>
            </a:r>
            <a:endParaRPr sz="1000">
              <a:solidFill>
                <a:schemeClr val="lt1"/>
              </a:solidFill>
              <a:latin typeface="Overpass"/>
              <a:ea typeface="Overpass"/>
              <a:cs typeface="Overpass"/>
              <a:sym typeface="Overpass"/>
            </a:endParaRPr>
          </a:p>
          <a:p>
            <a:pPr indent="0" lvl="0" marL="0" rtl="0" algn="ctr">
              <a:spcBef>
                <a:spcPts val="0"/>
              </a:spcBef>
              <a:spcAft>
                <a:spcPts val="0"/>
              </a:spcAft>
              <a:buNone/>
            </a:pPr>
            <a:r>
              <a:rPr lang="en" sz="1000">
                <a:solidFill>
                  <a:schemeClr val="lt1"/>
                </a:solidFill>
                <a:latin typeface="Overpass"/>
                <a:ea typeface="Overpass"/>
                <a:cs typeface="Overpass"/>
                <a:sym typeface="Overpass"/>
              </a:rPr>
              <a:t>Container</a:t>
            </a:r>
            <a:endParaRPr sz="1000">
              <a:solidFill>
                <a:srgbClr val="FFFFFF"/>
              </a:solidFill>
              <a:latin typeface="Overpass"/>
              <a:ea typeface="Overpass"/>
              <a:cs typeface="Overpass"/>
              <a:sym typeface="Overpas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76"/>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lang="en" sz="2800">
                <a:solidFill>
                  <a:schemeClr val="dk1"/>
                </a:solidFill>
                <a:latin typeface="Proxima Nova"/>
                <a:ea typeface="Proxima Nova"/>
                <a:cs typeface="Proxima Nova"/>
                <a:sym typeface="Proxima Nova"/>
              </a:rPr>
              <a:t>MICROSERVICES ARCHITECTURE</a:t>
            </a:r>
            <a:endParaRPr/>
          </a:p>
        </p:txBody>
      </p:sp>
      <p:sp>
        <p:nvSpPr>
          <p:cNvPr id="615" name="Google Shape;615;p7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16" name="Google Shape;616;p76"/>
          <p:cNvSpPr/>
          <p:nvPr/>
        </p:nvSpPr>
        <p:spPr>
          <a:xfrm>
            <a:off x="5145271" y="2193025"/>
            <a:ext cx="827700" cy="312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Runtime</a:t>
            </a:r>
            <a:endParaRPr sz="700">
              <a:solidFill>
                <a:srgbClr val="FFFFFF"/>
              </a:solidFill>
              <a:latin typeface="Overpass"/>
              <a:ea typeface="Overpass"/>
              <a:cs typeface="Overpass"/>
              <a:sym typeface="Overpass"/>
            </a:endParaRPr>
          </a:p>
        </p:txBody>
      </p:sp>
      <p:sp>
        <p:nvSpPr>
          <p:cNvPr id="617" name="Google Shape;617;p76"/>
          <p:cNvSpPr/>
          <p:nvPr/>
        </p:nvSpPr>
        <p:spPr>
          <a:xfrm>
            <a:off x="5145272" y="1888058"/>
            <a:ext cx="827700" cy="312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618" name="Google Shape;618;p76"/>
          <p:cNvSpPr/>
          <p:nvPr/>
        </p:nvSpPr>
        <p:spPr>
          <a:xfrm>
            <a:off x="5150471" y="3030945"/>
            <a:ext cx="827700" cy="312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Runtime</a:t>
            </a:r>
            <a:endParaRPr sz="700">
              <a:solidFill>
                <a:srgbClr val="FFFFFF"/>
              </a:solidFill>
              <a:latin typeface="Overpass"/>
              <a:ea typeface="Overpass"/>
              <a:cs typeface="Overpass"/>
              <a:sym typeface="Overpass"/>
            </a:endParaRPr>
          </a:p>
        </p:txBody>
      </p:sp>
      <p:sp>
        <p:nvSpPr>
          <p:cNvPr id="619" name="Google Shape;619;p76"/>
          <p:cNvSpPr/>
          <p:nvPr/>
        </p:nvSpPr>
        <p:spPr>
          <a:xfrm>
            <a:off x="5150472" y="2725978"/>
            <a:ext cx="827700" cy="312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620" name="Google Shape;620;p76"/>
          <p:cNvSpPr/>
          <p:nvPr/>
        </p:nvSpPr>
        <p:spPr>
          <a:xfrm>
            <a:off x="7121230" y="3030945"/>
            <a:ext cx="827700" cy="312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Runtime</a:t>
            </a:r>
            <a:endParaRPr sz="700">
              <a:solidFill>
                <a:srgbClr val="FFFFFF"/>
              </a:solidFill>
              <a:latin typeface="Overpass"/>
              <a:ea typeface="Overpass"/>
              <a:cs typeface="Overpass"/>
              <a:sym typeface="Overpass"/>
            </a:endParaRPr>
          </a:p>
        </p:txBody>
      </p:sp>
      <p:sp>
        <p:nvSpPr>
          <p:cNvPr id="621" name="Google Shape;621;p76"/>
          <p:cNvSpPr/>
          <p:nvPr/>
        </p:nvSpPr>
        <p:spPr>
          <a:xfrm>
            <a:off x="7121231" y="2725978"/>
            <a:ext cx="827700" cy="312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622" name="Google Shape;622;p76"/>
          <p:cNvSpPr/>
          <p:nvPr/>
        </p:nvSpPr>
        <p:spPr>
          <a:xfrm>
            <a:off x="7121230" y="3860689"/>
            <a:ext cx="827700" cy="312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Runtime</a:t>
            </a:r>
            <a:endParaRPr sz="700">
              <a:solidFill>
                <a:srgbClr val="FFFFFF"/>
              </a:solidFill>
              <a:latin typeface="Overpass"/>
              <a:ea typeface="Overpass"/>
              <a:cs typeface="Overpass"/>
              <a:sym typeface="Overpass"/>
            </a:endParaRPr>
          </a:p>
        </p:txBody>
      </p:sp>
      <p:sp>
        <p:nvSpPr>
          <p:cNvPr id="623" name="Google Shape;623;p76"/>
          <p:cNvSpPr/>
          <p:nvPr/>
        </p:nvSpPr>
        <p:spPr>
          <a:xfrm>
            <a:off x="7121231" y="3555722"/>
            <a:ext cx="827700" cy="312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624" name="Google Shape;624;p76"/>
          <p:cNvSpPr/>
          <p:nvPr/>
        </p:nvSpPr>
        <p:spPr>
          <a:xfrm>
            <a:off x="6135860" y="3860689"/>
            <a:ext cx="827700" cy="312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Runtime</a:t>
            </a:r>
            <a:endParaRPr sz="700">
              <a:solidFill>
                <a:srgbClr val="FFFFFF"/>
              </a:solidFill>
              <a:latin typeface="Overpass"/>
              <a:ea typeface="Overpass"/>
              <a:cs typeface="Overpass"/>
              <a:sym typeface="Overpass"/>
            </a:endParaRPr>
          </a:p>
        </p:txBody>
      </p:sp>
      <p:sp>
        <p:nvSpPr>
          <p:cNvPr id="625" name="Google Shape;625;p76"/>
          <p:cNvSpPr/>
          <p:nvPr/>
        </p:nvSpPr>
        <p:spPr>
          <a:xfrm>
            <a:off x="6135861" y="3555722"/>
            <a:ext cx="827700" cy="312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626" name="Google Shape;626;p76"/>
          <p:cNvSpPr/>
          <p:nvPr/>
        </p:nvSpPr>
        <p:spPr>
          <a:xfrm>
            <a:off x="5150491" y="3860689"/>
            <a:ext cx="827700" cy="312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Runtime</a:t>
            </a:r>
            <a:endParaRPr sz="700">
              <a:solidFill>
                <a:srgbClr val="FFFFFF"/>
              </a:solidFill>
              <a:latin typeface="Overpass"/>
              <a:ea typeface="Overpass"/>
              <a:cs typeface="Overpass"/>
              <a:sym typeface="Overpass"/>
            </a:endParaRPr>
          </a:p>
        </p:txBody>
      </p:sp>
      <p:sp>
        <p:nvSpPr>
          <p:cNvPr id="627" name="Google Shape;627;p76"/>
          <p:cNvSpPr/>
          <p:nvPr/>
        </p:nvSpPr>
        <p:spPr>
          <a:xfrm>
            <a:off x="5150491" y="3555722"/>
            <a:ext cx="827700" cy="312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628" name="Google Shape;628;p76"/>
          <p:cNvSpPr/>
          <p:nvPr/>
        </p:nvSpPr>
        <p:spPr>
          <a:xfrm>
            <a:off x="6135841" y="3030945"/>
            <a:ext cx="827700" cy="312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Runtime</a:t>
            </a:r>
            <a:endParaRPr sz="700">
              <a:solidFill>
                <a:srgbClr val="FFFFFF"/>
              </a:solidFill>
              <a:latin typeface="Overpass"/>
              <a:ea typeface="Overpass"/>
              <a:cs typeface="Overpass"/>
              <a:sym typeface="Overpass"/>
            </a:endParaRPr>
          </a:p>
        </p:txBody>
      </p:sp>
      <p:sp>
        <p:nvSpPr>
          <p:cNvPr id="629" name="Google Shape;629;p76"/>
          <p:cNvSpPr/>
          <p:nvPr/>
        </p:nvSpPr>
        <p:spPr>
          <a:xfrm>
            <a:off x="6135842" y="2725978"/>
            <a:ext cx="827700" cy="312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cxnSp>
        <p:nvCxnSpPr>
          <p:cNvPr id="630" name="Google Shape;630;p76"/>
          <p:cNvCxnSpPr/>
          <p:nvPr/>
        </p:nvCxnSpPr>
        <p:spPr>
          <a:xfrm>
            <a:off x="4178966" y="2974125"/>
            <a:ext cx="845400" cy="0"/>
          </a:xfrm>
          <a:prstGeom prst="straightConnector1">
            <a:avLst/>
          </a:prstGeom>
          <a:noFill/>
          <a:ln cap="flat" cmpd="sng" w="9525">
            <a:solidFill>
              <a:srgbClr val="000000"/>
            </a:solidFill>
            <a:prstDash val="solid"/>
            <a:round/>
            <a:headEnd len="med" w="med" type="none"/>
            <a:tailEnd len="med" w="med" type="triangle"/>
          </a:ln>
        </p:spPr>
      </p:cxnSp>
      <p:grpSp>
        <p:nvGrpSpPr>
          <p:cNvPr id="631" name="Google Shape;631;p76"/>
          <p:cNvGrpSpPr/>
          <p:nvPr/>
        </p:nvGrpSpPr>
        <p:grpSpPr>
          <a:xfrm>
            <a:off x="1237635" y="1811923"/>
            <a:ext cx="2777990" cy="2361179"/>
            <a:chOff x="902650" y="1911576"/>
            <a:chExt cx="1980600" cy="1683430"/>
          </a:xfrm>
        </p:grpSpPr>
        <p:sp>
          <p:nvSpPr>
            <p:cNvPr id="632" name="Google Shape;632;p76"/>
            <p:cNvSpPr/>
            <p:nvPr/>
          </p:nvSpPr>
          <p:spPr>
            <a:xfrm>
              <a:off x="902650" y="1911576"/>
              <a:ext cx="1980600" cy="1210800"/>
            </a:xfrm>
            <a:prstGeom prst="rect">
              <a:avLst/>
            </a:prstGeom>
            <a:solidFill>
              <a:srgbClr val="A2C4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a:ea typeface="Overpass"/>
                <a:cs typeface="Overpass"/>
                <a:sym typeface="Overpass"/>
              </a:endParaRPr>
            </a:p>
          </p:txBody>
        </p:sp>
        <p:sp>
          <p:nvSpPr>
            <p:cNvPr id="633" name="Google Shape;633;p76"/>
            <p:cNvSpPr/>
            <p:nvPr/>
          </p:nvSpPr>
          <p:spPr>
            <a:xfrm>
              <a:off x="902650" y="3115905"/>
              <a:ext cx="1980600" cy="479100"/>
            </a:xfrm>
            <a:prstGeom prst="rect">
              <a:avLst/>
            </a:prstGeom>
            <a:solidFill>
              <a:srgbClr val="0C343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Application Server</a:t>
              </a:r>
              <a:endParaRPr>
                <a:solidFill>
                  <a:srgbClr val="FFFFFF"/>
                </a:solidFill>
                <a:latin typeface="Overpass"/>
                <a:ea typeface="Overpass"/>
                <a:cs typeface="Overpass"/>
                <a:sym typeface="Overpass"/>
              </a:endParaRPr>
            </a:p>
          </p:txBody>
        </p:sp>
        <p:sp>
          <p:nvSpPr>
            <p:cNvPr id="634" name="Google Shape;634;p76"/>
            <p:cNvSpPr/>
            <p:nvPr/>
          </p:nvSpPr>
          <p:spPr>
            <a:xfrm>
              <a:off x="987863" y="2075024"/>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HTML</a:t>
              </a:r>
              <a:endParaRPr sz="800">
                <a:solidFill>
                  <a:srgbClr val="FFFFFF"/>
                </a:solidFill>
                <a:latin typeface="Overpass"/>
                <a:ea typeface="Overpass"/>
                <a:cs typeface="Overpass"/>
                <a:sym typeface="Overpass"/>
              </a:endParaRPr>
            </a:p>
          </p:txBody>
        </p:sp>
        <p:sp>
          <p:nvSpPr>
            <p:cNvPr id="635" name="Google Shape;635;p76"/>
            <p:cNvSpPr/>
            <p:nvPr/>
          </p:nvSpPr>
          <p:spPr>
            <a:xfrm>
              <a:off x="1604398" y="2075024"/>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Javascript</a:t>
              </a:r>
              <a:endParaRPr sz="800">
                <a:solidFill>
                  <a:srgbClr val="FFFFFF"/>
                </a:solidFill>
                <a:latin typeface="Overpass"/>
                <a:ea typeface="Overpass"/>
                <a:cs typeface="Overpass"/>
                <a:sym typeface="Overpass"/>
              </a:endParaRPr>
            </a:p>
          </p:txBody>
        </p:sp>
        <p:sp>
          <p:nvSpPr>
            <p:cNvPr id="636" name="Google Shape;636;p76"/>
            <p:cNvSpPr/>
            <p:nvPr/>
          </p:nvSpPr>
          <p:spPr>
            <a:xfrm>
              <a:off x="2220932" y="2075024"/>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Web</a:t>
              </a:r>
              <a:endParaRPr sz="800">
                <a:solidFill>
                  <a:srgbClr val="FFFFFF"/>
                </a:solidFill>
                <a:latin typeface="Overpass"/>
                <a:ea typeface="Overpass"/>
                <a:cs typeface="Overpass"/>
                <a:sym typeface="Overpass"/>
              </a:endParaRPr>
            </a:p>
          </p:txBody>
        </p:sp>
        <p:sp>
          <p:nvSpPr>
            <p:cNvPr id="637" name="Google Shape;637;p76"/>
            <p:cNvSpPr/>
            <p:nvPr/>
          </p:nvSpPr>
          <p:spPr>
            <a:xfrm>
              <a:off x="2220932" y="2317898"/>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p:txBody>
        </p:sp>
        <p:sp>
          <p:nvSpPr>
            <p:cNvPr id="638" name="Google Shape;638;p76"/>
            <p:cNvSpPr/>
            <p:nvPr/>
          </p:nvSpPr>
          <p:spPr>
            <a:xfrm>
              <a:off x="1604398" y="2317898"/>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p:txBody>
        </p:sp>
        <p:sp>
          <p:nvSpPr>
            <p:cNvPr id="639" name="Google Shape;639;p76"/>
            <p:cNvSpPr/>
            <p:nvPr/>
          </p:nvSpPr>
          <p:spPr>
            <a:xfrm>
              <a:off x="987863" y="2317898"/>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p:txBody>
        </p:sp>
        <p:sp>
          <p:nvSpPr>
            <p:cNvPr id="640" name="Google Shape;640;p76"/>
            <p:cNvSpPr/>
            <p:nvPr/>
          </p:nvSpPr>
          <p:spPr>
            <a:xfrm>
              <a:off x="987863" y="2560773"/>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p:txBody>
        </p:sp>
        <p:sp>
          <p:nvSpPr>
            <p:cNvPr id="641" name="Google Shape;641;p76"/>
            <p:cNvSpPr/>
            <p:nvPr/>
          </p:nvSpPr>
          <p:spPr>
            <a:xfrm>
              <a:off x="1604398" y="2560773"/>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p:txBody>
        </p:sp>
        <p:sp>
          <p:nvSpPr>
            <p:cNvPr id="642" name="Google Shape;642;p76"/>
            <p:cNvSpPr/>
            <p:nvPr/>
          </p:nvSpPr>
          <p:spPr>
            <a:xfrm>
              <a:off x="2220932" y="2560773"/>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p:txBody>
        </p:sp>
        <p:sp>
          <p:nvSpPr>
            <p:cNvPr id="643" name="Google Shape;643;p76"/>
            <p:cNvSpPr/>
            <p:nvPr/>
          </p:nvSpPr>
          <p:spPr>
            <a:xfrm>
              <a:off x="987863" y="2803648"/>
              <a:ext cx="18099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Data Access</a:t>
              </a:r>
              <a:endParaRPr sz="800">
                <a:solidFill>
                  <a:srgbClr val="FFFFFF"/>
                </a:solidFill>
                <a:latin typeface="Overpass"/>
                <a:ea typeface="Overpass"/>
                <a:cs typeface="Overpass"/>
                <a:sym typeface="Overpass"/>
              </a:endParaRPr>
            </a:p>
          </p:txBody>
        </p:sp>
      </p:grpSp>
      <p:sp>
        <p:nvSpPr>
          <p:cNvPr id="644" name="Google Shape;644;p76"/>
          <p:cNvSpPr/>
          <p:nvPr/>
        </p:nvSpPr>
        <p:spPr>
          <a:xfrm>
            <a:off x="7121230" y="2192745"/>
            <a:ext cx="827700" cy="312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Runtime</a:t>
            </a:r>
            <a:endParaRPr sz="700">
              <a:solidFill>
                <a:srgbClr val="FFFFFF"/>
              </a:solidFill>
              <a:latin typeface="Overpass"/>
              <a:ea typeface="Overpass"/>
              <a:cs typeface="Overpass"/>
              <a:sym typeface="Overpass"/>
            </a:endParaRPr>
          </a:p>
        </p:txBody>
      </p:sp>
      <p:sp>
        <p:nvSpPr>
          <p:cNvPr id="645" name="Google Shape;645;p76"/>
          <p:cNvSpPr/>
          <p:nvPr/>
        </p:nvSpPr>
        <p:spPr>
          <a:xfrm>
            <a:off x="7121231" y="1887778"/>
            <a:ext cx="827700" cy="312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646" name="Google Shape;646;p76"/>
          <p:cNvSpPr/>
          <p:nvPr/>
        </p:nvSpPr>
        <p:spPr>
          <a:xfrm>
            <a:off x="6135841" y="2192745"/>
            <a:ext cx="827700" cy="312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Runtime</a:t>
            </a:r>
            <a:endParaRPr sz="700">
              <a:solidFill>
                <a:srgbClr val="FFFFFF"/>
              </a:solidFill>
              <a:latin typeface="Overpass"/>
              <a:ea typeface="Overpass"/>
              <a:cs typeface="Overpass"/>
              <a:sym typeface="Overpass"/>
            </a:endParaRPr>
          </a:p>
        </p:txBody>
      </p:sp>
      <p:sp>
        <p:nvSpPr>
          <p:cNvPr id="647" name="Google Shape;647;p76"/>
          <p:cNvSpPr/>
          <p:nvPr/>
        </p:nvSpPr>
        <p:spPr>
          <a:xfrm>
            <a:off x="6135842" y="1887778"/>
            <a:ext cx="827700" cy="312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34" name="Shape 1234"/>
        <p:cNvGrpSpPr/>
        <p:nvPr/>
      </p:nvGrpSpPr>
      <p:grpSpPr>
        <a:xfrm>
          <a:off x="0" y="0"/>
          <a:ext cx="0" cy="0"/>
          <a:chOff x="0" y="0"/>
          <a:chExt cx="0" cy="0"/>
        </a:xfrm>
      </p:grpSpPr>
      <p:sp>
        <p:nvSpPr>
          <p:cNvPr id="1235" name="Google Shape;1235;p103"/>
          <p:cNvSpPr txBox="1"/>
          <p:nvPr>
            <p:ph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CONFIGURATION</a:t>
            </a:r>
            <a:endParaRPr/>
          </a:p>
        </p:txBody>
      </p:sp>
      <p:sp>
        <p:nvSpPr>
          <p:cNvPr id="1236" name="Google Shape;1236;p103"/>
          <p:cNvSpPr/>
          <p:nvPr/>
        </p:nvSpPr>
        <p:spPr>
          <a:xfrm>
            <a:off x="2079900" y="2444975"/>
            <a:ext cx="827700" cy="8313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a:p>
            <a:pPr indent="0" lvl="0" marL="0" rtl="0" algn="ctr">
              <a:spcBef>
                <a:spcPts val="0"/>
              </a:spcBef>
              <a:spcAft>
                <a:spcPts val="0"/>
              </a:spcAft>
              <a:buNone/>
            </a:pPr>
            <a:br>
              <a:rPr lang="en" sz="700">
                <a:solidFill>
                  <a:srgbClr val="FFFFFF"/>
                </a:solidFill>
                <a:latin typeface="Overpass"/>
                <a:ea typeface="Overpass"/>
                <a:cs typeface="Overpass"/>
                <a:sym typeface="Overpass"/>
              </a:rPr>
            </a:br>
            <a:r>
              <a:rPr lang="en" sz="700">
                <a:solidFill>
                  <a:srgbClr val="FFFFFF"/>
                </a:solidFill>
                <a:latin typeface="Overpass"/>
                <a:ea typeface="Overpass"/>
                <a:cs typeface="Overpass"/>
                <a:sym typeface="Overpass"/>
              </a:rPr>
              <a:t>Spring Cloud</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FFFFFF"/>
                </a:solidFill>
                <a:latin typeface="Overpass"/>
                <a:ea typeface="Overpass"/>
                <a:cs typeface="Overpass"/>
                <a:sym typeface="Overpass"/>
              </a:rPr>
              <a:t>Config Server</a:t>
            </a:r>
            <a:endParaRPr sz="700">
              <a:solidFill>
                <a:srgbClr val="FFFFFF"/>
              </a:solidFill>
              <a:latin typeface="Overpass"/>
              <a:ea typeface="Overpass"/>
              <a:cs typeface="Overpass"/>
              <a:sym typeface="Overpass"/>
            </a:endParaRPr>
          </a:p>
        </p:txBody>
      </p:sp>
      <p:pic>
        <p:nvPicPr>
          <p:cNvPr id="1237" name="Google Shape;1237;p103"/>
          <p:cNvPicPr preferRelativeResize="0"/>
          <p:nvPr/>
        </p:nvPicPr>
        <p:blipFill rotWithShape="1">
          <a:blip r:embed="rId3">
            <a:alphaModFix/>
          </a:blip>
          <a:srcRect b="48638" l="0" r="67936" t="0"/>
          <a:stretch/>
        </p:blipFill>
        <p:spPr>
          <a:xfrm>
            <a:off x="2382306" y="2629404"/>
            <a:ext cx="228700" cy="212575"/>
          </a:xfrm>
          <a:prstGeom prst="rect">
            <a:avLst/>
          </a:prstGeom>
          <a:noFill/>
          <a:ln>
            <a:noFill/>
          </a:ln>
        </p:spPr>
      </p:pic>
      <p:sp>
        <p:nvSpPr>
          <p:cNvPr id="1238" name="Google Shape;1238;p103"/>
          <p:cNvSpPr/>
          <p:nvPr/>
        </p:nvSpPr>
        <p:spPr>
          <a:xfrm>
            <a:off x="4380950" y="2444975"/>
            <a:ext cx="827700" cy="83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br>
              <a:rPr lang="en" sz="700">
                <a:solidFill>
                  <a:srgbClr val="FFFFFF"/>
                </a:solidFill>
                <a:latin typeface="Overpass"/>
                <a:ea typeface="Overpass"/>
                <a:cs typeface="Overpass"/>
                <a:sym typeface="Overpass"/>
              </a:rPr>
            </a:b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p:txBody>
      </p:sp>
      <p:sp>
        <p:nvSpPr>
          <p:cNvPr id="1239" name="Google Shape;1239;p103"/>
          <p:cNvSpPr/>
          <p:nvPr/>
        </p:nvSpPr>
        <p:spPr>
          <a:xfrm>
            <a:off x="4424600" y="304193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Config</a:t>
            </a:r>
            <a:endParaRPr sz="600">
              <a:solidFill>
                <a:srgbClr val="FFFFFF"/>
              </a:solidFill>
              <a:latin typeface="Overpass"/>
              <a:ea typeface="Overpass"/>
              <a:cs typeface="Overpass"/>
              <a:sym typeface="Overpass"/>
            </a:endParaRPr>
          </a:p>
        </p:txBody>
      </p:sp>
      <p:sp>
        <p:nvSpPr>
          <p:cNvPr id="1240" name="Google Shape;1240;p103"/>
          <p:cNvSpPr/>
          <p:nvPr/>
        </p:nvSpPr>
        <p:spPr>
          <a:xfrm>
            <a:off x="5295350" y="2444975"/>
            <a:ext cx="827700" cy="83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br>
              <a:rPr lang="en" sz="700">
                <a:solidFill>
                  <a:srgbClr val="FFFFFF"/>
                </a:solidFill>
                <a:latin typeface="Overpass"/>
                <a:ea typeface="Overpass"/>
                <a:cs typeface="Overpass"/>
                <a:sym typeface="Overpass"/>
              </a:rPr>
            </a:b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p:txBody>
      </p:sp>
      <p:sp>
        <p:nvSpPr>
          <p:cNvPr id="1241" name="Google Shape;1241;p103"/>
          <p:cNvSpPr/>
          <p:nvPr/>
        </p:nvSpPr>
        <p:spPr>
          <a:xfrm>
            <a:off x="5339000" y="304193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Config</a:t>
            </a:r>
            <a:endParaRPr sz="600">
              <a:solidFill>
                <a:srgbClr val="FFFFFF"/>
              </a:solidFill>
              <a:latin typeface="Overpass"/>
              <a:ea typeface="Overpass"/>
              <a:cs typeface="Overpass"/>
              <a:sym typeface="Overpass"/>
            </a:endParaRPr>
          </a:p>
        </p:txBody>
      </p:sp>
      <p:sp>
        <p:nvSpPr>
          <p:cNvPr id="1242" name="Google Shape;1242;p103"/>
          <p:cNvSpPr/>
          <p:nvPr/>
        </p:nvSpPr>
        <p:spPr>
          <a:xfrm>
            <a:off x="6209750" y="2444975"/>
            <a:ext cx="827700" cy="83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br>
              <a:rPr lang="en" sz="700">
                <a:solidFill>
                  <a:srgbClr val="FFFFFF"/>
                </a:solidFill>
                <a:latin typeface="Overpass"/>
                <a:ea typeface="Overpass"/>
                <a:cs typeface="Overpass"/>
                <a:sym typeface="Overpass"/>
              </a:rPr>
            </a:b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p:txBody>
      </p:sp>
      <p:sp>
        <p:nvSpPr>
          <p:cNvPr id="1243" name="Google Shape;1243;p103"/>
          <p:cNvSpPr/>
          <p:nvPr/>
        </p:nvSpPr>
        <p:spPr>
          <a:xfrm>
            <a:off x="6253400" y="304193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Config</a:t>
            </a:r>
            <a:endParaRPr sz="600">
              <a:solidFill>
                <a:srgbClr val="FFFFFF"/>
              </a:solidFill>
              <a:latin typeface="Overpass"/>
              <a:ea typeface="Overpass"/>
              <a:cs typeface="Overpass"/>
              <a:sym typeface="Overpass"/>
            </a:endParaRPr>
          </a:p>
        </p:txBody>
      </p:sp>
      <p:sp>
        <p:nvSpPr>
          <p:cNvPr id="1244" name="Google Shape;1244;p103"/>
          <p:cNvSpPr/>
          <p:nvPr/>
        </p:nvSpPr>
        <p:spPr>
          <a:xfrm>
            <a:off x="1708050" y="3385725"/>
            <a:ext cx="5727900" cy="77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Overpass"/>
                <a:ea typeface="Overpass"/>
                <a:cs typeface="Overpass"/>
                <a:sym typeface="Overpass"/>
              </a:rPr>
              <a:t>INFRASTRUCTURE</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48" name="Shape 1248"/>
        <p:cNvGrpSpPr/>
        <p:nvPr/>
      </p:nvGrpSpPr>
      <p:grpSpPr>
        <a:xfrm>
          <a:off x="0" y="0"/>
          <a:ext cx="0" cy="0"/>
          <a:chOff x="0" y="0"/>
          <a:chExt cx="0" cy="0"/>
        </a:xfrm>
      </p:grpSpPr>
      <p:sp>
        <p:nvSpPr>
          <p:cNvPr id="1249" name="Google Shape;1249;p104"/>
          <p:cNvSpPr txBox="1"/>
          <p:nvPr>
            <p:ph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SERVICE DISCOVERY</a:t>
            </a:r>
            <a:endParaRPr/>
          </a:p>
        </p:txBody>
      </p:sp>
      <p:sp>
        <p:nvSpPr>
          <p:cNvPr id="1250" name="Google Shape;1250;p104"/>
          <p:cNvSpPr/>
          <p:nvPr/>
        </p:nvSpPr>
        <p:spPr>
          <a:xfrm>
            <a:off x="4380950" y="2245725"/>
            <a:ext cx="827700" cy="10305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a:p>
            <a:pPr indent="0" lvl="0" marL="0" rtl="0" algn="ctr">
              <a:spcBef>
                <a:spcPts val="0"/>
              </a:spcBef>
              <a:spcAft>
                <a:spcPts val="0"/>
              </a:spcAft>
              <a:buNone/>
            </a:pPr>
            <a:br>
              <a:rPr lang="en" sz="700">
                <a:solidFill>
                  <a:srgbClr val="FFFFFF"/>
                </a:solidFill>
                <a:latin typeface="Overpass"/>
                <a:ea typeface="Overpass"/>
                <a:cs typeface="Overpass"/>
                <a:sym typeface="Overpass"/>
              </a:rPr>
            </a:b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p:txBody>
      </p:sp>
      <p:sp>
        <p:nvSpPr>
          <p:cNvPr id="1251" name="Google Shape;1251;p104"/>
          <p:cNvSpPr/>
          <p:nvPr/>
        </p:nvSpPr>
        <p:spPr>
          <a:xfrm>
            <a:off x="2079900" y="2444975"/>
            <a:ext cx="827700" cy="8313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a:p>
            <a:pPr indent="0" lvl="0" marL="0" rtl="0" algn="ctr">
              <a:spcBef>
                <a:spcPts val="0"/>
              </a:spcBef>
              <a:spcAft>
                <a:spcPts val="0"/>
              </a:spcAft>
              <a:buNone/>
            </a:pPr>
            <a:br>
              <a:rPr lang="en" sz="700">
                <a:solidFill>
                  <a:srgbClr val="FFFFFF"/>
                </a:solidFill>
                <a:latin typeface="Overpass"/>
                <a:ea typeface="Overpass"/>
                <a:cs typeface="Overpass"/>
                <a:sym typeface="Overpass"/>
              </a:rPr>
            </a:br>
            <a:r>
              <a:rPr lang="en" sz="700">
                <a:solidFill>
                  <a:srgbClr val="FFFFFF"/>
                </a:solidFill>
                <a:latin typeface="Overpass"/>
                <a:ea typeface="Overpass"/>
                <a:cs typeface="Overpass"/>
                <a:sym typeface="Overpass"/>
              </a:rPr>
              <a:t>Spring Cloud</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FFFFFF"/>
                </a:solidFill>
                <a:latin typeface="Overpass"/>
                <a:ea typeface="Overpass"/>
                <a:cs typeface="Overpass"/>
                <a:sym typeface="Overpass"/>
              </a:rPr>
              <a:t>Config Server</a:t>
            </a:r>
            <a:endParaRPr sz="700">
              <a:solidFill>
                <a:srgbClr val="FFFFFF"/>
              </a:solidFill>
              <a:latin typeface="Overpass"/>
              <a:ea typeface="Overpass"/>
              <a:cs typeface="Overpass"/>
              <a:sym typeface="Overpass"/>
            </a:endParaRPr>
          </a:p>
        </p:txBody>
      </p:sp>
      <p:pic>
        <p:nvPicPr>
          <p:cNvPr id="1252" name="Google Shape;1252;p104"/>
          <p:cNvPicPr preferRelativeResize="0"/>
          <p:nvPr/>
        </p:nvPicPr>
        <p:blipFill rotWithShape="1">
          <a:blip r:embed="rId3">
            <a:alphaModFix/>
          </a:blip>
          <a:srcRect b="48638" l="0" r="67936" t="0"/>
          <a:stretch/>
        </p:blipFill>
        <p:spPr>
          <a:xfrm>
            <a:off x="2382306" y="2629404"/>
            <a:ext cx="228700" cy="212575"/>
          </a:xfrm>
          <a:prstGeom prst="rect">
            <a:avLst/>
          </a:prstGeom>
          <a:noFill/>
          <a:ln>
            <a:noFill/>
          </a:ln>
        </p:spPr>
      </p:pic>
      <p:sp>
        <p:nvSpPr>
          <p:cNvPr id="1253" name="Google Shape;1253;p104"/>
          <p:cNvSpPr/>
          <p:nvPr/>
        </p:nvSpPr>
        <p:spPr>
          <a:xfrm>
            <a:off x="2994300" y="2444975"/>
            <a:ext cx="827700" cy="8313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FFFFFF"/>
                </a:solidFill>
                <a:latin typeface="Overpass"/>
                <a:ea typeface="Overpass"/>
                <a:cs typeface="Overpass"/>
                <a:sym typeface="Overpass"/>
              </a:rPr>
              <a:t>Netflix Eureka</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FFFFFF"/>
                </a:solidFill>
                <a:latin typeface="Overpass"/>
                <a:ea typeface="Overpass"/>
                <a:cs typeface="Overpass"/>
                <a:sym typeface="Overpass"/>
              </a:rPr>
              <a:t>Netflix Ribbon</a:t>
            </a:r>
            <a:endParaRPr sz="700">
              <a:solidFill>
                <a:srgbClr val="FFFFFF"/>
              </a:solidFill>
              <a:latin typeface="Overpass"/>
              <a:ea typeface="Overpass"/>
              <a:cs typeface="Overpass"/>
              <a:sym typeface="Overpass"/>
            </a:endParaRPr>
          </a:p>
        </p:txBody>
      </p:sp>
      <p:pic>
        <p:nvPicPr>
          <p:cNvPr id="1254" name="Google Shape;1254;p104"/>
          <p:cNvPicPr preferRelativeResize="0"/>
          <p:nvPr/>
        </p:nvPicPr>
        <p:blipFill>
          <a:blip r:embed="rId4">
            <a:alphaModFix/>
          </a:blip>
          <a:stretch>
            <a:fillRect/>
          </a:stretch>
        </p:blipFill>
        <p:spPr>
          <a:xfrm>
            <a:off x="3145950" y="2684150"/>
            <a:ext cx="509600" cy="137850"/>
          </a:xfrm>
          <a:prstGeom prst="rect">
            <a:avLst/>
          </a:prstGeom>
          <a:noFill/>
          <a:ln>
            <a:noFill/>
          </a:ln>
        </p:spPr>
      </p:pic>
      <p:sp>
        <p:nvSpPr>
          <p:cNvPr id="1255" name="Google Shape;1255;p104"/>
          <p:cNvSpPr/>
          <p:nvPr/>
        </p:nvSpPr>
        <p:spPr>
          <a:xfrm>
            <a:off x="4424600" y="304193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Config</a:t>
            </a:r>
            <a:endParaRPr sz="600">
              <a:solidFill>
                <a:srgbClr val="FFFFFF"/>
              </a:solidFill>
              <a:latin typeface="Overpass"/>
              <a:ea typeface="Overpass"/>
              <a:cs typeface="Overpass"/>
              <a:sym typeface="Overpass"/>
            </a:endParaRPr>
          </a:p>
        </p:txBody>
      </p:sp>
      <p:sp>
        <p:nvSpPr>
          <p:cNvPr id="1256" name="Google Shape;1256;p104"/>
          <p:cNvSpPr/>
          <p:nvPr/>
        </p:nvSpPr>
        <p:spPr>
          <a:xfrm>
            <a:off x="5295350" y="2245725"/>
            <a:ext cx="827700" cy="10305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br>
              <a:rPr lang="en" sz="700">
                <a:solidFill>
                  <a:srgbClr val="FFFFFF"/>
                </a:solidFill>
                <a:latin typeface="Overpass"/>
                <a:ea typeface="Overpass"/>
                <a:cs typeface="Overpass"/>
                <a:sym typeface="Overpass"/>
              </a:rPr>
            </a:b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p:txBody>
      </p:sp>
      <p:sp>
        <p:nvSpPr>
          <p:cNvPr id="1257" name="Google Shape;1257;p104"/>
          <p:cNvSpPr/>
          <p:nvPr/>
        </p:nvSpPr>
        <p:spPr>
          <a:xfrm>
            <a:off x="5339000" y="304193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Config</a:t>
            </a:r>
            <a:endParaRPr sz="600">
              <a:solidFill>
                <a:srgbClr val="FFFFFF"/>
              </a:solidFill>
              <a:latin typeface="Overpass"/>
              <a:ea typeface="Overpass"/>
              <a:cs typeface="Overpass"/>
              <a:sym typeface="Overpass"/>
            </a:endParaRPr>
          </a:p>
        </p:txBody>
      </p:sp>
      <p:sp>
        <p:nvSpPr>
          <p:cNvPr id="1258" name="Google Shape;1258;p104"/>
          <p:cNvSpPr/>
          <p:nvPr/>
        </p:nvSpPr>
        <p:spPr>
          <a:xfrm>
            <a:off x="6209750" y="2245725"/>
            <a:ext cx="827700" cy="10305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br>
              <a:rPr lang="en" sz="700">
                <a:solidFill>
                  <a:srgbClr val="FFFFFF"/>
                </a:solidFill>
                <a:latin typeface="Overpass"/>
                <a:ea typeface="Overpass"/>
                <a:cs typeface="Overpass"/>
                <a:sym typeface="Overpass"/>
              </a:rPr>
            </a:b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p:txBody>
      </p:sp>
      <p:sp>
        <p:nvSpPr>
          <p:cNvPr id="1259" name="Google Shape;1259;p104"/>
          <p:cNvSpPr/>
          <p:nvPr/>
        </p:nvSpPr>
        <p:spPr>
          <a:xfrm>
            <a:off x="6253400" y="304193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Config</a:t>
            </a:r>
            <a:endParaRPr sz="600">
              <a:solidFill>
                <a:srgbClr val="FFFFFF"/>
              </a:solidFill>
              <a:latin typeface="Overpass"/>
              <a:ea typeface="Overpass"/>
              <a:cs typeface="Overpass"/>
              <a:sym typeface="Overpass"/>
            </a:endParaRPr>
          </a:p>
        </p:txBody>
      </p:sp>
      <p:sp>
        <p:nvSpPr>
          <p:cNvPr id="1260" name="Google Shape;1260;p104"/>
          <p:cNvSpPr/>
          <p:nvPr/>
        </p:nvSpPr>
        <p:spPr>
          <a:xfrm>
            <a:off x="4424600" y="282788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Svc Discovery</a:t>
            </a:r>
            <a:endParaRPr sz="600">
              <a:solidFill>
                <a:srgbClr val="FFFFFF"/>
              </a:solidFill>
              <a:latin typeface="Overpass"/>
              <a:ea typeface="Overpass"/>
              <a:cs typeface="Overpass"/>
              <a:sym typeface="Overpass"/>
            </a:endParaRPr>
          </a:p>
        </p:txBody>
      </p:sp>
      <p:sp>
        <p:nvSpPr>
          <p:cNvPr id="1261" name="Google Shape;1261;p104"/>
          <p:cNvSpPr/>
          <p:nvPr/>
        </p:nvSpPr>
        <p:spPr>
          <a:xfrm>
            <a:off x="5339000" y="282788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Overpass"/>
                <a:ea typeface="Overpass"/>
                <a:cs typeface="Overpass"/>
                <a:sym typeface="Overpass"/>
              </a:rPr>
              <a:t>Svc Discovery</a:t>
            </a:r>
            <a:endParaRPr sz="600">
              <a:solidFill>
                <a:srgbClr val="FFFFFF"/>
              </a:solidFill>
              <a:latin typeface="Overpass"/>
              <a:ea typeface="Overpass"/>
              <a:cs typeface="Overpass"/>
              <a:sym typeface="Overpass"/>
            </a:endParaRPr>
          </a:p>
        </p:txBody>
      </p:sp>
      <p:sp>
        <p:nvSpPr>
          <p:cNvPr id="1262" name="Google Shape;1262;p104"/>
          <p:cNvSpPr/>
          <p:nvPr/>
        </p:nvSpPr>
        <p:spPr>
          <a:xfrm>
            <a:off x="6253400" y="282788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Overpass"/>
                <a:ea typeface="Overpass"/>
                <a:cs typeface="Overpass"/>
                <a:sym typeface="Overpass"/>
              </a:rPr>
              <a:t>Svc Discovery</a:t>
            </a:r>
            <a:endParaRPr sz="600">
              <a:solidFill>
                <a:srgbClr val="FFFFFF"/>
              </a:solidFill>
              <a:latin typeface="Overpass"/>
              <a:ea typeface="Overpass"/>
              <a:cs typeface="Overpass"/>
              <a:sym typeface="Overpass"/>
            </a:endParaRPr>
          </a:p>
        </p:txBody>
      </p:sp>
      <p:sp>
        <p:nvSpPr>
          <p:cNvPr id="1263" name="Google Shape;1263;p104"/>
          <p:cNvSpPr/>
          <p:nvPr/>
        </p:nvSpPr>
        <p:spPr>
          <a:xfrm>
            <a:off x="1708050" y="3385725"/>
            <a:ext cx="5727900" cy="77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Overpass"/>
                <a:ea typeface="Overpass"/>
                <a:cs typeface="Overpass"/>
                <a:sym typeface="Overpass"/>
              </a:rPr>
              <a:t>INFRASTRUCTURE</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67" name="Shape 1267"/>
        <p:cNvGrpSpPr/>
        <p:nvPr/>
      </p:nvGrpSpPr>
      <p:grpSpPr>
        <a:xfrm>
          <a:off x="0" y="0"/>
          <a:ext cx="0" cy="0"/>
          <a:chOff x="0" y="0"/>
          <a:chExt cx="0" cy="0"/>
        </a:xfrm>
      </p:grpSpPr>
      <p:sp>
        <p:nvSpPr>
          <p:cNvPr id="1268" name="Google Shape;1268;p105"/>
          <p:cNvSpPr txBox="1"/>
          <p:nvPr>
            <p:ph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DYNAMIC ROUTING</a:t>
            </a:r>
            <a:endParaRPr/>
          </a:p>
        </p:txBody>
      </p:sp>
      <p:sp>
        <p:nvSpPr>
          <p:cNvPr id="1269" name="Google Shape;1269;p105"/>
          <p:cNvSpPr/>
          <p:nvPr/>
        </p:nvSpPr>
        <p:spPr>
          <a:xfrm>
            <a:off x="2079900" y="2444975"/>
            <a:ext cx="827700" cy="8313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a:p>
            <a:pPr indent="0" lvl="0" marL="0" rtl="0" algn="ctr">
              <a:spcBef>
                <a:spcPts val="0"/>
              </a:spcBef>
              <a:spcAft>
                <a:spcPts val="0"/>
              </a:spcAft>
              <a:buNone/>
            </a:pPr>
            <a:br>
              <a:rPr lang="en" sz="700">
                <a:solidFill>
                  <a:srgbClr val="FFFFFF"/>
                </a:solidFill>
                <a:latin typeface="Overpass"/>
                <a:ea typeface="Overpass"/>
                <a:cs typeface="Overpass"/>
                <a:sym typeface="Overpass"/>
              </a:rPr>
            </a:br>
            <a:r>
              <a:rPr lang="en" sz="700">
                <a:solidFill>
                  <a:srgbClr val="FFFFFF"/>
                </a:solidFill>
                <a:latin typeface="Overpass"/>
                <a:ea typeface="Overpass"/>
                <a:cs typeface="Overpass"/>
                <a:sym typeface="Overpass"/>
              </a:rPr>
              <a:t>Spring Cloud</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FFFFFF"/>
                </a:solidFill>
                <a:latin typeface="Overpass"/>
                <a:ea typeface="Overpass"/>
                <a:cs typeface="Overpass"/>
                <a:sym typeface="Overpass"/>
              </a:rPr>
              <a:t>Config Server</a:t>
            </a:r>
            <a:endParaRPr sz="700">
              <a:solidFill>
                <a:srgbClr val="FFFFFF"/>
              </a:solidFill>
              <a:latin typeface="Overpass"/>
              <a:ea typeface="Overpass"/>
              <a:cs typeface="Overpass"/>
              <a:sym typeface="Overpass"/>
            </a:endParaRPr>
          </a:p>
        </p:txBody>
      </p:sp>
      <p:sp>
        <p:nvSpPr>
          <p:cNvPr id="1270" name="Google Shape;1270;p105"/>
          <p:cNvSpPr/>
          <p:nvPr/>
        </p:nvSpPr>
        <p:spPr>
          <a:xfrm>
            <a:off x="4380950" y="1992625"/>
            <a:ext cx="827700" cy="1283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a:p>
            <a:pPr indent="0" lvl="0" marL="0" rtl="0" algn="ctr">
              <a:spcBef>
                <a:spcPts val="0"/>
              </a:spcBef>
              <a:spcAft>
                <a:spcPts val="0"/>
              </a:spcAft>
              <a:buNone/>
            </a:pPr>
            <a:br>
              <a:rPr lang="en" sz="700">
                <a:solidFill>
                  <a:srgbClr val="FFFFFF"/>
                </a:solidFill>
                <a:latin typeface="Overpass"/>
                <a:ea typeface="Overpass"/>
                <a:cs typeface="Overpass"/>
                <a:sym typeface="Overpass"/>
              </a:rPr>
            </a:b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p:txBody>
      </p:sp>
      <p:pic>
        <p:nvPicPr>
          <p:cNvPr id="1271" name="Google Shape;1271;p105"/>
          <p:cNvPicPr preferRelativeResize="0"/>
          <p:nvPr/>
        </p:nvPicPr>
        <p:blipFill rotWithShape="1">
          <a:blip r:embed="rId3">
            <a:alphaModFix/>
          </a:blip>
          <a:srcRect b="48638" l="0" r="67936" t="0"/>
          <a:stretch/>
        </p:blipFill>
        <p:spPr>
          <a:xfrm>
            <a:off x="2382306" y="2629404"/>
            <a:ext cx="228700" cy="212575"/>
          </a:xfrm>
          <a:prstGeom prst="rect">
            <a:avLst/>
          </a:prstGeom>
          <a:noFill/>
          <a:ln>
            <a:noFill/>
          </a:ln>
        </p:spPr>
      </p:pic>
      <p:sp>
        <p:nvSpPr>
          <p:cNvPr id="1272" name="Google Shape;1272;p105"/>
          <p:cNvSpPr/>
          <p:nvPr/>
        </p:nvSpPr>
        <p:spPr>
          <a:xfrm>
            <a:off x="2994300" y="2444975"/>
            <a:ext cx="827700" cy="8313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FFFFFF"/>
                </a:solidFill>
                <a:latin typeface="Overpass"/>
                <a:ea typeface="Overpass"/>
                <a:cs typeface="Overpass"/>
                <a:sym typeface="Overpass"/>
              </a:rPr>
              <a:t>Netflix Eureka</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FFFFFF"/>
                </a:solidFill>
                <a:latin typeface="Overpass"/>
                <a:ea typeface="Overpass"/>
                <a:cs typeface="Overpass"/>
                <a:sym typeface="Overpass"/>
              </a:rPr>
              <a:t>Netflix Ribbon</a:t>
            </a:r>
            <a:endParaRPr sz="700">
              <a:solidFill>
                <a:srgbClr val="FFFFFF"/>
              </a:solidFill>
              <a:latin typeface="Overpass"/>
              <a:ea typeface="Overpass"/>
              <a:cs typeface="Overpass"/>
              <a:sym typeface="Overpass"/>
            </a:endParaRPr>
          </a:p>
        </p:txBody>
      </p:sp>
      <p:pic>
        <p:nvPicPr>
          <p:cNvPr id="1273" name="Google Shape;1273;p105"/>
          <p:cNvPicPr preferRelativeResize="0"/>
          <p:nvPr/>
        </p:nvPicPr>
        <p:blipFill>
          <a:blip r:embed="rId4">
            <a:alphaModFix/>
          </a:blip>
          <a:stretch>
            <a:fillRect/>
          </a:stretch>
        </p:blipFill>
        <p:spPr>
          <a:xfrm>
            <a:off x="3145950" y="2684150"/>
            <a:ext cx="509600" cy="137850"/>
          </a:xfrm>
          <a:prstGeom prst="rect">
            <a:avLst/>
          </a:prstGeom>
          <a:noFill/>
          <a:ln>
            <a:noFill/>
          </a:ln>
        </p:spPr>
      </p:pic>
      <p:sp>
        <p:nvSpPr>
          <p:cNvPr id="1274" name="Google Shape;1274;p105"/>
          <p:cNvSpPr/>
          <p:nvPr/>
        </p:nvSpPr>
        <p:spPr>
          <a:xfrm>
            <a:off x="4424600" y="304193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Config</a:t>
            </a:r>
            <a:endParaRPr sz="600">
              <a:solidFill>
                <a:srgbClr val="FFFFFF"/>
              </a:solidFill>
              <a:latin typeface="Overpass"/>
              <a:ea typeface="Overpass"/>
              <a:cs typeface="Overpass"/>
              <a:sym typeface="Overpass"/>
            </a:endParaRPr>
          </a:p>
        </p:txBody>
      </p:sp>
      <p:sp>
        <p:nvSpPr>
          <p:cNvPr id="1275" name="Google Shape;1275;p105"/>
          <p:cNvSpPr/>
          <p:nvPr/>
        </p:nvSpPr>
        <p:spPr>
          <a:xfrm>
            <a:off x="5295350" y="1992625"/>
            <a:ext cx="827700" cy="1283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br>
              <a:rPr lang="en" sz="700">
                <a:solidFill>
                  <a:srgbClr val="FFFFFF"/>
                </a:solidFill>
                <a:latin typeface="Overpass"/>
                <a:ea typeface="Overpass"/>
                <a:cs typeface="Overpass"/>
                <a:sym typeface="Overpass"/>
              </a:rPr>
            </a:b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p:txBody>
      </p:sp>
      <p:sp>
        <p:nvSpPr>
          <p:cNvPr id="1276" name="Google Shape;1276;p105"/>
          <p:cNvSpPr/>
          <p:nvPr/>
        </p:nvSpPr>
        <p:spPr>
          <a:xfrm>
            <a:off x="5339000" y="304193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Config</a:t>
            </a:r>
            <a:endParaRPr sz="600">
              <a:solidFill>
                <a:srgbClr val="FFFFFF"/>
              </a:solidFill>
              <a:latin typeface="Overpass"/>
              <a:ea typeface="Overpass"/>
              <a:cs typeface="Overpass"/>
              <a:sym typeface="Overpass"/>
            </a:endParaRPr>
          </a:p>
        </p:txBody>
      </p:sp>
      <p:sp>
        <p:nvSpPr>
          <p:cNvPr id="1277" name="Google Shape;1277;p105"/>
          <p:cNvSpPr/>
          <p:nvPr/>
        </p:nvSpPr>
        <p:spPr>
          <a:xfrm>
            <a:off x="6209750" y="1992625"/>
            <a:ext cx="827700" cy="1283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br>
              <a:rPr lang="en" sz="700">
                <a:solidFill>
                  <a:srgbClr val="FFFFFF"/>
                </a:solidFill>
                <a:latin typeface="Overpass"/>
                <a:ea typeface="Overpass"/>
                <a:cs typeface="Overpass"/>
                <a:sym typeface="Overpass"/>
              </a:rPr>
            </a:b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p:txBody>
      </p:sp>
      <p:sp>
        <p:nvSpPr>
          <p:cNvPr id="1278" name="Google Shape;1278;p105"/>
          <p:cNvSpPr/>
          <p:nvPr/>
        </p:nvSpPr>
        <p:spPr>
          <a:xfrm>
            <a:off x="6253400" y="304193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Config</a:t>
            </a:r>
            <a:endParaRPr sz="600">
              <a:solidFill>
                <a:srgbClr val="FFFFFF"/>
              </a:solidFill>
              <a:latin typeface="Overpass"/>
              <a:ea typeface="Overpass"/>
              <a:cs typeface="Overpass"/>
              <a:sym typeface="Overpass"/>
            </a:endParaRPr>
          </a:p>
        </p:txBody>
      </p:sp>
      <p:sp>
        <p:nvSpPr>
          <p:cNvPr id="1279" name="Google Shape;1279;p105"/>
          <p:cNvSpPr/>
          <p:nvPr/>
        </p:nvSpPr>
        <p:spPr>
          <a:xfrm>
            <a:off x="4424600" y="282788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Svc Discovery</a:t>
            </a:r>
            <a:endParaRPr sz="600">
              <a:solidFill>
                <a:srgbClr val="FFFFFF"/>
              </a:solidFill>
              <a:latin typeface="Overpass"/>
              <a:ea typeface="Overpass"/>
              <a:cs typeface="Overpass"/>
              <a:sym typeface="Overpass"/>
            </a:endParaRPr>
          </a:p>
        </p:txBody>
      </p:sp>
      <p:sp>
        <p:nvSpPr>
          <p:cNvPr id="1280" name="Google Shape;1280;p105"/>
          <p:cNvSpPr/>
          <p:nvPr/>
        </p:nvSpPr>
        <p:spPr>
          <a:xfrm>
            <a:off x="5339000" y="282788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Overpass"/>
                <a:ea typeface="Overpass"/>
                <a:cs typeface="Overpass"/>
                <a:sym typeface="Overpass"/>
              </a:rPr>
              <a:t>Svc Discovery</a:t>
            </a:r>
            <a:endParaRPr sz="600">
              <a:solidFill>
                <a:srgbClr val="FFFFFF"/>
              </a:solidFill>
              <a:latin typeface="Overpass"/>
              <a:ea typeface="Overpass"/>
              <a:cs typeface="Overpass"/>
              <a:sym typeface="Overpass"/>
            </a:endParaRPr>
          </a:p>
        </p:txBody>
      </p:sp>
      <p:sp>
        <p:nvSpPr>
          <p:cNvPr id="1281" name="Google Shape;1281;p105"/>
          <p:cNvSpPr/>
          <p:nvPr/>
        </p:nvSpPr>
        <p:spPr>
          <a:xfrm>
            <a:off x="6253400" y="282788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Overpass"/>
                <a:ea typeface="Overpass"/>
                <a:cs typeface="Overpass"/>
                <a:sym typeface="Overpass"/>
              </a:rPr>
              <a:t>Svc Discovery</a:t>
            </a:r>
            <a:endParaRPr sz="600">
              <a:solidFill>
                <a:srgbClr val="FFFFFF"/>
              </a:solidFill>
              <a:latin typeface="Overpass"/>
              <a:ea typeface="Overpass"/>
              <a:cs typeface="Overpass"/>
              <a:sym typeface="Overpass"/>
            </a:endParaRPr>
          </a:p>
        </p:txBody>
      </p:sp>
      <p:sp>
        <p:nvSpPr>
          <p:cNvPr id="1282" name="Google Shape;1282;p105"/>
          <p:cNvSpPr/>
          <p:nvPr/>
        </p:nvSpPr>
        <p:spPr>
          <a:xfrm>
            <a:off x="4424600" y="261383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Routing</a:t>
            </a:r>
            <a:endParaRPr sz="600">
              <a:solidFill>
                <a:srgbClr val="FFFFFF"/>
              </a:solidFill>
              <a:latin typeface="Overpass"/>
              <a:ea typeface="Overpass"/>
              <a:cs typeface="Overpass"/>
              <a:sym typeface="Overpass"/>
            </a:endParaRPr>
          </a:p>
        </p:txBody>
      </p:sp>
      <p:sp>
        <p:nvSpPr>
          <p:cNvPr id="1283" name="Google Shape;1283;p105"/>
          <p:cNvSpPr/>
          <p:nvPr/>
        </p:nvSpPr>
        <p:spPr>
          <a:xfrm>
            <a:off x="5339000" y="261383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Overpass"/>
                <a:ea typeface="Overpass"/>
                <a:cs typeface="Overpass"/>
                <a:sym typeface="Overpass"/>
              </a:rPr>
              <a:t>Routing</a:t>
            </a:r>
            <a:endParaRPr sz="600">
              <a:solidFill>
                <a:srgbClr val="FFFFFF"/>
              </a:solidFill>
              <a:latin typeface="Overpass"/>
              <a:ea typeface="Overpass"/>
              <a:cs typeface="Overpass"/>
              <a:sym typeface="Overpass"/>
            </a:endParaRPr>
          </a:p>
        </p:txBody>
      </p:sp>
      <p:sp>
        <p:nvSpPr>
          <p:cNvPr id="1284" name="Google Shape;1284;p105"/>
          <p:cNvSpPr/>
          <p:nvPr/>
        </p:nvSpPr>
        <p:spPr>
          <a:xfrm>
            <a:off x="6253400" y="261383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Overpass"/>
                <a:ea typeface="Overpass"/>
                <a:cs typeface="Overpass"/>
                <a:sym typeface="Overpass"/>
              </a:rPr>
              <a:t>Routing</a:t>
            </a:r>
            <a:endParaRPr sz="600">
              <a:solidFill>
                <a:srgbClr val="FFFFFF"/>
              </a:solidFill>
              <a:latin typeface="Overpass"/>
              <a:ea typeface="Overpass"/>
              <a:cs typeface="Overpass"/>
              <a:sym typeface="Overpass"/>
            </a:endParaRPr>
          </a:p>
        </p:txBody>
      </p:sp>
      <p:sp>
        <p:nvSpPr>
          <p:cNvPr id="1285" name="Google Shape;1285;p105"/>
          <p:cNvSpPr/>
          <p:nvPr/>
        </p:nvSpPr>
        <p:spPr>
          <a:xfrm>
            <a:off x="2079900" y="1530575"/>
            <a:ext cx="827700" cy="8313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FFFFFF"/>
                </a:solidFill>
                <a:latin typeface="Overpass"/>
                <a:ea typeface="Overpass"/>
                <a:cs typeface="Overpass"/>
                <a:sym typeface="Overpass"/>
              </a:rPr>
              <a:t>Netflix Zuul</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FFFFFF"/>
                </a:solidFill>
                <a:latin typeface="Overpass"/>
                <a:ea typeface="Overpass"/>
                <a:cs typeface="Overpass"/>
                <a:sym typeface="Overpass"/>
              </a:rPr>
              <a:t>Server</a:t>
            </a:r>
            <a:endParaRPr sz="700">
              <a:solidFill>
                <a:srgbClr val="FFFFFF"/>
              </a:solidFill>
              <a:latin typeface="Overpass"/>
              <a:ea typeface="Overpass"/>
              <a:cs typeface="Overpass"/>
              <a:sym typeface="Overpass"/>
            </a:endParaRPr>
          </a:p>
        </p:txBody>
      </p:sp>
      <p:pic>
        <p:nvPicPr>
          <p:cNvPr id="1286" name="Google Shape;1286;p105"/>
          <p:cNvPicPr preferRelativeResize="0"/>
          <p:nvPr/>
        </p:nvPicPr>
        <p:blipFill>
          <a:blip r:embed="rId4">
            <a:alphaModFix/>
          </a:blip>
          <a:stretch>
            <a:fillRect/>
          </a:stretch>
        </p:blipFill>
        <p:spPr>
          <a:xfrm>
            <a:off x="2231550" y="1769750"/>
            <a:ext cx="509600" cy="137850"/>
          </a:xfrm>
          <a:prstGeom prst="rect">
            <a:avLst/>
          </a:prstGeom>
          <a:noFill/>
          <a:ln>
            <a:noFill/>
          </a:ln>
        </p:spPr>
      </p:pic>
      <p:sp>
        <p:nvSpPr>
          <p:cNvPr id="1287" name="Google Shape;1287;p105"/>
          <p:cNvSpPr/>
          <p:nvPr/>
        </p:nvSpPr>
        <p:spPr>
          <a:xfrm>
            <a:off x="1708050" y="3385725"/>
            <a:ext cx="5727900" cy="77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Overpass"/>
                <a:ea typeface="Overpass"/>
                <a:cs typeface="Overpass"/>
                <a:sym typeface="Overpass"/>
              </a:rPr>
              <a:t>INFRASTRUCTURE</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91" name="Shape 1291"/>
        <p:cNvGrpSpPr/>
        <p:nvPr/>
      </p:nvGrpSpPr>
      <p:grpSpPr>
        <a:xfrm>
          <a:off x="0" y="0"/>
          <a:ext cx="0" cy="0"/>
          <a:chOff x="0" y="0"/>
          <a:chExt cx="0" cy="0"/>
        </a:xfrm>
      </p:grpSpPr>
      <p:sp>
        <p:nvSpPr>
          <p:cNvPr id="1292" name="Google Shape;1292;p106"/>
          <p:cNvSpPr txBox="1"/>
          <p:nvPr>
            <p:ph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FAULT TOLERANCE</a:t>
            </a:r>
            <a:endParaRPr/>
          </a:p>
        </p:txBody>
      </p:sp>
      <p:sp>
        <p:nvSpPr>
          <p:cNvPr id="1293" name="Google Shape;1293;p106"/>
          <p:cNvSpPr/>
          <p:nvPr/>
        </p:nvSpPr>
        <p:spPr>
          <a:xfrm>
            <a:off x="2079900" y="2444975"/>
            <a:ext cx="827700" cy="8313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a:p>
            <a:pPr indent="0" lvl="0" marL="0" rtl="0" algn="ctr">
              <a:spcBef>
                <a:spcPts val="0"/>
              </a:spcBef>
              <a:spcAft>
                <a:spcPts val="0"/>
              </a:spcAft>
              <a:buNone/>
            </a:pPr>
            <a:br>
              <a:rPr lang="en" sz="700">
                <a:solidFill>
                  <a:srgbClr val="FFFFFF"/>
                </a:solidFill>
                <a:latin typeface="Overpass"/>
                <a:ea typeface="Overpass"/>
                <a:cs typeface="Overpass"/>
                <a:sym typeface="Overpass"/>
              </a:rPr>
            </a:br>
            <a:r>
              <a:rPr lang="en" sz="700">
                <a:solidFill>
                  <a:srgbClr val="FFFFFF"/>
                </a:solidFill>
                <a:latin typeface="Overpass"/>
                <a:ea typeface="Overpass"/>
                <a:cs typeface="Overpass"/>
                <a:sym typeface="Overpass"/>
              </a:rPr>
              <a:t>Spring Cloud</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FFFFFF"/>
                </a:solidFill>
                <a:latin typeface="Overpass"/>
                <a:ea typeface="Overpass"/>
                <a:cs typeface="Overpass"/>
                <a:sym typeface="Overpass"/>
              </a:rPr>
              <a:t>Config Server</a:t>
            </a:r>
            <a:endParaRPr sz="700">
              <a:solidFill>
                <a:srgbClr val="FFFFFF"/>
              </a:solidFill>
              <a:latin typeface="Overpass"/>
              <a:ea typeface="Overpass"/>
              <a:cs typeface="Overpass"/>
              <a:sym typeface="Overpass"/>
            </a:endParaRPr>
          </a:p>
        </p:txBody>
      </p:sp>
      <p:sp>
        <p:nvSpPr>
          <p:cNvPr id="1294" name="Google Shape;1294;p106"/>
          <p:cNvSpPr/>
          <p:nvPr/>
        </p:nvSpPr>
        <p:spPr>
          <a:xfrm>
            <a:off x="4380950" y="1810750"/>
            <a:ext cx="827700" cy="14652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a:p>
            <a:pPr indent="0" lvl="0" marL="0" rtl="0" algn="ctr">
              <a:spcBef>
                <a:spcPts val="0"/>
              </a:spcBef>
              <a:spcAft>
                <a:spcPts val="0"/>
              </a:spcAft>
              <a:buNone/>
            </a:pPr>
            <a:br>
              <a:rPr lang="en" sz="700">
                <a:solidFill>
                  <a:srgbClr val="FFFFFF"/>
                </a:solidFill>
                <a:latin typeface="Overpass"/>
                <a:ea typeface="Overpass"/>
                <a:cs typeface="Overpass"/>
                <a:sym typeface="Overpass"/>
              </a:rPr>
            </a:b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p:txBody>
      </p:sp>
      <p:pic>
        <p:nvPicPr>
          <p:cNvPr id="1295" name="Google Shape;1295;p106"/>
          <p:cNvPicPr preferRelativeResize="0"/>
          <p:nvPr/>
        </p:nvPicPr>
        <p:blipFill rotWithShape="1">
          <a:blip r:embed="rId3">
            <a:alphaModFix/>
          </a:blip>
          <a:srcRect b="48638" l="0" r="67936" t="0"/>
          <a:stretch/>
        </p:blipFill>
        <p:spPr>
          <a:xfrm>
            <a:off x="2382306" y="2629404"/>
            <a:ext cx="228700" cy="212575"/>
          </a:xfrm>
          <a:prstGeom prst="rect">
            <a:avLst/>
          </a:prstGeom>
          <a:noFill/>
          <a:ln>
            <a:noFill/>
          </a:ln>
        </p:spPr>
      </p:pic>
      <p:sp>
        <p:nvSpPr>
          <p:cNvPr id="1296" name="Google Shape;1296;p106"/>
          <p:cNvSpPr/>
          <p:nvPr/>
        </p:nvSpPr>
        <p:spPr>
          <a:xfrm>
            <a:off x="2994300" y="2444975"/>
            <a:ext cx="827700" cy="8313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FFFFFF"/>
                </a:solidFill>
                <a:latin typeface="Overpass"/>
                <a:ea typeface="Overpass"/>
                <a:cs typeface="Overpass"/>
                <a:sym typeface="Overpass"/>
              </a:rPr>
              <a:t>Netflix Eureka</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FFFFFF"/>
                </a:solidFill>
                <a:latin typeface="Overpass"/>
                <a:ea typeface="Overpass"/>
                <a:cs typeface="Overpass"/>
                <a:sym typeface="Overpass"/>
              </a:rPr>
              <a:t>Netflix Ribbon</a:t>
            </a:r>
            <a:endParaRPr sz="700">
              <a:solidFill>
                <a:srgbClr val="FFFFFF"/>
              </a:solidFill>
              <a:latin typeface="Overpass"/>
              <a:ea typeface="Overpass"/>
              <a:cs typeface="Overpass"/>
              <a:sym typeface="Overpass"/>
            </a:endParaRPr>
          </a:p>
        </p:txBody>
      </p:sp>
      <p:pic>
        <p:nvPicPr>
          <p:cNvPr id="1297" name="Google Shape;1297;p106"/>
          <p:cNvPicPr preferRelativeResize="0"/>
          <p:nvPr/>
        </p:nvPicPr>
        <p:blipFill>
          <a:blip r:embed="rId4">
            <a:alphaModFix/>
          </a:blip>
          <a:stretch>
            <a:fillRect/>
          </a:stretch>
        </p:blipFill>
        <p:spPr>
          <a:xfrm>
            <a:off x="3145950" y="2684150"/>
            <a:ext cx="509600" cy="137850"/>
          </a:xfrm>
          <a:prstGeom prst="rect">
            <a:avLst/>
          </a:prstGeom>
          <a:noFill/>
          <a:ln>
            <a:noFill/>
          </a:ln>
        </p:spPr>
      </p:pic>
      <p:sp>
        <p:nvSpPr>
          <p:cNvPr id="1298" name="Google Shape;1298;p106"/>
          <p:cNvSpPr/>
          <p:nvPr/>
        </p:nvSpPr>
        <p:spPr>
          <a:xfrm>
            <a:off x="4424600" y="304193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Config</a:t>
            </a:r>
            <a:endParaRPr sz="600">
              <a:solidFill>
                <a:srgbClr val="FFFFFF"/>
              </a:solidFill>
              <a:latin typeface="Overpass"/>
              <a:ea typeface="Overpass"/>
              <a:cs typeface="Overpass"/>
              <a:sym typeface="Overpass"/>
            </a:endParaRPr>
          </a:p>
        </p:txBody>
      </p:sp>
      <p:sp>
        <p:nvSpPr>
          <p:cNvPr id="1299" name="Google Shape;1299;p106"/>
          <p:cNvSpPr/>
          <p:nvPr/>
        </p:nvSpPr>
        <p:spPr>
          <a:xfrm>
            <a:off x="5295350" y="1810750"/>
            <a:ext cx="827700" cy="14652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br>
              <a:rPr lang="en" sz="700">
                <a:solidFill>
                  <a:srgbClr val="FFFFFF"/>
                </a:solidFill>
                <a:latin typeface="Overpass"/>
                <a:ea typeface="Overpass"/>
                <a:cs typeface="Overpass"/>
                <a:sym typeface="Overpass"/>
              </a:rPr>
            </a:b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p:txBody>
      </p:sp>
      <p:sp>
        <p:nvSpPr>
          <p:cNvPr id="1300" name="Google Shape;1300;p106"/>
          <p:cNvSpPr/>
          <p:nvPr/>
        </p:nvSpPr>
        <p:spPr>
          <a:xfrm>
            <a:off x="5339000" y="304193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Config</a:t>
            </a:r>
            <a:endParaRPr sz="600">
              <a:solidFill>
                <a:srgbClr val="FFFFFF"/>
              </a:solidFill>
              <a:latin typeface="Overpass"/>
              <a:ea typeface="Overpass"/>
              <a:cs typeface="Overpass"/>
              <a:sym typeface="Overpass"/>
            </a:endParaRPr>
          </a:p>
        </p:txBody>
      </p:sp>
      <p:sp>
        <p:nvSpPr>
          <p:cNvPr id="1301" name="Google Shape;1301;p106"/>
          <p:cNvSpPr/>
          <p:nvPr/>
        </p:nvSpPr>
        <p:spPr>
          <a:xfrm>
            <a:off x="6209750" y="1810750"/>
            <a:ext cx="827700" cy="14652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a:p>
            <a:pPr indent="0" lvl="0" marL="0" rtl="0" algn="l">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br>
              <a:rPr lang="en" sz="700">
                <a:solidFill>
                  <a:srgbClr val="FFFFFF"/>
                </a:solidFill>
                <a:latin typeface="Overpass"/>
                <a:ea typeface="Overpass"/>
                <a:cs typeface="Overpass"/>
                <a:sym typeface="Overpass"/>
              </a:rPr>
            </a:b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p:txBody>
      </p:sp>
      <p:sp>
        <p:nvSpPr>
          <p:cNvPr id="1302" name="Google Shape;1302;p106"/>
          <p:cNvSpPr/>
          <p:nvPr/>
        </p:nvSpPr>
        <p:spPr>
          <a:xfrm>
            <a:off x="6253400" y="304193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Config</a:t>
            </a:r>
            <a:endParaRPr sz="600">
              <a:solidFill>
                <a:srgbClr val="FFFFFF"/>
              </a:solidFill>
              <a:latin typeface="Overpass"/>
              <a:ea typeface="Overpass"/>
              <a:cs typeface="Overpass"/>
              <a:sym typeface="Overpass"/>
            </a:endParaRPr>
          </a:p>
        </p:txBody>
      </p:sp>
      <p:sp>
        <p:nvSpPr>
          <p:cNvPr id="1303" name="Google Shape;1303;p106"/>
          <p:cNvSpPr/>
          <p:nvPr/>
        </p:nvSpPr>
        <p:spPr>
          <a:xfrm>
            <a:off x="4424600" y="282788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Svc Discovery</a:t>
            </a:r>
            <a:endParaRPr sz="600">
              <a:solidFill>
                <a:srgbClr val="FFFFFF"/>
              </a:solidFill>
              <a:latin typeface="Overpass"/>
              <a:ea typeface="Overpass"/>
              <a:cs typeface="Overpass"/>
              <a:sym typeface="Overpass"/>
            </a:endParaRPr>
          </a:p>
        </p:txBody>
      </p:sp>
      <p:sp>
        <p:nvSpPr>
          <p:cNvPr id="1304" name="Google Shape;1304;p106"/>
          <p:cNvSpPr/>
          <p:nvPr/>
        </p:nvSpPr>
        <p:spPr>
          <a:xfrm>
            <a:off x="5339000" y="282788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Overpass"/>
                <a:ea typeface="Overpass"/>
                <a:cs typeface="Overpass"/>
                <a:sym typeface="Overpass"/>
              </a:rPr>
              <a:t>Svc Discovery</a:t>
            </a:r>
            <a:endParaRPr sz="600">
              <a:solidFill>
                <a:srgbClr val="FFFFFF"/>
              </a:solidFill>
              <a:latin typeface="Overpass"/>
              <a:ea typeface="Overpass"/>
              <a:cs typeface="Overpass"/>
              <a:sym typeface="Overpass"/>
            </a:endParaRPr>
          </a:p>
        </p:txBody>
      </p:sp>
      <p:sp>
        <p:nvSpPr>
          <p:cNvPr id="1305" name="Google Shape;1305;p106"/>
          <p:cNvSpPr/>
          <p:nvPr/>
        </p:nvSpPr>
        <p:spPr>
          <a:xfrm>
            <a:off x="6253400" y="282788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Overpass"/>
                <a:ea typeface="Overpass"/>
                <a:cs typeface="Overpass"/>
                <a:sym typeface="Overpass"/>
              </a:rPr>
              <a:t>Svc Discovery</a:t>
            </a:r>
            <a:endParaRPr sz="600">
              <a:solidFill>
                <a:srgbClr val="FFFFFF"/>
              </a:solidFill>
              <a:latin typeface="Overpass"/>
              <a:ea typeface="Overpass"/>
              <a:cs typeface="Overpass"/>
              <a:sym typeface="Overpass"/>
            </a:endParaRPr>
          </a:p>
        </p:txBody>
      </p:sp>
      <p:sp>
        <p:nvSpPr>
          <p:cNvPr id="1306" name="Google Shape;1306;p106"/>
          <p:cNvSpPr/>
          <p:nvPr/>
        </p:nvSpPr>
        <p:spPr>
          <a:xfrm>
            <a:off x="4424600" y="261383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Routing</a:t>
            </a:r>
            <a:endParaRPr sz="600">
              <a:solidFill>
                <a:srgbClr val="FFFFFF"/>
              </a:solidFill>
              <a:latin typeface="Overpass"/>
              <a:ea typeface="Overpass"/>
              <a:cs typeface="Overpass"/>
              <a:sym typeface="Overpass"/>
            </a:endParaRPr>
          </a:p>
        </p:txBody>
      </p:sp>
      <p:sp>
        <p:nvSpPr>
          <p:cNvPr id="1307" name="Google Shape;1307;p106"/>
          <p:cNvSpPr/>
          <p:nvPr/>
        </p:nvSpPr>
        <p:spPr>
          <a:xfrm>
            <a:off x="5339000" y="261383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Overpass"/>
                <a:ea typeface="Overpass"/>
                <a:cs typeface="Overpass"/>
                <a:sym typeface="Overpass"/>
              </a:rPr>
              <a:t>Routing</a:t>
            </a:r>
            <a:endParaRPr sz="600">
              <a:solidFill>
                <a:srgbClr val="FFFFFF"/>
              </a:solidFill>
              <a:latin typeface="Overpass"/>
              <a:ea typeface="Overpass"/>
              <a:cs typeface="Overpass"/>
              <a:sym typeface="Overpass"/>
            </a:endParaRPr>
          </a:p>
        </p:txBody>
      </p:sp>
      <p:sp>
        <p:nvSpPr>
          <p:cNvPr id="1308" name="Google Shape;1308;p106"/>
          <p:cNvSpPr/>
          <p:nvPr/>
        </p:nvSpPr>
        <p:spPr>
          <a:xfrm>
            <a:off x="6253400" y="261383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Overpass"/>
                <a:ea typeface="Overpass"/>
                <a:cs typeface="Overpass"/>
                <a:sym typeface="Overpass"/>
              </a:rPr>
              <a:t>Routing</a:t>
            </a:r>
            <a:endParaRPr sz="600">
              <a:solidFill>
                <a:srgbClr val="FFFFFF"/>
              </a:solidFill>
              <a:latin typeface="Overpass"/>
              <a:ea typeface="Overpass"/>
              <a:cs typeface="Overpass"/>
              <a:sym typeface="Overpass"/>
            </a:endParaRPr>
          </a:p>
        </p:txBody>
      </p:sp>
      <p:sp>
        <p:nvSpPr>
          <p:cNvPr id="1309" name="Google Shape;1309;p106"/>
          <p:cNvSpPr/>
          <p:nvPr/>
        </p:nvSpPr>
        <p:spPr>
          <a:xfrm>
            <a:off x="2079900" y="1530575"/>
            <a:ext cx="827700" cy="8313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FFFFFF"/>
                </a:solidFill>
                <a:latin typeface="Overpass"/>
                <a:ea typeface="Overpass"/>
                <a:cs typeface="Overpass"/>
                <a:sym typeface="Overpass"/>
              </a:rPr>
              <a:t>Netflix Zuul</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FFFFFF"/>
                </a:solidFill>
                <a:latin typeface="Overpass"/>
                <a:ea typeface="Overpass"/>
                <a:cs typeface="Overpass"/>
                <a:sym typeface="Overpass"/>
              </a:rPr>
              <a:t>Server</a:t>
            </a:r>
            <a:endParaRPr sz="700">
              <a:solidFill>
                <a:srgbClr val="FFFFFF"/>
              </a:solidFill>
              <a:latin typeface="Overpass"/>
              <a:ea typeface="Overpass"/>
              <a:cs typeface="Overpass"/>
              <a:sym typeface="Overpass"/>
            </a:endParaRPr>
          </a:p>
        </p:txBody>
      </p:sp>
      <p:pic>
        <p:nvPicPr>
          <p:cNvPr id="1310" name="Google Shape;1310;p106"/>
          <p:cNvPicPr preferRelativeResize="0"/>
          <p:nvPr/>
        </p:nvPicPr>
        <p:blipFill>
          <a:blip r:embed="rId4">
            <a:alphaModFix/>
          </a:blip>
          <a:stretch>
            <a:fillRect/>
          </a:stretch>
        </p:blipFill>
        <p:spPr>
          <a:xfrm>
            <a:off x="2231550" y="1769750"/>
            <a:ext cx="509600" cy="137850"/>
          </a:xfrm>
          <a:prstGeom prst="rect">
            <a:avLst/>
          </a:prstGeom>
          <a:noFill/>
          <a:ln>
            <a:noFill/>
          </a:ln>
        </p:spPr>
      </p:pic>
      <p:sp>
        <p:nvSpPr>
          <p:cNvPr id="1311" name="Google Shape;1311;p106"/>
          <p:cNvSpPr/>
          <p:nvPr/>
        </p:nvSpPr>
        <p:spPr>
          <a:xfrm>
            <a:off x="4424600" y="239978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Circuit Breaker</a:t>
            </a:r>
            <a:endParaRPr sz="600">
              <a:solidFill>
                <a:srgbClr val="FFFFFF"/>
              </a:solidFill>
              <a:latin typeface="Overpass"/>
              <a:ea typeface="Overpass"/>
              <a:cs typeface="Overpass"/>
              <a:sym typeface="Overpass"/>
            </a:endParaRPr>
          </a:p>
        </p:txBody>
      </p:sp>
      <p:sp>
        <p:nvSpPr>
          <p:cNvPr id="1312" name="Google Shape;1312;p106"/>
          <p:cNvSpPr/>
          <p:nvPr/>
        </p:nvSpPr>
        <p:spPr>
          <a:xfrm>
            <a:off x="5339000" y="239978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Overpass"/>
                <a:ea typeface="Overpass"/>
                <a:cs typeface="Overpass"/>
                <a:sym typeface="Overpass"/>
              </a:rPr>
              <a:t>Circuit Breaker</a:t>
            </a:r>
            <a:endParaRPr sz="600">
              <a:solidFill>
                <a:schemeClr val="lt1"/>
              </a:solidFill>
              <a:latin typeface="Overpass"/>
              <a:ea typeface="Overpass"/>
              <a:cs typeface="Overpass"/>
              <a:sym typeface="Overpass"/>
            </a:endParaRPr>
          </a:p>
        </p:txBody>
      </p:sp>
      <p:sp>
        <p:nvSpPr>
          <p:cNvPr id="1313" name="Google Shape;1313;p106"/>
          <p:cNvSpPr/>
          <p:nvPr/>
        </p:nvSpPr>
        <p:spPr>
          <a:xfrm>
            <a:off x="6253400" y="239978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Overpass"/>
                <a:ea typeface="Overpass"/>
                <a:cs typeface="Overpass"/>
                <a:sym typeface="Overpass"/>
              </a:rPr>
              <a:t>Circuit Breaker</a:t>
            </a:r>
            <a:endParaRPr sz="600">
              <a:solidFill>
                <a:schemeClr val="lt1"/>
              </a:solidFill>
              <a:latin typeface="Overpass"/>
              <a:ea typeface="Overpass"/>
              <a:cs typeface="Overpass"/>
              <a:sym typeface="Overpass"/>
            </a:endParaRPr>
          </a:p>
        </p:txBody>
      </p:sp>
      <p:sp>
        <p:nvSpPr>
          <p:cNvPr id="1314" name="Google Shape;1314;p106"/>
          <p:cNvSpPr/>
          <p:nvPr/>
        </p:nvSpPr>
        <p:spPr>
          <a:xfrm>
            <a:off x="1708050" y="3385725"/>
            <a:ext cx="5727900" cy="77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Overpass"/>
                <a:ea typeface="Overpass"/>
                <a:cs typeface="Overpass"/>
                <a:sym typeface="Overpass"/>
              </a:rPr>
              <a:t>INFRASTRUCTURE</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18" name="Shape 1318"/>
        <p:cNvGrpSpPr/>
        <p:nvPr/>
      </p:nvGrpSpPr>
      <p:grpSpPr>
        <a:xfrm>
          <a:off x="0" y="0"/>
          <a:ext cx="0" cy="0"/>
          <a:chOff x="0" y="0"/>
          <a:chExt cx="0" cy="0"/>
        </a:xfrm>
      </p:grpSpPr>
      <p:sp>
        <p:nvSpPr>
          <p:cNvPr id="1319" name="Google Shape;1319;p107"/>
          <p:cNvSpPr txBox="1"/>
          <p:nvPr>
            <p:ph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TRACING AND </a:t>
            </a:r>
            <a:r>
              <a:rPr lang="en"/>
              <a:t>VISIBILITY</a:t>
            </a:r>
            <a:endParaRPr/>
          </a:p>
        </p:txBody>
      </p:sp>
      <p:sp>
        <p:nvSpPr>
          <p:cNvPr id="1320" name="Google Shape;1320;p107"/>
          <p:cNvSpPr/>
          <p:nvPr/>
        </p:nvSpPr>
        <p:spPr>
          <a:xfrm>
            <a:off x="2079900" y="2444975"/>
            <a:ext cx="827700" cy="8313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a:p>
            <a:pPr indent="0" lvl="0" marL="0" rtl="0" algn="ctr">
              <a:spcBef>
                <a:spcPts val="0"/>
              </a:spcBef>
              <a:spcAft>
                <a:spcPts val="0"/>
              </a:spcAft>
              <a:buNone/>
            </a:pPr>
            <a:br>
              <a:rPr lang="en" sz="700">
                <a:solidFill>
                  <a:srgbClr val="FFFFFF"/>
                </a:solidFill>
                <a:latin typeface="Overpass"/>
                <a:ea typeface="Overpass"/>
                <a:cs typeface="Overpass"/>
                <a:sym typeface="Overpass"/>
              </a:rPr>
            </a:br>
            <a:r>
              <a:rPr lang="en" sz="700">
                <a:solidFill>
                  <a:srgbClr val="FFFFFF"/>
                </a:solidFill>
                <a:latin typeface="Overpass"/>
                <a:ea typeface="Overpass"/>
                <a:cs typeface="Overpass"/>
                <a:sym typeface="Overpass"/>
              </a:rPr>
              <a:t>Spring Cloud</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FFFFFF"/>
                </a:solidFill>
                <a:latin typeface="Overpass"/>
                <a:ea typeface="Overpass"/>
                <a:cs typeface="Overpass"/>
                <a:sym typeface="Overpass"/>
              </a:rPr>
              <a:t>Config Server</a:t>
            </a:r>
            <a:endParaRPr sz="700">
              <a:solidFill>
                <a:srgbClr val="FFFFFF"/>
              </a:solidFill>
              <a:latin typeface="Overpass"/>
              <a:ea typeface="Overpass"/>
              <a:cs typeface="Overpass"/>
              <a:sym typeface="Overpass"/>
            </a:endParaRPr>
          </a:p>
        </p:txBody>
      </p:sp>
      <p:sp>
        <p:nvSpPr>
          <p:cNvPr id="1321" name="Google Shape;1321;p107"/>
          <p:cNvSpPr/>
          <p:nvPr/>
        </p:nvSpPr>
        <p:spPr>
          <a:xfrm>
            <a:off x="4380950" y="1530575"/>
            <a:ext cx="827700" cy="1745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a:p>
            <a:pPr indent="0" lvl="0" marL="0" rtl="0" algn="ctr">
              <a:spcBef>
                <a:spcPts val="0"/>
              </a:spcBef>
              <a:spcAft>
                <a:spcPts val="0"/>
              </a:spcAft>
              <a:buNone/>
            </a:pPr>
            <a:br>
              <a:rPr lang="en" sz="700">
                <a:solidFill>
                  <a:srgbClr val="FFFFFF"/>
                </a:solidFill>
                <a:latin typeface="Overpass"/>
                <a:ea typeface="Overpass"/>
                <a:cs typeface="Overpass"/>
                <a:sym typeface="Overpass"/>
              </a:rPr>
            </a:b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p:txBody>
      </p:sp>
      <p:pic>
        <p:nvPicPr>
          <p:cNvPr id="1322" name="Google Shape;1322;p107"/>
          <p:cNvPicPr preferRelativeResize="0"/>
          <p:nvPr/>
        </p:nvPicPr>
        <p:blipFill rotWithShape="1">
          <a:blip r:embed="rId3">
            <a:alphaModFix/>
          </a:blip>
          <a:srcRect b="48638" l="0" r="67936" t="0"/>
          <a:stretch/>
        </p:blipFill>
        <p:spPr>
          <a:xfrm>
            <a:off x="2382306" y="2629404"/>
            <a:ext cx="228700" cy="212575"/>
          </a:xfrm>
          <a:prstGeom prst="rect">
            <a:avLst/>
          </a:prstGeom>
          <a:noFill/>
          <a:ln>
            <a:noFill/>
          </a:ln>
        </p:spPr>
      </p:pic>
      <p:sp>
        <p:nvSpPr>
          <p:cNvPr id="1323" name="Google Shape;1323;p107"/>
          <p:cNvSpPr/>
          <p:nvPr/>
        </p:nvSpPr>
        <p:spPr>
          <a:xfrm>
            <a:off x="2994300" y="2444975"/>
            <a:ext cx="827700" cy="8313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FFFFFF"/>
                </a:solidFill>
                <a:latin typeface="Overpass"/>
                <a:ea typeface="Overpass"/>
                <a:cs typeface="Overpass"/>
                <a:sym typeface="Overpass"/>
              </a:rPr>
              <a:t>Netflix Eureka</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FFFFFF"/>
                </a:solidFill>
                <a:latin typeface="Overpass"/>
                <a:ea typeface="Overpass"/>
                <a:cs typeface="Overpass"/>
                <a:sym typeface="Overpass"/>
              </a:rPr>
              <a:t>Netflix Ribbon</a:t>
            </a:r>
            <a:endParaRPr sz="700">
              <a:solidFill>
                <a:srgbClr val="FFFFFF"/>
              </a:solidFill>
              <a:latin typeface="Overpass"/>
              <a:ea typeface="Overpass"/>
              <a:cs typeface="Overpass"/>
              <a:sym typeface="Overpass"/>
            </a:endParaRPr>
          </a:p>
        </p:txBody>
      </p:sp>
      <p:pic>
        <p:nvPicPr>
          <p:cNvPr id="1324" name="Google Shape;1324;p107"/>
          <p:cNvPicPr preferRelativeResize="0"/>
          <p:nvPr/>
        </p:nvPicPr>
        <p:blipFill>
          <a:blip r:embed="rId4">
            <a:alphaModFix/>
          </a:blip>
          <a:stretch>
            <a:fillRect/>
          </a:stretch>
        </p:blipFill>
        <p:spPr>
          <a:xfrm>
            <a:off x="3145950" y="2684150"/>
            <a:ext cx="509600" cy="137850"/>
          </a:xfrm>
          <a:prstGeom prst="rect">
            <a:avLst/>
          </a:prstGeom>
          <a:noFill/>
          <a:ln>
            <a:noFill/>
          </a:ln>
        </p:spPr>
      </p:pic>
      <p:sp>
        <p:nvSpPr>
          <p:cNvPr id="1325" name="Google Shape;1325;p107"/>
          <p:cNvSpPr/>
          <p:nvPr/>
        </p:nvSpPr>
        <p:spPr>
          <a:xfrm>
            <a:off x="4424600" y="304193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Config</a:t>
            </a:r>
            <a:endParaRPr sz="600">
              <a:solidFill>
                <a:srgbClr val="FFFFFF"/>
              </a:solidFill>
              <a:latin typeface="Overpass"/>
              <a:ea typeface="Overpass"/>
              <a:cs typeface="Overpass"/>
              <a:sym typeface="Overpass"/>
            </a:endParaRPr>
          </a:p>
        </p:txBody>
      </p:sp>
      <p:sp>
        <p:nvSpPr>
          <p:cNvPr id="1326" name="Google Shape;1326;p107"/>
          <p:cNvSpPr/>
          <p:nvPr/>
        </p:nvSpPr>
        <p:spPr>
          <a:xfrm>
            <a:off x="5295350" y="1530575"/>
            <a:ext cx="827700" cy="1745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br>
              <a:rPr lang="en" sz="700">
                <a:solidFill>
                  <a:srgbClr val="FFFFFF"/>
                </a:solidFill>
                <a:latin typeface="Overpass"/>
                <a:ea typeface="Overpass"/>
                <a:cs typeface="Overpass"/>
                <a:sym typeface="Overpass"/>
              </a:rPr>
            </a:b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p:txBody>
      </p:sp>
      <p:sp>
        <p:nvSpPr>
          <p:cNvPr id="1327" name="Google Shape;1327;p107"/>
          <p:cNvSpPr/>
          <p:nvPr/>
        </p:nvSpPr>
        <p:spPr>
          <a:xfrm>
            <a:off x="5339000" y="304193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Config</a:t>
            </a:r>
            <a:endParaRPr sz="600">
              <a:solidFill>
                <a:srgbClr val="FFFFFF"/>
              </a:solidFill>
              <a:latin typeface="Overpass"/>
              <a:ea typeface="Overpass"/>
              <a:cs typeface="Overpass"/>
              <a:sym typeface="Overpass"/>
            </a:endParaRPr>
          </a:p>
        </p:txBody>
      </p:sp>
      <p:sp>
        <p:nvSpPr>
          <p:cNvPr id="1328" name="Google Shape;1328;p107"/>
          <p:cNvSpPr/>
          <p:nvPr/>
        </p:nvSpPr>
        <p:spPr>
          <a:xfrm>
            <a:off x="6209750" y="1530575"/>
            <a:ext cx="827700" cy="1745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br>
              <a:rPr lang="en" sz="700">
                <a:solidFill>
                  <a:srgbClr val="FFFFFF"/>
                </a:solidFill>
                <a:latin typeface="Overpass"/>
                <a:ea typeface="Overpass"/>
                <a:cs typeface="Overpass"/>
                <a:sym typeface="Overpass"/>
              </a:rPr>
            </a:b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p:txBody>
      </p:sp>
      <p:sp>
        <p:nvSpPr>
          <p:cNvPr id="1329" name="Google Shape;1329;p107"/>
          <p:cNvSpPr/>
          <p:nvPr/>
        </p:nvSpPr>
        <p:spPr>
          <a:xfrm>
            <a:off x="6253400" y="304193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Config</a:t>
            </a:r>
            <a:endParaRPr sz="600">
              <a:solidFill>
                <a:srgbClr val="FFFFFF"/>
              </a:solidFill>
              <a:latin typeface="Overpass"/>
              <a:ea typeface="Overpass"/>
              <a:cs typeface="Overpass"/>
              <a:sym typeface="Overpass"/>
            </a:endParaRPr>
          </a:p>
        </p:txBody>
      </p:sp>
      <p:sp>
        <p:nvSpPr>
          <p:cNvPr id="1330" name="Google Shape;1330;p107"/>
          <p:cNvSpPr/>
          <p:nvPr/>
        </p:nvSpPr>
        <p:spPr>
          <a:xfrm>
            <a:off x="4424600" y="282788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Svc Discovery</a:t>
            </a:r>
            <a:endParaRPr sz="600">
              <a:solidFill>
                <a:srgbClr val="FFFFFF"/>
              </a:solidFill>
              <a:latin typeface="Overpass"/>
              <a:ea typeface="Overpass"/>
              <a:cs typeface="Overpass"/>
              <a:sym typeface="Overpass"/>
            </a:endParaRPr>
          </a:p>
        </p:txBody>
      </p:sp>
      <p:sp>
        <p:nvSpPr>
          <p:cNvPr id="1331" name="Google Shape;1331;p107"/>
          <p:cNvSpPr/>
          <p:nvPr/>
        </p:nvSpPr>
        <p:spPr>
          <a:xfrm>
            <a:off x="5339000" y="282788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Overpass"/>
                <a:ea typeface="Overpass"/>
                <a:cs typeface="Overpass"/>
                <a:sym typeface="Overpass"/>
              </a:rPr>
              <a:t>Svc Discovery</a:t>
            </a:r>
            <a:endParaRPr sz="600">
              <a:solidFill>
                <a:srgbClr val="FFFFFF"/>
              </a:solidFill>
              <a:latin typeface="Overpass"/>
              <a:ea typeface="Overpass"/>
              <a:cs typeface="Overpass"/>
              <a:sym typeface="Overpass"/>
            </a:endParaRPr>
          </a:p>
        </p:txBody>
      </p:sp>
      <p:sp>
        <p:nvSpPr>
          <p:cNvPr id="1332" name="Google Shape;1332;p107"/>
          <p:cNvSpPr/>
          <p:nvPr/>
        </p:nvSpPr>
        <p:spPr>
          <a:xfrm>
            <a:off x="6253400" y="282788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Overpass"/>
                <a:ea typeface="Overpass"/>
                <a:cs typeface="Overpass"/>
                <a:sym typeface="Overpass"/>
              </a:rPr>
              <a:t>Svc Discovery</a:t>
            </a:r>
            <a:endParaRPr sz="600">
              <a:solidFill>
                <a:srgbClr val="FFFFFF"/>
              </a:solidFill>
              <a:latin typeface="Overpass"/>
              <a:ea typeface="Overpass"/>
              <a:cs typeface="Overpass"/>
              <a:sym typeface="Overpass"/>
            </a:endParaRPr>
          </a:p>
        </p:txBody>
      </p:sp>
      <p:sp>
        <p:nvSpPr>
          <p:cNvPr id="1333" name="Google Shape;1333;p107"/>
          <p:cNvSpPr/>
          <p:nvPr/>
        </p:nvSpPr>
        <p:spPr>
          <a:xfrm>
            <a:off x="4424600" y="261383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Routing</a:t>
            </a:r>
            <a:endParaRPr sz="600">
              <a:solidFill>
                <a:srgbClr val="FFFFFF"/>
              </a:solidFill>
              <a:latin typeface="Overpass"/>
              <a:ea typeface="Overpass"/>
              <a:cs typeface="Overpass"/>
              <a:sym typeface="Overpass"/>
            </a:endParaRPr>
          </a:p>
        </p:txBody>
      </p:sp>
      <p:sp>
        <p:nvSpPr>
          <p:cNvPr id="1334" name="Google Shape;1334;p107"/>
          <p:cNvSpPr/>
          <p:nvPr/>
        </p:nvSpPr>
        <p:spPr>
          <a:xfrm>
            <a:off x="5339000" y="261383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Overpass"/>
                <a:ea typeface="Overpass"/>
                <a:cs typeface="Overpass"/>
                <a:sym typeface="Overpass"/>
              </a:rPr>
              <a:t>Routing</a:t>
            </a:r>
            <a:endParaRPr sz="600">
              <a:solidFill>
                <a:srgbClr val="FFFFFF"/>
              </a:solidFill>
              <a:latin typeface="Overpass"/>
              <a:ea typeface="Overpass"/>
              <a:cs typeface="Overpass"/>
              <a:sym typeface="Overpass"/>
            </a:endParaRPr>
          </a:p>
        </p:txBody>
      </p:sp>
      <p:sp>
        <p:nvSpPr>
          <p:cNvPr id="1335" name="Google Shape;1335;p107"/>
          <p:cNvSpPr/>
          <p:nvPr/>
        </p:nvSpPr>
        <p:spPr>
          <a:xfrm>
            <a:off x="6253400" y="261383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Overpass"/>
                <a:ea typeface="Overpass"/>
                <a:cs typeface="Overpass"/>
                <a:sym typeface="Overpass"/>
              </a:rPr>
              <a:t>Routing</a:t>
            </a:r>
            <a:endParaRPr sz="600">
              <a:solidFill>
                <a:srgbClr val="FFFFFF"/>
              </a:solidFill>
              <a:latin typeface="Overpass"/>
              <a:ea typeface="Overpass"/>
              <a:cs typeface="Overpass"/>
              <a:sym typeface="Overpass"/>
            </a:endParaRPr>
          </a:p>
        </p:txBody>
      </p:sp>
      <p:sp>
        <p:nvSpPr>
          <p:cNvPr id="1336" name="Google Shape;1336;p107"/>
          <p:cNvSpPr/>
          <p:nvPr/>
        </p:nvSpPr>
        <p:spPr>
          <a:xfrm>
            <a:off x="2079900" y="1530575"/>
            <a:ext cx="827700" cy="8313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FFFFFF"/>
                </a:solidFill>
                <a:latin typeface="Overpass"/>
                <a:ea typeface="Overpass"/>
                <a:cs typeface="Overpass"/>
                <a:sym typeface="Overpass"/>
              </a:rPr>
              <a:t>Netflix Zuul</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FFFFFF"/>
                </a:solidFill>
                <a:latin typeface="Overpass"/>
                <a:ea typeface="Overpass"/>
                <a:cs typeface="Overpass"/>
                <a:sym typeface="Overpass"/>
              </a:rPr>
              <a:t>Server</a:t>
            </a:r>
            <a:endParaRPr sz="700">
              <a:solidFill>
                <a:srgbClr val="FFFFFF"/>
              </a:solidFill>
              <a:latin typeface="Overpass"/>
              <a:ea typeface="Overpass"/>
              <a:cs typeface="Overpass"/>
              <a:sym typeface="Overpass"/>
            </a:endParaRPr>
          </a:p>
        </p:txBody>
      </p:sp>
      <p:pic>
        <p:nvPicPr>
          <p:cNvPr id="1337" name="Google Shape;1337;p107"/>
          <p:cNvPicPr preferRelativeResize="0"/>
          <p:nvPr/>
        </p:nvPicPr>
        <p:blipFill>
          <a:blip r:embed="rId4">
            <a:alphaModFix/>
          </a:blip>
          <a:stretch>
            <a:fillRect/>
          </a:stretch>
        </p:blipFill>
        <p:spPr>
          <a:xfrm>
            <a:off x="2231550" y="1769750"/>
            <a:ext cx="509600" cy="137850"/>
          </a:xfrm>
          <a:prstGeom prst="rect">
            <a:avLst/>
          </a:prstGeom>
          <a:noFill/>
          <a:ln>
            <a:noFill/>
          </a:ln>
        </p:spPr>
      </p:pic>
      <p:sp>
        <p:nvSpPr>
          <p:cNvPr id="1338" name="Google Shape;1338;p107"/>
          <p:cNvSpPr/>
          <p:nvPr/>
        </p:nvSpPr>
        <p:spPr>
          <a:xfrm>
            <a:off x="4424600" y="239978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Circuit Breaker</a:t>
            </a:r>
            <a:endParaRPr sz="600">
              <a:solidFill>
                <a:srgbClr val="FFFFFF"/>
              </a:solidFill>
              <a:latin typeface="Overpass"/>
              <a:ea typeface="Overpass"/>
              <a:cs typeface="Overpass"/>
              <a:sym typeface="Overpass"/>
            </a:endParaRPr>
          </a:p>
        </p:txBody>
      </p:sp>
      <p:sp>
        <p:nvSpPr>
          <p:cNvPr id="1339" name="Google Shape;1339;p107"/>
          <p:cNvSpPr/>
          <p:nvPr/>
        </p:nvSpPr>
        <p:spPr>
          <a:xfrm>
            <a:off x="5339000" y="239978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Overpass"/>
                <a:ea typeface="Overpass"/>
                <a:cs typeface="Overpass"/>
                <a:sym typeface="Overpass"/>
              </a:rPr>
              <a:t>Circuit Breaker</a:t>
            </a:r>
            <a:endParaRPr sz="600">
              <a:solidFill>
                <a:schemeClr val="lt1"/>
              </a:solidFill>
              <a:latin typeface="Overpass"/>
              <a:ea typeface="Overpass"/>
              <a:cs typeface="Overpass"/>
              <a:sym typeface="Overpass"/>
            </a:endParaRPr>
          </a:p>
        </p:txBody>
      </p:sp>
      <p:sp>
        <p:nvSpPr>
          <p:cNvPr id="1340" name="Google Shape;1340;p107"/>
          <p:cNvSpPr/>
          <p:nvPr/>
        </p:nvSpPr>
        <p:spPr>
          <a:xfrm>
            <a:off x="6253400" y="239978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Overpass"/>
                <a:ea typeface="Overpass"/>
                <a:cs typeface="Overpass"/>
                <a:sym typeface="Overpass"/>
              </a:rPr>
              <a:t>Circuit Breaker</a:t>
            </a:r>
            <a:endParaRPr sz="600">
              <a:solidFill>
                <a:schemeClr val="lt1"/>
              </a:solidFill>
              <a:latin typeface="Overpass"/>
              <a:ea typeface="Overpass"/>
              <a:cs typeface="Overpass"/>
              <a:sym typeface="Overpass"/>
            </a:endParaRPr>
          </a:p>
        </p:txBody>
      </p:sp>
      <p:sp>
        <p:nvSpPr>
          <p:cNvPr id="1341" name="Google Shape;1341;p107"/>
          <p:cNvSpPr/>
          <p:nvPr/>
        </p:nvSpPr>
        <p:spPr>
          <a:xfrm>
            <a:off x="4424600" y="218573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Tracing</a:t>
            </a:r>
            <a:endParaRPr sz="600">
              <a:solidFill>
                <a:srgbClr val="FFFFFF"/>
              </a:solidFill>
              <a:latin typeface="Overpass"/>
              <a:ea typeface="Overpass"/>
              <a:cs typeface="Overpass"/>
              <a:sym typeface="Overpass"/>
            </a:endParaRPr>
          </a:p>
        </p:txBody>
      </p:sp>
      <p:sp>
        <p:nvSpPr>
          <p:cNvPr id="1342" name="Google Shape;1342;p107"/>
          <p:cNvSpPr/>
          <p:nvPr/>
        </p:nvSpPr>
        <p:spPr>
          <a:xfrm>
            <a:off x="5339000" y="218573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Overpass"/>
                <a:ea typeface="Overpass"/>
                <a:cs typeface="Overpass"/>
                <a:sym typeface="Overpass"/>
              </a:rPr>
              <a:t>Tracing</a:t>
            </a:r>
            <a:endParaRPr sz="600">
              <a:solidFill>
                <a:schemeClr val="lt1"/>
              </a:solidFill>
              <a:latin typeface="Overpass"/>
              <a:ea typeface="Overpass"/>
              <a:cs typeface="Overpass"/>
              <a:sym typeface="Overpass"/>
            </a:endParaRPr>
          </a:p>
        </p:txBody>
      </p:sp>
      <p:sp>
        <p:nvSpPr>
          <p:cNvPr id="1343" name="Google Shape;1343;p107"/>
          <p:cNvSpPr/>
          <p:nvPr/>
        </p:nvSpPr>
        <p:spPr>
          <a:xfrm>
            <a:off x="6253400" y="2185738"/>
            <a:ext cx="740700" cy="190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Overpass"/>
                <a:ea typeface="Overpass"/>
                <a:cs typeface="Overpass"/>
                <a:sym typeface="Overpass"/>
              </a:rPr>
              <a:t>Tracing</a:t>
            </a:r>
            <a:endParaRPr sz="600">
              <a:solidFill>
                <a:schemeClr val="lt1"/>
              </a:solidFill>
              <a:latin typeface="Overpass"/>
              <a:ea typeface="Overpass"/>
              <a:cs typeface="Overpass"/>
              <a:sym typeface="Overpass"/>
            </a:endParaRPr>
          </a:p>
        </p:txBody>
      </p:sp>
      <p:sp>
        <p:nvSpPr>
          <p:cNvPr id="1344" name="Google Shape;1344;p107"/>
          <p:cNvSpPr/>
          <p:nvPr/>
        </p:nvSpPr>
        <p:spPr>
          <a:xfrm>
            <a:off x="2994300" y="1530575"/>
            <a:ext cx="827700" cy="8313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FFFFFF"/>
                </a:solidFill>
                <a:latin typeface="Overpass"/>
                <a:ea typeface="Overpass"/>
                <a:cs typeface="Overpass"/>
                <a:sym typeface="Overpass"/>
              </a:rPr>
              <a:t>ZipKin Server</a:t>
            </a:r>
            <a:endParaRPr sz="700">
              <a:solidFill>
                <a:srgbClr val="FFFFFF"/>
              </a:solidFill>
              <a:latin typeface="Overpass"/>
              <a:ea typeface="Overpass"/>
              <a:cs typeface="Overpass"/>
              <a:sym typeface="Overpass"/>
            </a:endParaRPr>
          </a:p>
        </p:txBody>
      </p:sp>
      <p:pic>
        <p:nvPicPr>
          <p:cNvPr id="1345" name="Google Shape;1345;p107"/>
          <p:cNvPicPr preferRelativeResize="0"/>
          <p:nvPr/>
        </p:nvPicPr>
        <p:blipFill rotWithShape="1">
          <a:blip r:embed="rId5">
            <a:alphaModFix/>
          </a:blip>
          <a:srcRect b="24150" l="0" r="0" t="0"/>
          <a:stretch/>
        </p:blipFill>
        <p:spPr>
          <a:xfrm>
            <a:off x="3149496" y="1738073"/>
            <a:ext cx="517125" cy="233375"/>
          </a:xfrm>
          <a:prstGeom prst="rect">
            <a:avLst/>
          </a:prstGeom>
          <a:noFill/>
          <a:ln>
            <a:noFill/>
          </a:ln>
        </p:spPr>
      </p:pic>
      <p:sp>
        <p:nvSpPr>
          <p:cNvPr id="1346" name="Google Shape;1346;p107"/>
          <p:cNvSpPr/>
          <p:nvPr/>
        </p:nvSpPr>
        <p:spPr>
          <a:xfrm>
            <a:off x="1708050" y="3385725"/>
            <a:ext cx="5727900" cy="77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Overpass"/>
                <a:ea typeface="Overpass"/>
                <a:cs typeface="Overpass"/>
                <a:sym typeface="Overpass"/>
              </a:rPr>
              <a:t>INFRASTRUCTURE</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50" name="Shape 1350"/>
        <p:cNvGrpSpPr/>
        <p:nvPr/>
      </p:nvGrpSpPr>
      <p:grpSpPr>
        <a:xfrm>
          <a:off x="0" y="0"/>
          <a:ext cx="0" cy="0"/>
          <a:chOff x="0" y="0"/>
          <a:chExt cx="0" cy="0"/>
        </a:xfrm>
      </p:grpSpPr>
      <p:sp>
        <p:nvSpPr>
          <p:cNvPr id="1351" name="Google Shape;1351;p108"/>
          <p:cNvSpPr txBox="1"/>
          <p:nvPr>
            <p:ph type="title"/>
          </p:nvPr>
        </p:nvSpPr>
        <p:spPr>
          <a:xfrm>
            <a:off x="826650" y="60960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t>WHAT ABOUT…?</a:t>
            </a:r>
            <a:endParaRPr b="1" sz="3600"/>
          </a:p>
        </p:txBody>
      </p:sp>
      <p:grpSp>
        <p:nvGrpSpPr>
          <p:cNvPr id="1352" name="Google Shape;1352;p108"/>
          <p:cNvGrpSpPr/>
          <p:nvPr/>
        </p:nvGrpSpPr>
        <p:grpSpPr>
          <a:xfrm>
            <a:off x="-150" y="2055900"/>
            <a:ext cx="9144150" cy="1390800"/>
            <a:chOff x="-150" y="2055900"/>
            <a:chExt cx="9144150" cy="1390800"/>
          </a:xfrm>
        </p:grpSpPr>
        <p:sp>
          <p:nvSpPr>
            <p:cNvPr id="1353" name="Google Shape;1353;p108"/>
            <p:cNvSpPr/>
            <p:nvPr/>
          </p:nvSpPr>
          <p:spPr>
            <a:xfrm>
              <a:off x="3171450" y="2057400"/>
              <a:ext cx="1389300" cy="1389300"/>
            </a:xfrm>
            <a:prstGeom prst="ellipse">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08"/>
            <p:cNvSpPr/>
            <p:nvPr/>
          </p:nvSpPr>
          <p:spPr>
            <a:xfrm>
              <a:off x="-150" y="2055900"/>
              <a:ext cx="3858300" cy="1389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08"/>
            <p:cNvSpPr/>
            <p:nvPr/>
          </p:nvSpPr>
          <p:spPr>
            <a:xfrm flipH="1">
              <a:off x="4583250" y="2057400"/>
              <a:ext cx="1389300" cy="1389300"/>
            </a:xfrm>
            <a:prstGeom prst="ellipse">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08"/>
            <p:cNvSpPr/>
            <p:nvPr/>
          </p:nvSpPr>
          <p:spPr>
            <a:xfrm flipH="1">
              <a:off x="5285700" y="2055900"/>
              <a:ext cx="3858300" cy="1389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7" name="Google Shape;1357;p108"/>
          <p:cNvSpPr/>
          <p:nvPr/>
        </p:nvSpPr>
        <p:spPr>
          <a:xfrm>
            <a:off x="4738475" y="2189950"/>
            <a:ext cx="1122900" cy="1122900"/>
          </a:xfrm>
          <a:prstGeom prst="ellipse">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08"/>
          <p:cNvSpPr txBox="1"/>
          <p:nvPr>
            <p:ph type="title"/>
          </p:nvPr>
        </p:nvSpPr>
        <p:spPr>
          <a:xfrm>
            <a:off x="317400" y="2058275"/>
            <a:ext cx="2679600" cy="138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400">
                <a:solidFill>
                  <a:srgbClr val="DCEDF1"/>
                </a:solidFill>
              </a:rPr>
              <a:t>POLYGLOT </a:t>
            </a:r>
            <a:endParaRPr sz="3400">
              <a:solidFill>
                <a:srgbClr val="DCEDF1"/>
              </a:solidFill>
            </a:endParaRPr>
          </a:p>
          <a:p>
            <a:pPr indent="0" lvl="0" marL="0" rtl="0" algn="r">
              <a:spcBef>
                <a:spcPts val="0"/>
              </a:spcBef>
              <a:spcAft>
                <a:spcPts val="0"/>
              </a:spcAft>
              <a:buNone/>
            </a:pPr>
            <a:r>
              <a:rPr lang="en" sz="3400">
                <a:solidFill>
                  <a:srgbClr val="DCEDF1"/>
                </a:solidFill>
              </a:rPr>
              <a:t>APPS</a:t>
            </a:r>
            <a:endParaRPr sz="3400">
              <a:solidFill>
                <a:srgbClr val="DCEDF1"/>
              </a:solidFill>
            </a:endParaRPr>
          </a:p>
        </p:txBody>
      </p:sp>
      <p:sp>
        <p:nvSpPr>
          <p:cNvPr id="1359" name="Google Shape;1359;p108"/>
          <p:cNvSpPr txBox="1"/>
          <p:nvPr>
            <p:ph type="title"/>
          </p:nvPr>
        </p:nvSpPr>
        <p:spPr>
          <a:xfrm>
            <a:off x="6160650" y="2058275"/>
            <a:ext cx="2679600" cy="138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400">
                <a:solidFill>
                  <a:srgbClr val="DCEDF1"/>
                </a:solidFill>
              </a:rPr>
              <a:t>EXISTING </a:t>
            </a:r>
            <a:endParaRPr sz="3400">
              <a:solidFill>
                <a:srgbClr val="DCEDF1"/>
              </a:solidFill>
            </a:endParaRPr>
          </a:p>
          <a:p>
            <a:pPr indent="0" lvl="0" marL="0" rtl="0" algn="l">
              <a:spcBef>
                <a:spcPts val="0"/>
              </a:spcBef>
              <a:spcAft>
                <a:spcPts val="0"/>
              </a:spcAft>
              <a:buNone/>
            </a:pPr>
            <a:r>
              <a:rPr lang="en" sz="3400">
                <a:solidFill>
                  <a:srgbClr val="DCEDF1"/>
                </a:solidFill>
              </a:rPr>
              <a:t>APPS</a:t>
            </a:r>
            <a:endParaRPr sz="3400">
              <a:solidFill>
                <a:srgbClr val="DCEDF1"/>
              </a:solidFill>
            </a:endParaRPr>
          </a:p>
        </p:txBody>
      </p:sp>
      <p:pic>
        <p:nvPicPr>
          <p:cNvPr id="1360" name="Google Shape;1360;p108"/>
          <p:cNvPicPr preferRelativeResize="0"/>
          <p:nvPr/>
        </p:nvPicPr>
        <p:blipFill>
          <a:blip r:embed="rId3">
            <a:alphaModFix/>
          </a:blip>
          <a:stretch>
            <a:fillRect/>
          </a:stretch>
        </p:blipFill>
        <p:spPr>
          <a:xfrm>
            <a:off x="4988216" y="2422934"/>
            <a:ext cx="601590" cy="674562"/>
          </a:xfrm>
          <a:prstGeom prst="rect">
            <a:avLst/>
          </a:prstGeom>
          <a:noFill/>
          <a:ln>
            <a:noFill/>
          </a:ln>
        </p:spPr>
      </p:pic>
      <p:sp>
        <p:nvSpPr>
          <p:cNvPr id="1361" name="Google Shape;1361;p108"/>
          <p:cNvSpPr/>
          <p:nvPr/>
        </p:nvSpPr>
        <p:spPr>
          <a:xfrm>
            <a:off x="3290700" y="2189975"/>
            <a:ext cx="1122900" cy="1122900"/>
          </a:xfrm>
          <a:prstGeom prst="ellipse">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2" name="Google Shape;1362;p108"/>
          <p:cNvPicPr preferRelativeResize="0"/>
          <p:nvPr/>
        </p:nvPicPr>
        <p:blipFill>
          <a:blip r:embed="rId4">
            <a:alphaModFix/>
          </a:blip>
          <a:stretch>
            <a:fillRect/>
          </a:stretch>
        </p:blipFill>
        <p:spPr>
          <a:xfrm>
            <a:off x="3569850" y="2448200"/>
            <a:ext cx="561150" cy="612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66" name="Shape 1366"/>
        <p:cNvGrpSpPr/>
        <p:nvPr/>
      </p:nvGrpSpPr>
      <p:grpSpPr>
        <a:xfrm>
          <a:off x="0" y="0"/>
          <a:ext cx="0" cy="0"/>
          <a:chOff x="0" y="0"/>
          <a:chExt cx="0" cy="0"/>
        </a:xfrm>
      </p:grpSpPr>
      <p:sp>
        <p:nvSpPr>
          <p:cNvPr id="1367" name="Google Shape;1367;p109"/>
          <p:cNvSpPr txBox="1"/>
          <p:nvPr>
            <p:ph type="title"/>
          </p:nvPr>
        </p:nvSpPr>
        <p:spPr>
          <a:xfrm>
            <a:off x="826650" y="1704884"/>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t>THERE SHOULD BE A </a:t>
            </a:r>
            <a:endParaRPr b="1" sz="3600"/>
          </a:p>
          <a:p>
            <a:pPr indent="0" lvl="0" marL="0" rtl="0" algn="ctr">
              <a:spcBef>
                <a:spcPts val="0"/>
              </a:spcBef>
              <a:spcAft>
                <a:spcPts val="0"/>
              </a:spcAft>
              <a:buNone/>
            </a:pPr>
            <a:r>
              <a:rPr b="1" lang="en" sz="3600">
                <a:solidFill>
                  <a:srgbClr val="990000"/>
                </a:solidFill>
              </a:rPr>
              <a:t>BETTER WAY</a:t>
            </a:r>
            <a:endParaRPr b="1" sz="3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71" name="Shape 1371"/>
        <p:cNvGrpSpPr/>
        <p:nvPr/>
      </p:nvGrpSpPr>
      <p:grpSpPr>
        <a:xfrm>
          <a:off x="0" y="0"/>
          <a:ext cx="0" cy="0"/>
          <a:chOff x="0" y="0"/>
          <a:chExt cx="0" cy="0"/>
        </a:xfrm>
      </p:grpSpPr>
      <p:sp>
        <p:nvSpPr>
          <p:cNvPr id="1372" name="Google Shape;1372;p110"/>
          <p:cNvSpPr txBox="1"/>
          <p:nvPr>
            <p:ph type="title"/>
          </p:nvPr>
        </p:nvSpPr>
        <p:spPr>
          <a:xfrm>
            <a:off x="969400" y="1704875"/>
            <a:ext cx="72051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t>ADDRESS THE COMPLEXITY </a:t>
            </a:r>
            <a:endParaRPr b="1" sz="3600"/>
          </a:p>
          <a:p>
            <a:pPr indent="0" lvl="0" marL="0" rtl="0" algn="ctr">
              <a:spcBef>
                <a:spcPts val="0"/>
              </a:spcBef>
              <a:spcAft>
                <a:spcPts val="0"/>
              </a:spcAft>
              <a:buNone/>
            </a:pPr>
            <a:r>
              <a:rPr b="1" lang="en" sz="3600"/>
              <a:t>IN THE </a:t>
            </a:r>
            <a:r>
              <a:rPr b="1" lang="en" sz="3600"/>
              <a:t>INFRASTRUCTURE</a:t>
            </a:r>
            <a:endParaRPr b="1" sz="3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76" name="Shape 1376"/>
        <p:cNvGrpSpPr/>
        <p:nvPr/>
      </p:nvGrpSpPr>
      <p:grpSpPr>
        <a:xfrm>
          <a:off x="0" y="0"/>
          <a:ext cx="0" cy="0"/>
          <a:chOff x="0" y="0"/>
          <a:chExt cx="0" cy="0"/>
        </a:xfrm>
      </p:grpSpPr>
      <p:sp>
        <p:nvSpPr>
          <p:cNvPr id="1377" name="Google Shape;1377;p111"/>
          <p:cNvSpPr/>
          <p:nvPr/>
        </p:nvSpPr>
        <p:spPr>
          <a:xfrm>
            <a:off x="3987400" y="1783900"/>
            <a:ext cx="1177500" cy="14076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1378" name="Google Shape;1378;p111"/>
          <p:cNvSpPr/>
          <p:nvPr/>
        </p:nvSpPr>
        <p:spPr>
          <a:xfrm>
            <a:off x="4161454" y="2202333"/>
            <a:ext cx="812700" cy="8127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Overpass"/>
                <a:ea typeface="Overpass"/>
                <a:cs typeface="Overpass"/>
                <a:sym typeface="Overpass"/>
              </a:rPr>
              <a:t>SERVICE</a:t>
            </a:r>
            <a:endParaRPr sz="800">
              <a:solidFill>
                <a:schemeClr val="lt1"/>
              </a:solidFill>
              <a:latin typeface="Overpass"/>
              <a:ea typeface="Overpass"/>
              <a:cs typeface="Overpass"/>
              <a:sym typeface="Overpass"/>
            </a:endParaRPr>
          </a:p>
          <a:p>
            <a:pPr indent="0" lvl="0" marL="0" rtl="0" algn="ctr">
              <a:spcBef>
                <a:spcPts val="0"/>
              </a:spcBef>
              <a:spcAft>
                <a:spcPts val="0"/>
              </a:spcAft>
              <a:buNone/>
            </a:pPr>
            <a:r>
              <a:rPr lang="en" sz="800">
                <a:solidFill>
                  <a:schemeClr val="lt1"/>
                </a:solidFill>
                <a:latin typeface="Overpass"/>
                <a:ea typeface="Overpass"/>
                <a:cs typeface="Overpass"/>
                <a:sym typeface="Overpass"/>
              </a:rPr>
              <a:t>CONTAINER</a:t>
            </a:r>
            <a:endParaRPr sz="800">
              <a:solidFill>
                <a:schemeClr val="lt1"/>
              </a:solidFill>
              <a:latin typeface="Overpass"/>
              <a:ea typeface="Overpass"/>
              <a:cs typeface="Overpass"/>
              <a:sym typeface="Overpass"/>
            </a:endParaRPr>
          </a:p>
        </p:txBody>
      </p:sp>
      <p:sp>
        <p:nvSpPr>
          <p:cNvPr id="1379" name="Google Shape;1379;p111"/>
          <p:cNvSpPr/>
          <p:nvPr/>
        </p:nvSpPr>
        <p:spPr>
          <a:xfrm>
            <a:off x="2615800" y="1783900"/>
            <a:ext cx="1177500" cy="14076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1380" name="Google Shape;1380;p111"/>
          <p:cNvSpPr/>
          <p:nvPr/>
        </p:nvSpPr>
        <p:spPr>
          <a:xfrm>
            <a:off x="2789854" y="2202333"/>
            <a:ext cx="812700" cy="8127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Overpass"/>
                <a:ea typeface="Overpass"/>
                <a:cs typeface="Overpass"/>
                <a:sym typeface="Overpass"/>
              </a:rPr>
              <a:t>SERVICE</a:t>
            </a:r>
            <a:endParaRPr sz="800">
              <a:solidFill>
                <a:schemeClr val="lt1"/>
              </a:solidFill>
              <a:latin typeface="Overpass"/>
              <a:ea typeface="Overpass"/>
              <a:cs typeface="Overpass"/>
              <a:sym typeface="Overpass"/>
            </a:endParaRPr>
          </a:p>
          <a:p>
            <a:pPr indent="0" lvl="0" marL="0" rtl="0" algn="ctr">
              <a:spcBef>
                <a:spcPts val="0"/>
              </a:spcBef>
              <a:spcAft>
                <a:spcPts val="0"/>
              </a:spcAft>
              <a:buNone/>
            </a:pPr>
            <a:r>
              <a:rPr lang="en" sz="800">
                <a:solidFill>
                  <a:schemeClr val="lt1"/>
                </a:solidFill>
                <a:latin typeface="Overpass"/>
                <a:ea typeface="Overpass"/>
                <a:cs typeface="Overpass"/>
                <a:sym typeface="Overpass"/>
              </a:rPr>
              <a:t>CONTAINER</a:t>
            </a:r>
            <a:endParaRPr sz="800">
              <a:solidFill>
                <a:schemeClr val="lt1"/>
              </a:solidFill>
              <a:latin typeface="Overpass"/>
              <a:ea typeface="Overpass"/>
              <a:cs typeface="Overpass"/>
              <a:sym typeface="Overpass"/>
            </a:endParaRPr>
          </a:p>
        </p:txBody>
      </p:sp>
      <p:sp>
        <p:nvSpPr>
          <p:cNvPr id="1381" name="Google Shape;1381;p111"/>
          <p:cNvSpPr/>
          <p:nvPr/>
        </p:nvSpPr>
        <p:spPr>
          <a:xfrm>
            <a:off x="5359000" y="1783900"/>
            <a:ext cx="1177500" cy="14076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1382" name="Google Shape;1382;p111"/>
          <p:cNvSpPr/>
          <p:nvPr/>
        </p:nvSpPr>
        <p:spPr>
          <a:xfrm>
            <a:off x="5533054" y="2202333"/>
            <a:ext cx="812700" cy="8127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Overpass"/>
                <a:ea typeface="Overpass"/>
                <a:cs typeface="Overpass"/>
                <a:sym typeface="Overpass"/>
              </a:rPr>
              <a:t>SERVICE</a:t>
            </a:r>
            <a:endParaRPr sz="800">
              <a:solidFill>
                <a:schemeClr val="lt1"/>
              </a:solidFill>
              <a:latin typeface="Overpass"/>
              <a:ea typeface="Overpass"/>
              <a:cs typeface="Overpass"/>
              <a:sym typeface="Overpass"/>
            </a:endParaRPr>
          </a:p>
          <a:p>
            <a:pPr indent="0" lvl="0" marL="0" rtl="0" algn="ctr">
              <a:spcBef>
                <a:spcPts val="0"/>
              </a:spcBef>
              <a:spcAft>
                <a:spcPts val="0"/>
              </a:spcAft>
              <a:buNone/>
            </a:pPr>
            <a:r>
              <a:rPr lang="en" sz="800">
                <a:solidFill>
                  <a:schemeClr val="lt1"/>
                </a:solidFill>
                <a:latin typeface="Overpass"/>
                <a:ea typeface="Overpass"/>
                <a:cs typeface="Overpass"/>
                <a:sym typeface="Overpass"/>
              </a:rPr>
              <a:t>CONTAINER</a:t>
            </a:r>
            <a:endParaRPr sz="800">
              <a:solidFill>
                <a:schemeClr val="lt1"/>
              </a:solidFill>
              <a:latin typeface="Overpass"/>
              <a:ea typeface="Overpass"/>
              <a:cs typeface="Overpass"/>
              <a:sym typeface="Overpass"/>
            </a:endParaRPr>
          </a:p>
        </p:txBody>
      </p:sp>
      <p:sp>
        <p:nvSpPr>
          <p:cNvPr id="1383" name="Google Shape;1383;p111"/>
          <p:cNvSpPr/>
          <p:nvPr/>
        </p:nvSpPr>
        <p:spPr>
          <a:xfrm>
            <a:off x="2607450" y="3307902"/>
            <a:ext cx="3929100" cy="4242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KUBERNETES </a:t>
            </a:r>
            <a:endParaRPr sz="1200">
              <a:solidFill>
                <a:srgbClr val="FFFFFF"/>
              </a:solidFill>
              <a:latin typeface="Overpass"/>
              <a:ea typeface="Overpass"/>
              <a:cs typeface="Overpass"/>
              <a:sym typeface="Overpass"/>
            </a:endParaRPr>
          </a:p>
        </p:txBody>
      </p:sp>
      <p:sp>
        <p:nvSpPr>
          <p:cNvPr id="1384" name="Google Shape;1384;p111"/>
          <p:cNvSpPr txBox="1"/>
          <p:nvPr/>
        </p:nvSpPr>
        <p:spPr>
          <a:xfrm>
            <a:off x="685800" y="0"/>
            <a:ext cx="7772400" cy="102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AUTOMATING CONTAINER DEPLOYMENT</a:t>
            </a:r>
            <a:endParaRPr sz="2800">
              <a:latin typeface="Overpass"/>
              <a:ea typeface="Overpass"/>
              <a:cs typeface="Overpass"/>
              <a:sym typeface="Overpass"/>
            </a:endParaRPr>
          </a:p>
        </p:txBody>
      </p:sp>
      <p:sp>
        <p:nvSpPr>
          <p:cNvPr id="1385" name="Google Shape;1385;p111"/>
          <p:cNvSpPr/>
          <p:nvPr/>
        </p:nvSpPr>
        <p:spPr>
          <a:xfrm>
            <a:off x="2607300" y="3764601"/>
            <a:ext cx="3929100" cy="555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INFRASTRUCTURE</a:t>
            </a:r>
            <a:endParaRPr sz="1200">
              <a:solidFill>
                <a:srgbClr val="FFFFFF"/>
              </a:solidFill>
              <a:latin typeface="Overpass"/>
              <a:ea typeface="Overpass"/>
              <a:cs typeface="Overpass"/>
              <a:sym typeface="Overpas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89" name="Shape 1389"/>
        <p:cNvGrpSpPr/>
        <p:nvPr/>
      </p:nvGrpSpPr>
      <p:grpSpPr>
        <a:xfrm>
          <a:off x="0" y="0"/>
          <a:ext cx="0" cy="0"/>
          <a:chOff x="0" y="0"/>
          <a:chExt cx="0" cy="0"/>
        </a:xfrm>
      </p:grpSpPr>
      <p:sp>
        <p:nvSpPr>
          <p:cNvPr id="1390" name="Google Shape;1390;p112"/>
          <p:cNvSpPr txBox="1"/>
          <p:nvPr/>
        </p:nvSpPr>
        <p:spPr>
          <a:xfrm>
            <a:off x="3296500" y="1160825"/>
            <a:ext cx="5230200" cy="2672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verpass"/>
              <a:buChar char="●"/>
            </a:pPr>
            <a:r>
              <a:rPr lang="en" sz="1800">
                <a:latin typeface="Overpass"/>
                <a:ea typeface="Overpass"/>
                <a:cs typeface="Overpass"/>
                <a:sym typeface="Overpass"/>
              </a:rPr>
              <a:t>Two or more containers deployed to same pod</a:t>
            </a:r>
            <a:endParaRPr sz="1800">
              <a:latin typeface="Overpass"/>
              <a:ea typeface="Overpass"/>
              <a:cs typeface="Overpass"/>
              <a:sym typeface="Overpass"/>
            </a:endParaRPr>
          </a:p>
          <a:p>
            <a:pPr indent="-342900" lvl="0" marL="457200" rtl="0" algn="l">
              <a:spcBef>
                <a:spcPts val="0"/>
              </a:spcBef>
              <a:spcAft>
                <a:spcPts val="0"/>
              </a:spcAft>
              <a:buSzPts val="1800"/>
              <a:buFont typeface="Overpass"/>
              <a:buChar char="●"/>
            </a:pPr>
            <a:r>
              <a:rPr lang="en" sz="1800">
                <a:latin typeface="Overpass"/>
                <a:ea typeface="Overpass"/>
                <a:cs typeface="Overpass"/>
                <a:sym typeface="Overpass"/>
              </a:rPr>
              <a:t>Share </a:t>
            </a:r>
            <a:endParaRPr sz="1800">
              <a:latin typeface="Overpass"/>
              <a:ea typeface="Overpass"/>
              <a:cs typeface="Overpass"/>
              <a:sym typeface="Overpass"/>
            </a:endParaRPr>
          </a:p>
          <a:p>
            <a:pPr indent="-342900" lvl="1" marL="914400" rtl="0" algn="l">
              <a:spcBef>
                <a:spcPts val="0"/>
              </a:spcBef>
              <a:spcAft>
                <a:spcPts val="0"/>
              </a:spcAft>
              <a:buSzPts val="1800"/>
              <a:buFont typeface="Overpass"/>
              <a:buChar char="○"/>
            </a:pPr>
            <a:r>
              <a:rPr lang="en" sz="1800">
                <a:latin typeface="Overpass"/>
                <a:ea typeface="Overpass"/>
                <a:cs typeface="Overpass"/>
                <a:sym typeface="Overpass"/>
              </a:rPr>
              <a:t>Same</a:t>
            </a:r>
            <a:endParaRPr sz="1800">
              <a:latin typeface="Overpass"/>
              <a:ea typeface="Overpass"/>
              <a:cs typeface="Overpass"/>
              <a:sym typeface="Overpass"/>
            </a:endParaRPr>
          </a:p>
          <a:p>
            <a:pPr indent="-342900" lvl="2" marL="1371600" rtl="0" algn="l">
              <a:spcBef>
                <a:spcPts val="0"/>
              </a:spcBef>
              <a:spcAft>
                <a:spcPts val="0"/>
              </a:spcAft>
              <a:buSzPts val="1800"/>
              <a:buFont typeface="Overpass"/>
              <a:buChar char="■"/>
            </a:pPr>
            <a:r>
              <a:rPr lang="en" sz="1800">
                <a:latin typeface="Overpass"/>
                <a:ea typeface="Overpass"/>
                <a:cs typeface="Overpass"/>
                <a:sym typeface="Overpass"/>
              </a:rPr>
              <a:t>Namespace</a:t>
            </a:r>
            <a:endParaRPr sz="1800">
              <a:latin typeface="Overpass"/>
              <a:ea typeface="Overpass"/>
              <a:cs typeface="Overpass"/>
              <a:sym typeface="Overpass"/>
            </a:endParaRPr>
          </a:p>
          <a:p>
            <a:pPr indent="-342900" lvl="2" marL="1371600" marR="0" rtl="0" algn="l">
              <a:lnSpc>
                <a:spcPct val="100000"/>
              </a:lnSpc>
              <a:spcBef>
                <a:spcPts val="0"/>
              </a:spcBef>
              <a:spcAft>
                <a:spcPts val="0"/>
              </a:spcAft>
              <a:buClr>
                <a:srgbClr val="000000"/>
              </a:buClr>
              <a:buSzPts val="1800"/>
              <a:buFont typeface="Overpass"/>
              <a:buChar char="■"/>
            </a:pPr>
            <a:r>
              <a:rPr lang="en" sz="1800">
                <a:latin typeface="Overpass"/>
                <a:ea typeface="Overpass"/>
                <a:cs typeface="Overpass"/>
                <a:sym typeface="Overpass"/>
              </a:rPr>
              <a:t>Pod IP</a:t>
            </a:r>
            <a:endParaRPr sz="1800">
              <a:latin typeface="Overpass"/>
              <a:ea typeface="Overpass"/>
              <a:cs typeface="Overpass"/>
              <a:sym typeface="Overpass"/>
            </a:endParaRPr>
          </a:p>
          <a:p>
            <a:pPr indent="-342900" lvl="1" marL="914400" rtl="0" algn="l">
              <a:spcBef>
                <a:spcPts val="0"/>
              </a:spcBef>
              <a:spcAft>
                <a:spcPts val="0"/>
              </a:spcAft>
              <a:buSzPts val="1800"/>
              <a:buFont typeface="Overpass"/>
              <a:buChar char="○"/>
            </a:pPr>
            <a:r>
              <a:rPr lang="en" sz="1800">
                <a:latin typeface="Overpass"/>
                <a:ea typeface="Overpass"/>
                <a:cs typeface="Overpass"/>
                <a:sym typeface="Overpass"/>
              </a:rPr>
              <a:t>Shared lifecycle</a:t>
            </a:r>
            <a:endParaRPr sz="1800">
              <a:latin typeface="Overpass"/>
              <a:ea typeface="Overpass"/>
              <a:cs typeface="Overpass"/>
              <a:sym typeface="Overpass"/>
            </a:endParaRPr>
          </a:p>
          <a:p>
            <a:pPr indent="-342900" lvl="0" marL="457200" rtl="0" algn="l">
              <a:spcBef>
                <a:spcPts val="0"/>
              </a:spcBef>
              <a:spcAft>
                <a:spcPts val="0"/>
              </a:spcAft>
              <a:buSzPts val="1800"/>
              <a:buFont typeface="Overpass"/>
              <a:buChar char="●"/>
            </a:pPr>
            <a:r>
              <a:rPr lang="en" sz="1800">
                <a:latin typeface="Overpass"/>
                <a:ea typeface="Overpass"/>
                <a:cs typeface="Overpass"/>
                <a:sym typeface="Overpass"/>
              </a:rPr>
              <a:t>Used to enhance the co-located containers</a:t>
            </a:r>
            <a:endParaRPr sz="1800">
              <a:latin typeface="Overpass"/>
              <a:ea typeface="Overpass"/>
              <a:cs typeface="Overpass"/>
              <a:sym typeface="Overpass"/>
            </a:endParaRPr>
          </a:p>
          <a:p>
            <a:pPr indent="-342900" lvl="0" marL="457200" rtl="0" algn="l">
              <a:spcBef>
                <a:spcPts val="0"/>
              </a:spcBef>
              <a:spcAft>
                <a:spcPts val="0"/>
              </a:spcAft>
              <a:buSzPts val="1800"/>
              <a:buFont typeface="Overpass"/>
              <a:buChar char="●"/>
            </a:pPr>
            <a:r>
              <a:rPr lang="en" sz="1800">
                <a:latin typeface="Overpass"/>
                <a:ea typeface="Overpass"/>
                <a:cs typeface="Overpass"/>
                <a:sym typeface="Overpass"/>
              </a:rPr>
              <a:t>Istio Proxy (L7 Proxy)</a:t>
            </a:r>
            <a:endParaRPr sz="1800">
              <a:latin typeface="Overpass"/>
              <a:ea typeface="Overpass"/>
              <a:cs typeface="Overpass"/>
              <a:sym typeface="Overpass"/>
            </a:endParaRPr>
          </a:p>
          <a:p>
            <a:pPr indent="-342900" lvl="1" marL="914400" rtl="0" algn="l">
              <a:spcBef>
                <a:spcPts val="0"/>
              </a:spcBef>
              <a:spcAft>
                <a:spcPts val="0"/>
              </a:spcAft>
              <a:buSzPts val="1800"/>
              <a:buFont typeface="Overpass"/>
              <a:buChar char="○"/>
            </a:pPr>
            <a:r>
              <a:rPr lang="en" sz="1800">
                <a:latin typeface="Overpass"/>
                <a:ea typeface="Overpass"/>
                <a:cs typeface="Overpass"/>
                <a:sym typeface="Overpass"/>
              </a:rPr>
              <a:t>Proxy all network traffic in and out of the app container</a:t>
            </a:r>
            <a:endParaRPr sz="1800">
              <a:latin typeface="Overpass"/>
              <a:ea typeface="Overpass"/>
              <a:cs typeface="Overpass"/>
              <a:sym typeface="Overpass"/>
            </a:endParaRPr>
          </a:p>
        </p:txBody>
      </p:sp>
      <p:sp>
        <p:nvSpPr>
          <p:cNvPr id="1391" name="Google Shape;1391;p112"/>
          <p:cNvSpPr txBox="1"/>
          <p:nvPr/>
        </p:nvSpPr>
        <p:spPr>
          <a:xfrm>
            <a:off x="243525" y="4413650"/>
            <a:ext cx="6564000" cy="28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rPr>
              <a:t>Source: </a:t>
            </a:r>
            <a:r>
              <a:rPr lang="en" sz="800" u="sng">
                <a:solidFill>
                  <a:schemeClr val="hlink"/>
                </a:solidFill>
                <a:hlinkClick r:id="rId3"/>
              </a:rPr>
              <a:t>http://blog.kubernetes.io/2015/06/the-distributed-system-toolkit-patterns.html</a:t>
            </a:r>
            <a:r>
              <a:rPr lang="en" sz="800">
                <a:solidFill>
                  <a:srgbClr val="666666"/>
                </a:solidFill>
              </a:rPr>
              <a:t> </a:t>
            </a:r>
            <a:endParaRPr sz="800">
              <a:solidFill>
                <a:srgbClr val="666666"/>
              </a:solidFill>
            </a:endParaRPr>
          </a:p>
        </p:txBody>
      </p:sp>
      <p:sp>
        <p:nvSpPr>
          <p:cNvPr id="1392" name="Google Shape;1392;p112"/>
          <p:cNvSpPr txBox="1"/>
          <p:nvPr>
            <p:ph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SIDECARS</a:t>
            </a:r>
            <a:endParaRPr/>
          </a:p>
        </p:txBody>
      </p:sp>
      <p:grpSp>
        <p:nvGrpSpPr>
          <p:cNvPr id="1393" name="Google Shape;1393;p112"/>
          <p:cNvGrpSpPr/>
          <p:nvPr/>
        </p:nvGrpSpPr>
        <p:grpSpPr>
          <a:xfrm>
            <a:off x="744387" y="1399875"/>
            <a:ext cx="1129800" cy="1531500"/>
            <a:chOff x="1269062" y="865550"/>
            <a:chExt cx="1129800" cy="1531500"/>
          </a:xfrm>
        </p:grpSpPr>
        <p:sp>
          <p:nvSpPr>
            <p:cNvPr id="1394" name="Google Shape;1394;p112"/>
            <p:cNvSpPr/>
            <p:nvPr/>
          </p:nvSpPr>
          <p:spPr>
            <a:xfrm>
              <a:off x="1269062" y="865550"/>
              <a:ext cx="1129800" cy="15315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1395" name="Google Shape;1395;p112"/>
            <p:cNvSpPr/>
            <p:nvPr/>
          </p:nvSpPr>
          <p:spPr>
            <a:xfrm>
              <a:off x="1397498" y="1292755"/>
              <a:ext cx="854700" cy="4329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 A</a:t>
              </a:r>
              <a:endParaRPr sz="900">
                <a:solidFill>
                  <a:srgbClr val="FFFFFF"/>
                </a:solidFill>
                <a:latin typeface="Overpass"/>
                <a:ea typeface="Overpass"/>
                <a:cs typeface="Overpass"/>
                <a:sym typeface="Overpass"/>
              </a:endParaRPr>
            </a:p>
          </p:txBody>
        </p:sp>
        <p:sp>
          <p:nvSpPr>
            <p:cNvPr id="1396" name="Google Shape;1396;p112"/>
            <p:cNvSpPr/>
            <p:nvPr/>
          </p:nvSpPr>
          <p:spPr>
            <a:xfrm>
              <a:off x="1438861" y="1998241"/>
              <a:ext cx="768000" cy="25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Istio Proxy</a:t>
              </a:r>
              <a:endParaRPr sz="800">
                <a:solidFill>
                  <a:srgbClr val="FFFFFF"/>
                </a:solidFill>
                <a:latin typeface="Overpass"/>
                <a:ea typeface="Overpass"/>
                <a:cs typeface="Overpass"/>
                <a:sym typeface="Overpas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77"/>
          <p:cNvSpPr txBox="1"/>
          <p:nvPr>
            <p:ph type="title"/>
          </p:nvPr>
        </p:nvSpPr>
        <p:spPr>
          <a:xfrm>
            <a:off x="1162050" y="709500"/>
            <a:ext cx="6515100" cy="7257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800" strike="sngStrike">
                <a:latin typeface="Proxima Nova"/>
                <a:ea typeface="Proxima Nova"/>
                <a:cs typeface="Proxima Nova"/>
                <a:sym typeface="Proxima Nova"/>
              </a:rPr>
              <a:t>MICROSERVICES</a:t>
            </a:r>
            <a:r>
              <a:rPr lang="en" sz="2800">
                <a:latin typeface="Proxima Nova"/>
                <a:ea typeface="Proxima Nova"/>
                <a:cs typeface="Proxima Nova"/>
                <a:sym typeface="Proxima Nova"/>
              </a:rPr>
              <a:t> ARCHITECTURE</a:t>
            </a:r>
            <a:endParaRPr sz="2800">
              <a:latin typeface="Proxima Nova"/>
              <a:ea typeface="Proxima Nova"/>
              <a:cs typeface="Proxima Nova"/>
              <a:sym typeface="Proxima Nova"/>
            </a:endParaRPr>
          </a:p>
          <a:p>
            <a:pPr indent="0" lvl="0" marL="0" rtl="0" algn="l">
              <a:lnSpc>
                <a:spcPct val="100000"/>
              </a:lnSpc>
              <a:spcBef>
                <a:spcPts val="0"/>
              </a:spcBef>
              <a:spcAft>
                <a:spcPts val="0"/>
              </a:spcAft>
              <a:buNone/>
            </a:pPr>
            <a:r>
              <a:rPr lang="en" sz="1800">
                <a:solidFill>
                  <a:srgbClr val="980000"/>
                </a:solidFill>
                <a:latin typeface="Overpass"/>
                <a:ea typeface="Overpass"/>
                <a:cs typeface="Overpass"/>
                <a:sym typeface="Overpass"/>
              </a:rPr>
              <a:t>                  </a:t>
            </a:r>
            <a:r>
              <a:rPr lang="en" sz="2200">
                <a:solidFill>
                  <a:srgbClr val="980000"/>
                </a:solidFill>
                <a:latin typeface="Overpass"/>
                <a:ea typeface="Overpass"/>
                <a:cs typeface="Overpass"/>
                <a:sym typeface="Overpass"/>
              </a:rPr>
              <a:t>DISTRIBUTED</a:t>
            </a:r>
            <a:endParaRPr sz="2200">
              <a:solidFill>
                <a:srgbClr val="980000"/>
              </a:solidFill>
              <a:latin typeface="Overpass"/>
              <a:ea typeface="Overpass"/>
              <a:cs typeface="Overpass"/>
              <a:sym typeface="Overpass"/>
            </a:endParaRPr>
          </a:p>
          <a:p>
            <a:pPr indent="457200" lvl="0" marL="0" rtl="0" algn="l">
              <a:lnSpc>
                <a:spcPct val="115000"/>
              </a:lnSpc>
              <a:spcBef>
                <a:spcPts val="0"/>
              </a:spcBef>
              <a:spcAft>
                <a:spcPts val="0"/>
              </a:spcAft>
              <a:buNone/>
            </a:pPr>
            <a:r>
              <a:t/>
            </a:r>
            <a:endParaRPr>
              <a:solidFill>
                <a:srgbClr val="FF0000"/>
              </a:solidFill>
            </a:endParaRPr>
          </a:p>
        </p:txBody>
      </p:sp>
      <p:sp>
        <p:nvSpPr>
          <p:cNvPr id="653" name="Google Shape;653;p7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654" name="Google Shape;654;p77"/>
          <p:cNvGrpSpPr/>
          <p:nvPr/>
        </p:nvGrpSpPr>
        <p:grpSpPr>
          <a:xfrm>
            <a:off x="1237635" y="1811923"/>
            <a:ext cx="6711296" cy="2361179"/>
            <a:chOff x="1237635" y="1811923"/>
            <a:chExt cx="6711296" cy="2361179"/>
          </a:xfrm>
        </p:grpSpPr>
        <p:sp>
          <p:nvSpPr>
            <p:cNvPr id="655" name="Google Shape;655;p77"/>
            <p:cNvSpPr/>
            <p:nvPr/>
          </p:nvSpPr>
          <p:spPr>
            <a:xfrm>
              <a:off x="5145271" y="2193025"/>
              <a:ext cx="827700" cy="312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Runtime</a:t>
              </a:r>
              <a:endParaRPr sz="700">
                <a:solidFill>
                  <a:srgbClr val="FFFFFF"/>
                </a:solidFill>
                <a:latin typeface="Overpass"/>
                <a:ea typeface="Overpass"/>
                <a:cs typeface="Overpass"/>
                <a:sym typeface="Overpass"/>
              </a:endParaRPr>
            </a:p>
          </p:txBody>
        </p:sp>
        <p:sp>
          <p:nvSpPr>
            <p:cNvPr id="656" name="Google Shape;656;p77"/>
            <p:cNvSpPr/>
            <p:nvPr/>
          </p:nvSpPr>
          <p:spPr>
            <a:xfrm>
              <a:off x="5145272" y="1888058"/>
              <a:ext cx="827700" cy="312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657" name="Google Shape;657;p77"/>
            <p:cNvSpPr/>
            <p:nvPr/>
          </p:nvSpPr>
          <p:spPr>
            <a:xfrm>
              <a:off x="5150471" y="3030945"/>
              <a:ext cx="827700" cy="312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Runtime</a:t>
              </a:r>
              <a:endParaRPr sz="700">
                <a:solidFill>
                  <a:srgbClr val="FFFFFF"/>
                </a:solidFill>
                <a:latin typeface="Overpass"/>
                <a:ea typeface="Overpass"/>
                <a:cs typeface="Overpass"/>
                <a:sym typeface="Overpass"/>
              </a:endParaRPr>
            </a:p>
          </p:txBody>
        </p:sp>
        <p:sp>
          <p:nvSpPr>
            <p:cNvPr id="658" name="Google Shape;658;p77"/>
            <p:cNvSpPr/>
            <p:nvPr/>
          </p:nvSpPr>
          <p:spPr>
            <a:xfrm>
              <a:off x="5150472" y="2725978"/>
              <a:ext cx="827700" cy="312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659" name="Google Shape;659;p77"/>
            <p:cNvSpPr/>
            <p:nvPr/>
          </p:nvSpPr>
          <p:spPr>
            <a:xfrm>
              <a:off x="7121230" y="3030945"/>
              <a:ext cx="827700" cy="312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Runtime</a:t>
              </a:r>
              <a:endParaRPr sz="700">
                <a:solidFill>
                  <a:srgbClr val="FFFFFF"/>
                </a:solidFill>
                <a:latin typeface="Overpass"/>
                <a:ea typeface="Overpass"/>
                <a:cs typeface="Overpass"/>
                <a:sym typeface="Overpass"/>
              </a:endParaRPr>
            </a:p>
          </p:txBody>
        </p:sp>
        <p:sp>
          <p:nvSpPr>
            <p:cNvPr id="660" name="Google Shape;660;p77"/>
            <p:cNvSpPr/>
            <p:nvPr/>
          </p:nvSpPr>
          <p:spPr>
            <a:xfrm>
              <a:off x="7121231" y="2725978"/>
              <a:ext cx="827700" cy="312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661" name="Google Shape;661;p77"/>
            <p:cNvSpPr/>
            <p:nvPr/>
          </p:nvSpPr>
          <p:spPr>
            <a:xfrm>
              <a:off x="7121230" y="3860689"/>
              <a:ext cx="827700" cy="312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Runtime</a:t>
              </a:r>
              <a:endParaRPr sz="700">
                <a:solidFill>
                  <a:srgbClr val="FFFFFF"/>
                </a:solidFill>
                <a:latin typeface="Overpass"/>
                <a:ea typeface="Overpass"/>
                <a:cs typeface="Overpass"/>
                <a:sym typeface="Overpass"/>
              </a:endParaRPr>
            </a:p>
          </p:txBody>
        </p:sp>
        <p:sp>
          <p:nvSpPr>
            <p:cNvPr id="662" name="Google Shape;662;p77"/>
            <p:cNvSpPr/>
            <p:nvPr/>
          </p:nvSpPr>
          <p:spPr>
            <a:xfrm>
              <a:off x="7121231" y="3555722"/>
              <a:ext cx="827700" cy="312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663" name="Google Shape;663;p77"/>
            <p:cNvSpPr/>
            <p:nvPr/>
          </p:nvSpPr>
          <p:spPr>
            <a:xfrm>
              <a:off x="6135860" y="3860689"/>
              <a:ext cx="827700" cy="312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Runtime</a:t>
              </a:r>
              <a:endParaRPr sz="700">
                <a:solidFill>
                  <a:srgbClr val="FFFFFF"/>
                </a:solidFill>
                <a:latin typeface="Overpass"/>
                <a:ea typeface="Overpass"/>
                <a:cs typeface="Overpass"/>
                <a:sym typeface="Overpass"/>
              </a:endParaRPr>
            </a:p>
          </p:txBody>
        </p:sp>
        <p:sp>
          <p:nvSpPr>
            <p:cNvPr id="664" name="Google Shape;664;p77"/>
            <p:cNvSpPr/>
            <p:nvPr/>
          </p:nvSpPr>
          <p:spPr>
            <a:xfrm>
              <a:off x="6135861" y="3555722"/>
              <a:ext cx="827700" cy="312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665" name="Google Shape;665;p77"/>
            <p:cNvSpPr/>
            <p:nvPr/>
          </p:nvSpPr>
          <p:spPr>
            <a:xfrm>
              <a:off x="5150491" y="3860689"/>
              <a:ext cx="827700" cy="312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Runtime</a:t>
              </a:r>
              <a:endParaRPr sz="700">
                <a:solidFill>
                  <a:srgbClr val="FFFFFF"/>
                </a:solidFill>
                <a:latin typeface="Overpass"/>
                <a:ea typeface="Overpass"/>
                <a:cs typeface="Overpass"/>
                <a:sym typeface="Overpass"/>
              </a:endParaRPr>
            </a:p>
          </p:txBody>
        </p:sp>
        <p:sp>
          <p:nvSpPr>
            <p:cNvPr id="666" name="Google Shape;666;p77"/>
            <p:cNvSpPr/>
            <p:nvPr/>
          </p:nvSpPr>
          <p:spPr>
            <a:xfrm>
              <a:off x="5150491" y="3555722"/>
              <a:ext cx="827700" cy="312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667" name="Google Shape;667;p77"/>
            <p:cNvSpPr/>
            <p:nvPr/>
          </p:nvSpPr>
          <p:spPr>
            <a:xfrm>
              <a:off x="6135841" y="3030945"/>
              <a:ext cx="827700" cy="312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Runtime</a:t>
              </a:r>
              <a:endParaRPr sz="700">
                <a:solidFill>
                  <a:srgbClr val="FFFFFF"/>
                </a:solidFill>
                <a:latin typeface="Overpass"/>
                <a:ea typeface="Overpass"/>
                <a:cs typeface="Overpass"/>
                <a:sym typeface="Overpass"/>
              </a:endParaRPr>
            </a:p>
          </p:txBody>
        </p:sp>
        <p:sp>
          <p:nvSpPr>
            <p:cNvPr id="668" name="Google Shape;668;p77"/>
            <p:cNvSpPr/>
            <p:nvPr/>
          </p:nvSpPr>
          <p:spPr>
            <a:xfrm>
              <a:off x="6135842" y="2725978"/>
              <a:ext cx="827700" cy="312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cxnSp>
          <p:nvCxnSpPr>
            <p:cNvPr id="669" name="Google Shape;669;p77"/>
            <p:cNvCxnSpPr/>
            <p:nvPr/>
          </p:nvCxnSpPr>
          <p:spPr>
            <a:xfrm>
              <a:off x="4178966" y="2974125"/>
              <a:ext cx="845400" cy="0"/>
            </a:xfrm>
            <a:prstGeom prst="straightConnector1">
              <a:avLst/>
            </a:prstGeom>
            <a:noFill/>
            <a:ln cap="flat" cmpd="sng" w="9525">
              <a:solidFill>
                <a:srgbClr val="000000"/>
              </a:solidFill>
              <a:prstDash val="solid"/>
              <a:round/>
              <a:headEnd len="med" w="med" type="none"/>
              <a:tailEnd len="med" w="med" type="triangle"/>
            </a:ln>
          </p:spPr>
        </p:cxnSp>
        <p:grpSp>
          <p:nvGrpSpPr>
            <p:cNvPr id="670" name="Google Shape;670;p77"/>
            <p:cNvGrpSpPr/>
            <p:nvPr/>
          </p:nvGrpSpPr>
          <p:grpSpPr>
            <a:xfrm>
              <a:off x="1237635" y="1811923"/>
              <a:ext cx="2777990" cy="2361179"/>
              <a:chOff x="902650" y="1911576"/>
              <a:chExt cx="1980600" cy="1683430"/>
            </a:xfrm>
          </p:grpSpPr>
          <p:sp>
            <p:nvSpPr>
              <p:cNvPr id="671" name="Google Shape;671;p77"/>
              <p:cNvSpPr/>
              <p:nvPr/>
            </p:nvSpPr>
            <p:spPr>
              <a:xfrm>
                <a:off x="902650" y="1911576"/>
                <a:ext cx="1980600" cy="1210800"/>
              </a:xfrm>
              <a:prstGeom prst="rect">
                <a:avLst/>
              </a:prstGeom>
              <a:solidFill>
                <a:srgbClr val="A2C4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a:ea typeface="Overpass"/>
                  <a:cs typeface="Overpass"/>
                  <a:sym typeface="Overpass"/>
                </a:endParaRPr>
              </a:p>
            </p:txBody>
          </p:sp>
          <p:sp>
            <p:nvSpPr>
              <p:cNvPr id="672" name="Google Shape;672;p77"/>
              <p:cNvSpPr/>
              <p:nvPr/>
            </p:nvSpPr>
            <p:spPr>
              <a:xfrm>
                <a:off x="902650" y="3115905"/>
                <a:ext cx="1980600" cy="479100"/>
              </a:xfrm>
              <a:prstGeom prst="rect">
                <a:avLst/>
              </a:prstGeom>
              <a:solidFill>
                <a:srgbClr val="0C343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Application Server</a:t>
                </a:r>
                <a:endParaRPr>
                  <a:solidFill>
                    <a:srgbClr val="FFFFFF"/>
                  </a:solidFill>
                  <a:latin typeface="Overpass"/>
                  <a:ea typeface="Overpass"/>
                  <a:cs typeface="Overpass"/>
                  <a:sym typeface="Overpass"/>
                </a:endParaRPr>
              </a:p>
            </p:txBody>
          </p:sp>
          <p:sp>
            <p:nvSpPr>
              <p:cNvPr id="673" name="Google Shape;673;p77"/>
              <p:cNvSpPr/>
              <p:nvPr/>
            </p:nvSpPr>
            <p:spPr>
              <a:xfrm>
                <a:off x="987863" y="2075024"/>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HTML</a:t>
                </a:r>
                <a:endParaRPr sz="800">
                  <a:solidFill>
                    <a:srgbClr val="FFFFFF"/>
                  </a:solidFill>
                  <a:latin typeface="Overpass"/>
                  <a:ea typeface="Overpass"/>
                  <a:cs typeface="Overpass"/>
                  <a:sym typeface="Overpass"/>
                </a:endParaRPr>
              </a:p>
            </p:txBody>
          </p:sp>
          <p:sp>
            <p:nvSpPr>
              <p:cNvPr id="674" name="Google Shape;674;p77"/>
              <p:cNvSpPr/>
              <p:nvPr/>
            </p:nvSpPr>
            <p:spPr>
              <a:xfrm>
                <a:off x="1604398" y="2075024"/>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Javascript</a:t>
                </a:r>
                <a:endParaRPr sz="800">
                  <a:solidFill>
                    <a:srgbClr val="FFFFFF"/>
                  </a:solidFill>
                  <a:latin typeface="Overpass"/>
                  <a:ea typeface="Overpass"/>
                  <a:cs typeface="Overpass"/>
                  <a:sym typeface="Overpass"/>
                </a:endParaRPr>
              </a:p>
            </p:txBody>
          </p:sp>
          <p:sp>
            <p:nvSpPr>
              <p:cNvPr id="675" name="Google Shape;675;p77"/>
              <p:cNvSpPr/>
              <p:nvPr/>
            </p:nvSpPr>
            <p:spPr>
              <a:xfrm>
                <a:off x="2220932" y="2075024"/>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Web</a:t>
                </a:r>
                <a:endParaRPr sz="800">
                  <a:solidFill>
                    <a:srgbClr val="FFFFFF"/>
                  </a:solidFill>
                  <a:latin typeface="Overpass"/>
                  <a:ea typeface="Overpass"/>
                  <a:cs typeface="Overpass"/>
                  <a:sym typeface="Overpass"/>
                </a:endParaRPr>
              </a:p>
            </p:txBody>
          </p:sp>
          <p:sp>
            <p:nvSpPr>
              <p:cNvPr id="676" name="Google Shape;676;p77"/>
              <p:cNvSpPr/>
              <p:nvPr/>
            </p:nvSpPr>
            <p:spPr>
              <a:xfrm>
                <a:off x="2220932" y="2317898"/>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p:txBody>
          </p:sp>
          <p:sp>
            <p:nvSpPr>
              <p:cNvPr id="677" name="Google Shape;677;p77"/>
              <p:cNvSpPr/>
              <p:nvPr/>
            </p:nvSpPr>
            <p:spPr>
              <a:xfrm>
                <a:off x="1604398" y="2317898"/>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p:txBody>
          </p:sp>
          <p:sp>
            <p:nvSpPr>
              <p:cNvPr id="678" name="Google Shape;678;p77"/>
              <p:cNvSpPr/>
              <p:nvPr/>
            </p:nvSpPr>
            <p:spPr>
              <a:xfrm>
                <a:off x="987863" y="2317898"/>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p:txBody>
          </p:sp>
          <p:sp>
            <p:nvSpPr>
              <p:cNvPr id="679" name="Google Shape;679;p77"/>
              <p:cNvSpPr/>
              <p:nvPr/>
            </p:nvSpPr>
            <p:spPr>
              <a:xfrm>
                <a:off x="987863" y="2560773"/>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p:txBody>
          </p:sp>
          <p:sp>
            <p:nvSpPr>
              <p:cNvPr id="680" name="Google Shape;680;p77"/>
              <p:cNvSpPr/>
              <p:nvPr/>
            </p:nvSpPr>
            <p:spPr>
              <a:xfrm>
                <a:off x="1604398" y="2560773"/>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p:txBody>
          </p:sp>
          <p:sp>
            <p:nvSpPr>
              <p:cNvPr id="681" name="Google Shape;681;p77"/>
              <p:cNvSpPr/>
              <p:nvPr/>
            </p:nvSpPr>
            <p:spPr>
              <a:xfrm>
                <a:off x="2220932" y="2560773"/>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p:txBody>
          </p:sp>
          <p:sp>
            <p:nvSpPr>
              <p:cNvPr id="682" name="Google Shape;682;p77"/>
              <p:cNvSpPr/>
              <p:nvPr/>
            </p:nvSpPr>
            <p:spPr>
              <a:xfrm>
                <a:off x="987863" y="2803648"/>
                <a:ext cx="18099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Data Access</a:t>
                </a:r>
                <a:endParaRPr sz="800">
                  <a:solidFill>
                    <a:srgbClr val="FFFFFF"/>
                  </a:solidFill>
                  <a:latin typeface="Overpass"/>
                  <a:ea typeface="Overpass"/>
                  <a:cs typeface="Overpass"/>
                  <a:sym typeface="Overpass"/>
                </a:endParaRPr>
              </a:p>
            </p:txBody>
          </p:sp>
        </p:grpSp>
        <p:sp>
          <p:nvSpPr>
            <p:cNvPr id="683" name="Google Shape;683;p77"/>
            <p:cNvSpPr/>
            <p:nvPr/>
          </p:nvSpPr>
          <p:spPr>
            <a:xfrm>
              <a:off x="7121230" y="2192745"/>
              <a:ext cx="827700" cy="312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Runtime</a:t>
              </a:r>
              <a:endParaRPr sz="700">
                <a:solidFill>
                  <a:srgbClr val="FFFFFF"/>
                </a:solidFill>
                <a:latin typeface="Overpass"/>
                <a:ea typeface="Overpass"/>
                <a:cs typeface="Overpass"/>
                <a:sym typeface="Overpass"/>
              </a:endParaRPr>
            </a:p>
          </p:txBody>
        </p:sp>
        <p:sp>
          <p:nvSpPr>
            <p:cNvPr id="684" name="Google Shape;684;p77"/>
            <p:cNvSpPr/>
            <p:nvPr/>
          </p:nvSpPr>
          <p:spPr>
            <a:xfrm>
              <a:off x="7121231" y="1887778"/>
              <a:ext cx="827700" cy="312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685" name="Google Shape;685;p77"/>
            <p:cNvSpPr/>
            <p:nvPr/>
          </p:nvSpPr>
          <p:spPr>
            <a:xfrm>
              <a:off x="6135841" y="2192745"/>
              <a:ext cx="827700" cy="312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Runtime</a:t>
              </a:r>
              <a:endParaRPr sz="700">
                <a:solidFill>
                  <a:srgbClr val="FFFFFF"/>
                </a:solidFill>
                <a:latin typeface="Overpass"/>
                <a:ea typeface="Overpass"/>
                <a:cs typeface="Overpass"/>
                <a:sym typeface="Overpass"/>
              </a:endParaRPr>
            </a:p>
          </p:txBody>
        </p:sp>
        <p:sp>
          <p:nvSpPr>
            <p:cNvPr id="686" name="Google Shape;686;p77"/>
            <p:cNvSpPr/>
            <p:nvPr/>
          </p:nvSpPr>
          <p:spPr>
            <a:xfrm>
              <a:off x="6135842" y="1887778"/>
              <a:ext cx="827700" cy="312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00" name="Shape 1400"/>
        <p:cNvGrpSpPr/>
        <p:nvPr/>
      </p:nvGrpSpPr>
      <p:grpSpPr>
        <a:xfrm>
          <a:off x="0" y="0"/>
          <a:ext cx="0" cy="0"/>
          <a:chOff x="0" y="0"/>
          <a:chExt cx="0" cy="0"/>
        </a:xfrm>
      </p:grpSpPr>
      <p:sp>
        <p:nvSpPr>
          <p:cNvPr id="1401" name="Google Shape;1401;p113"/>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FAULT TOLERANCE</a:t>
            </a:r>
            <a:endParaRPr>
              <a:latin typeface="Overpass"/>
              <a:ea typeface="Overpass"/>
              <a:cs typeface="Overpass"/>
              <a:sym typeface="Overpas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05" name="Shape 1405"/>
        <p:cNvGrpSpPr/>
        <p:nvPr/>
      </p:nvGrpSpPr>
      <p:grpSpPr>
        <a:xfrm>
          <a:off x="0" y="0"/>
          <a:ext cx="0" cy="0"/>
          <a:chOff x="0" y="0"/>
          <a:chExt cx="0" cy="0"/>
        </a:xfrm>
      </p:grpSpPr>
      <p:sp>
        <p:nvSpPr>
          <p:cNvPr id="1406" name="Google Shape;1406;p114"/>
          <p:cNvSpPr/>
          <p:nvPr/>
        </p:nvSpPr>
        <p:spPr>
          <a:xfrm>
            <a:off x="1748000" y="2046613"/>
            <a:ext cx="1109400" cy="1109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A</a:t>
            </a:r>
            <a:endParaRPr sz="900">
              <a:solidFill>
                <a:srgbClr val="FFFFFF"/>
              </a:solidFill>
              <a:latin typeface="Overpass"/>
              <a:ea typeface="Overpass"/>
              <a:cs typeface="Overpass"/>
              <a:sym typeface="Overpass"/>
            </a:endParaRPr>
          </a:p>
        </p:txBody>
      </p:sp>
      <p:sp>
        <p:nvSpPr>
          <p:cNvPr id="1407" name="Google Shape;1407;p114"/>
          <p:cNvSpPr/>
          <p:nvPr/>
        </p:nvSpPr>
        <p:spPr>
          <a:xfrm>
            <a:off x="4034000" y="2046613"/>
            <a:ext cx="1109400" cy="1109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B</a:t>
            </a:r>
            <a:endParaRPr sz="900">
              <a:solidFill>
                <a:srgbClr val="FFFFFF"/>
              </a:solidFill>
              <a:latin typeface="Overpass"/>
              <a:ea typeface="Overpass"/>
              <a:cs typeface="Overpass"/>
              <a:sym typeface="Overpass"/>
            </a:endParaRPr>
          </a:p>
        </p:txBody>
      </p:sp>
      <p:sp>
        <p:nvSpPr>
          <p:cNvPr id="1408" name="Google Shape;1408;p114"/>
          <p:cNvSpPr txBox="1"/>
          <p:nvPr/>
        </p:nvSpPr>
        <p:spPr>
          <a:xfrm>
            <a:off x="685800" y="0"/>
            <a:ext cx="7772400" cy="102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CIRCUIT BREAKERS </a:t>
            </a:r>
            <a:r>
              <a:rPr lang="en" sz="2800">
                <a:solidFill>
                  <a:srgbClr val="990000"/>
                </a:solidFill>
                <a:latin typeface="Overpass"/>
                <a:ea typeface="Overpass"/>
                <a:cs typeface="Overpass"/>
                <a:sym typeface="Overpass"/>
              </a:rPr>
              <a:t>WITHOUT ISTIO</a:t>
            </a:r>
            <a:endParaRPr sz="2800">
              <a:latin typeface="Overpass"/>
              <a:ea typeface="Overpass"/>
              <a:cs typeface="Overpass"/>
              <a:sym typeface="Overpass"/>
            </a:endParaRPr>
          </a:p>
        </p:txBody>
      </p:sp>
      <p:sp>
        <p:nvSpPr>
          <p:cNvPr id="1409" name="Google Shape;1409;p114"/>
          <p:cNvSpPr/>
          <p:nvPr/>
        </p:nvSpPr>
        <p:spPr>
          <a:xfrm>
            <a:off x="6286600" y="2046613"/>
            <a:ext cx="1109400" cy="1109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C</a:t>
            </a:r>
            <a:endParaRPr sz="900">
              <a:solidFill>
                <a:srgbClr val="FFFFFF"/>
              </a:solidFill>
              <a:latin typeface="Overpass"/>
              <a:ea typeface="Overpass"/>
              <a:cs typeface="Overpass"/>
              <a:sym typeface="Overpass"/>
            </a:endParaRPr>
          </a:p>
        </p:txBody>
      </p:sp>
      <p:sp>
        <p:nvSpPr>
          <p:cNvPr id="1410" name="Google Shape;1410;p114"/>
          <p:cNvSpPr/>
          <p:nvPr/>
        </p:nvSpPr>
        <p:spPr>
          <a:xfrm>
            <a:off x="2644903" y="2507772"/>
            <a:ext cx="431400" cy="207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CB</a:t>
            </a:r>
            <a:endParaRPr sz="800">
              <a:solidFill>
                <a:srgbClr val="FFFFFF"/>
              </a:solidFill>
              <a:latin typeface="Overpass"/>
              <a:ea typeface="Overpass"/>
              <a:cs typeface="Overpass"/>
              <a:sym typeface="Overpass"/>
            </a:endParaRPr>
          </a:p>
        </p:txBody>
      </p:sp>
      <p:sp>
        <p:nvSpPr>
          <p:cNvPr id="1411" name="Google Shape;1411;p114"/>
          <p:cNvSpPr/>
          <p:nvPr/>
        </p:nvSpPr>
        <p:spPr>
          <a:xfrm>
            <a:off x="4939107" y="2507772"/>
            <a:ext cx="431400" cy="207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CB</a:t>
            </a:r>
            <a:endParaRPr sz="800">
              <a:solidFill>
                <a:srgbClr val="FFFFFF"/>
              </a:solidFill>
              <a:latin typeface="Overpass"/>
              <a:ea typeface="Overpass"/>
              <a:cs typeface="Overpass"/>
              <a:sym typeface="Overpass"/>
            </a:endParaRPr>
          </a:p>
        </p:txBody>
      </p:sp>
      <p:pic>
        <p:nvPicPr>
          <p:cNvPr id="1412" name="Google Shape;1412;p114"/>
          <p:cNvPicPr preferRelativeResize="0"/>
          <p:nvPr/>
        </p:nvPicPr>
        <p:blipFill>
          <a:blip r:embed="rId3">
            <a:alphaModFix/>
          </a:blip>
          <a:stretch>
            <a:fillRect/>
          </a:stretch>
        </p:blipFill>
        <p:spPr>
          <a:xfrm>
            <a:off x="3316975" y="2309835"/>
            <a:ext cx="203625" cy="200975"/>
          </a:xfrm>
          <a:prstGeom prst="rect">
            <a:avLst/>
          </a:prstGeom>
          <a:noFill/>
          <a:ln>
            <a:noFill/>
          </a:ln>
        </p:spPr>
      </p:pic>
      <p:pic>
        <p:nvPicPr>
          <p:cNvPr id="1413" name="Google Shape;1413;p114"/>
          <p:cNvPicPr preferRelativeResize="0"/>
          <p:nvPr/>
        </p:nvPicPr>
        <p:blipFill>
          <a:blip r:embed="rId3">
            <a:alphaModFix/>
          </a:blip>
          <a:stretch>
            <a:fillRect/>
          </a:stretch>
        </p:blipFill>
        <p:spPr>
          <a:xfrm>
            <a:off x="5602975" y="2309835"/>
            <a:ext cx="203625" cy="200975"/>
          </a:xfrm>
          <a:prstGeom prst="rect">
            <a:avLst/>
          </a:prstGeom>
          <a:noFill/>
          <a:ln>
            <a:noFill/>
          </a:ln>
        </p:spPr>
      </p:pic>
      <p:sp>
        <p:nvSpPr>
          <p:cNvPr id="1414" name="Google Shape;1414;p114"/>
          <p:cNvSpPr txBox="1"/>
          <p:nvPr/>
        </p:nvSpPr>
        <p:spPr>
          <a:xfrm>
            <a:off x="2232150" y="3967100"/>
            <a:ext cx="4679700" cy="36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verpass"/>
                <a:ea typeface="Overpass"/>
                <a:cs typeface="Overpass"/>
                <a:sym typeface="Overpass"/>
              </a:rPr>
              <a:t>coupled to the service code</a:t>
            </a:r>
            <a:endParaRPr sz="1800">
              <a:latin typeface="Overpass"/>
              <a:ea typeface="Overpass"/>
              <a:cs typeface="Overpass"/>
              <a:sym typeface="Overpass"/>
            </a:endParaRPr>
          </a:p>
        </p:txBody>
      </p:sp>
      <p:cxnSp>
        <p:nvCxnSpPr>
          <p:cNvPr id="1415" name="Google Shape;1415;p114"/>
          <p:cNvCxnSpPr>
            <a:stCxn id="1410" idx="3"/>
          </p:cNvCxnSpPr>
          <p:nvPr/>
        </p:nvCxnSpPr>
        <p:spPr>
          <a:xfrm>
            <a:off x="3076303" y="2611572"/>
            <a:ext cx="959400" cy="0"/>
          </a:xfrm>
          <a:prstGeom prst="straightConnector1">
            <a:avLst/>
          </a:prstGeom>
          <a:noFill/>
          <a:ln cap="flat" cmpd="sng" w="9525">
            <a:solidFill>
              <a:schemeClr val="dk2"/>
            </a:solidFill>
            <a:prstDash val="solid"/>
            <a:round/>
            <a:headEnd len="med" w="med" type="none"/>
            <a:tailEnd len="med" w="med" type="triangle"/>
          </a:ln>
        </p:spPr>
      </p:cxnSp>
      <p:cxnSp>
        <p:nvCxnSpPr>
          <p:cNvPr id="1416" name="Google Shape;1416;p114"/>
          <p:cNvCxnSpPr/>
          <p:nvPr/>
        </p:nvCxnSpPr>
        <p:spPr>
          <a:xfrm>
            <a:off x="5370507" y="2611572"/>
            <a:ext cx="923700" cy="0"/>
          </a:xfrm>
          <a:prstGeom prst="straightConnector1">
            <a:avLst/>
          </a:prstGeom>
          <a:noFill/>
          <a:ln cap="flat" cmpd="sng" w="9525">
            <a:solidFill>
              <a:schemeClr val="dk2"/>
            </a:solidFill>
            <a:prstDash val="solid"/>
            <a:round/>
            <a:headEnd len="med" w="med" type="none"/>
            <a:tailEnd len="med" w="med" type="triangle"/>
          </a:ln>
        </p:spPr>
      </p:cxnSp>
      <p:pic>
        <p:nvPicPr>
          <p:cNvPr id="1417" name="Google Shape;1417;p114"/>
          <p:cNvPicPr preferRelativeResize="0"/>
          <p:nvPr/>
        </p:nvPicPr>
        <p:blipFill>
          <a:blip r:embed="rId3">
            <a:alphaModFix/>
          </a:blip>
          <a:stretch>
            <a:fillRect/>
          </a:stretch>
        </p:blipFill>
        <p:spPr>
          <a:xfrm>
            <a:off x="4477149" y="3511861"/>
            <a:ext cx="203625" cy="200975"/>
          </a:xfrm>
          <a:prstGeom prst="rect">
            <a:avLst/>
          </a:prstGeom>
          <a:noFill/>
          <a:ln>
            <a:noFill/>
          </a:ln>
        </p:spPr>
      </p:pic>
      <p:sp>
        <p:nvSpPr>
          <p:cNvPr id="1418" name="Google Shape;1418;p114"/>
          <p:cNvSpPr/>
          <p:nvPr/>
        </p:nvSpPr>
        <p:spPr>
          <a:xfrm>
            <a:off x="2962450" y="2713438"/>
            <a:ext cx="3924175" cy="712700"/>
          </a:xfrm>
          <a:custGeom>
            <a:rect b="b" l="l" r="r" t="t"/>
            <a:pathLst>
              <a:path extrusionOk="0" h="28508" w="156967">
                <a:moveTo>
                  <a:pt x="0" y="0"/>
                </a:moveTo>
                <a:lnTo>
                  <a:pt x="0" y="28508"/>
                </a:lnTo>
                <a:lnTo>
                  <a:pt x="156967" y="28508"/>
                </a:lnTo>
                <a:lnTo>
                  <a:pt x="156967" y="17860"/>
                </a:lnTo>
              </a:path>
            </a:pathLst>
          </a:custGeom>
          <a:noFill/>
          <a:ln cap="flat" cmpd="sng" w="9525">
            <a:solidFill>
              <a:schemeClr val="dk2"/>
            </a:solidFill>
            <a:prstDash val="solid"/>
            <a:round/>
            <a:headEnd len="med" w="med" type="none"/>
            <a:tailEnd len="med" w="med" type="triangle"/>
          </a:ln>
        </p:spPr>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22" name="Shape 1422"/>
        <p:cNvGrpSpPr/>
        <p:nvPr/>
      </p:nvGrpSpPr>
      <p:grpSpPr>
        <a:xfrm>
          <a:off x="0" y="0"/>
          <a:ext cx="0" cy="0"/>
          <a:chOff x="0" y="0"/>
          <a:chExt cx="0" cy="0"/>
        </a:xfrm>
      </p:grpSpPr>
      <p:sp>
        <p:nvSpPr>
          <p:cNvPr id="1423" name="Google Shape;1423;p115"/>
          <p:cNvSpPr/>
          <p:nvPr/>
        </p:nvSpPr>
        <p:spPr>
          <a:xfrm>
            <a:off x="1679587" y="1900900"/>
            <a:ext cx="1129800" cy="15315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1424" name="Google Shape;1424;p115"/>
          <p:cNvSpPr/>
          <p:nvPr/>
        </p:nvSpPr>
        <p:spPr>
          <a:xfrm>
            <a:off x="1863486" y="2304715"/>
            <a:ext cx="768000" cy="5940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A</a:t>
            </a:r>
            <a:endParaRPr sz="900">
              <a:solidFill>
                <a:srgbClr val="FFFFFF"/>
              </a:solidFill>
              <a:latin typeface="Overpass"/>
              <a:ea typeface="Overpass"/>
              <a:cs typeface="Overpass"/>
              <a:sym typeface="Overpass"/>
            </a:endParaRPr>
          </a:p>
        </p:txBody>
      </p:sp>
      <p:sp>
        <p:nvSpPr>
          <p:cNvPr id="1425" name="Google Shape;1425;p115"/>
          <p:cNvSpPr/>
          <p:nvPr/>
        </p:nvSpPr>
        <p:spPr>
          <a:xfrm>
            <a:off x="1864973" y="3064764"/>
            <a:ext cx="768000" cy="25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ENVOY</a:t>
            </a:r>
            <a:endParaRPr sz="800">
              <a:solidFill>
                <a:srgbClr val="FFFFFF"/>
              </a:solidFill>
              <a:latin typeface="Overpass"/>
              <a:ea typeface="Overpass"/>
              <a:cs typeface="Overpass"/>
              <a:sym typeface="Overpass"/>
            </a:endParaRPr>
          </a:p>
        </p:txBody>
      </p:sp>
      <p:sp>
        <p:nvSpPr>
          <p:cNvPr id="1426" name="Google Shape;1426;p115"/>
          <p:cNvSpPr/>
          <p:nvPr/>
        </p:nvSpPr>
        <p:spPr>
          <a:xfrm>
            <a:off x="3965587" y="1900900"/>
            <a:ext cx="1129800" cy="15315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1427" name="Google Shape;1427;p115"/>
          <p:cNvSpPr/>
          <p:nvPr/>
        </p:nvSpPr>
        <p:spPr>
          <a:xfrm>
            <a:off x="4149486" y="2304715"/>
            <a:ext cx="768000" cy="5940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B</a:t>
            </a:r>
            <a:endParaRPr sz="900">
              <a:solidFill>
                <a:srgbClr val="FFFFFF"/>
              </a:solidFill>
              <a:latin typeface="Overpass"/>
              <a:ea typeface="Overpass"/>
              <a:cs typeface="Overpass"/>
              <a:sym typeface="Overpass"/>
            </a:endParaRPr>
          </a:p>
        </p:txBody>
      </p:sp>
      <p:sp>
        <p:nvSpPr>
          <p:cNvPr id="1428" name="Google Shape;1428;p115"/>
          <p:cNvSpPr/>
          <p:nvPr/>
        </p:nvSpPr>
        <p:spPr>
          <a:xfrm>
            <a:off x="4150973" y="3064764"/>
            <a:ext cx="768000" cy="2526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ENVOY</a:t>
            </a:r>
            <a:endParaRPr sz="800">
              <a:solidFill>
                <a:srgbClr val="FFFFFF"/>
              </a:solidFill>
              <a:latin typeface="Overpass"/>
              <a:ea typeface="Overpass"/>
              <a:cs typeface="Overpass"/>
              <a:sym typeface="Overpass"/>
            </a:endParaRPr>
          </a:p>
        </p:txBody>
      </p:sp>
      <p:sp>
        <p:nvSpPr>
          <p:cNvPr id="1429" name="Google Shape;1429;p115"/>
          <p:cNvSpPr/>
          <p:nvPr/>
        </p:nvSpPr>
        <p:spPr>
          <a:xfrm>
            <a:off x="6251587" y="1900900"/>
            <a:ext cx="1129800" cy="15315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1430" name="Google Shape;1430;p115"/>
          <p:cNvSpPr/>
          <p:nvPr/>
        </p:nvSpPr>
        <p:spPr>
          <a:xfrm>
            <a:off x="6435486" y="2304715"/>
            <a:ext cx="768000" cy="5940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C</a:t>
            </a:r>
            <a:endParaRPr sz="900">
              <a:solidFill>
                <a:srgbClr val="FFFFFF"/>
              </a:solidFill>
              <a:latin typeface="Overpass"/>
              <a:ea typeface="Overpass"/>
              <a:cs typeface="Overpass"/>
              <a:sym typeface="Overpass"/>
            </a:endParaRPr>
          </a:p>
        </p:txBody>
      </p:sp>
      <p:sp>
        <p:nvSpPr>
          <p:cNvPr id="1431" name="Google Shape;1431;p115"/>
          <p:cNvSpPr/>
          <p:nvPr/>
        </p:nvSpPr>
        <p:spPr>
          <a:xfrm>
            <a:off x="6436973" y="3064764"/>
            <a:ext cx="768000" cy="2526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ENVOY</a:t>
            </a:r>
            <a:endParaRPr sz="800">
              <a:solidFill>
                <a:srgbClr val="FFFFFF"/>
              </a:solidFill>
              <a:latin typeface="Overpass"/>
              <a:ea typeface="Overpass"/>
              <a:cs typeface="Overpass"/>
              <a:sym typeface="Overpass"/>
            </a:endParaRPr>
          </a:p>
        </p:txBody>
      </p:sp>
      <p:cxnSp>
        <p:nvCxnSpPr>
          <p:cNvPr id="1432" name="Google Shape;1432;p115"/>
          <p:cNvCxnSpPr>
            <a:stCxn id="1425" idx="3"/>
          </p:cNvCxnSpPr>
          <p:nvPr/>
        </p:nvCxnSpPr>
        <p:spPr>
          <a:xfrm>
            <a:off x="2632973" y="3191064"/>
            <a:ext cx="1540200" cy="6000"/>
          </a:xfrm>
          <a:prstGeom prst="straightConnector1">
            <a:avLst/>
          </a:prstGeom>
          <a:noFill/>
          <a:ln cap="flat" cmpd="sng" w="9525">
            <a:solidFill>
              <a:schemeClr val="dk2"/>
            </a:solidFill>
            <a:prstDash val="solid"/>
            <a:round/>
            <a:headEnd len="med" w="med" type="none"/>
            <a:tailEnd len="med" w="med" type="triangle"/>
          </a:ln>
        </p:spPr>
      </p:cxnSp>
      <p:cxnSp>
        <p:nvCxnSpPr>
          <p:cNvPr id="1433" name="Google Shape;1433;p115"/>
          <p:cNvCxnSpPr>
            <a:stCxn id="1428" idx="3"/>
          </p:cNvCxnSpPr>
          <p:nvPr/>
        </p:nvCxnSpPr>
        <p:spPr>
          <a:xfrm>
            <a:off x="4918973" y="3191064"/>
            <a:ext cx="1538400" cy="6000"/>
          </a:xfrm>
          <a:prstGeom prst="straightConnector1">
            <a:avLst/>
          </a:prstGeom>
          <a:noFill/>
          <a:ln cap="flat" cmpd="sng" w="9525">
            <a:solidFill>
              <a:schemeClr val="dk2"/>
            </a:solidFill>
            <a:prstDash val="solid"/>
            <a:round/>
            <a:headEnd len="med" w="med" type="none"/>
            <a:tailEnd len="med" w="med" type="triangle"/>
          </a:ln>
        </p:spPr>
      </p:cxnSp>
      <p:cxnSp>
        <p:nvCxnSpPr>
          <p:cNvPr id="1434" name="Google Shape;1434;p115"/>
          <p:cNvCxnSpPr>
            <a:stCxn id="1424" idx="2"/>
            <a:endCxn id="1425" idx="0"/>
          </p:cNvCxnSpPr>
          <p:nvPr/>
        </p:nvCxnSpPr>
        <p:spPr>
          <a:xfrm>
            <a:off x="2247486" y="2898715"/>
            <a:ext cx="1500" cy="165900"/>
          </a:xfrm>
          <a:prstGeom prst="straightConnector1">
            <a:avLst/>
          </a:prstGeom>
          <a:noFill/>
          <a:ln cap="flat" cmpd="sng" w="9525">
            <a:solidFill>
              <a:schemeClr val="dk2"/>
            </a:solidFill>
            <a:prstDash val="solid"/>
            <a:round/>
            <a:headEnd len="med" w="med" type="none"/>
            <a:tailEnd len="med" w="med" type="none"/>
          </a:ln>
        </p:spPr>
      </p:cxnSp>
      <p:cxnSp>
        <p:nvCxnSpPr>
          <p:cNvPr id="1435" name="Google Shape;1435;p115"/>
          <p:cNvCxnSpPr>
            <a:stCxn id="1427" idx="2"/>
            <a:endCxn id="1428" idx="0"/>
          </p:cNvCxnSpPr>
          <p:nvPr/>
        </p:nvCxnSpPr>
        <p:spPr>
          <a:xfrm>
            <a:off x="4533486" y="2898715"/>
            <a:ext cx="1500" cy="165900"/>
          </a:xfrm>
          <a:prstGeom prst="straightConnector1">
            <a:avLst/>
          </a:prstGeom>
          <a:noFill/>
          <a:ln cap="flat" cmpd="sng" w="9525">
            <a:solidFill>
              <a:schemeClr val="dk2"/>
            </a:solidFill>
            <a:prstDash val="solid"/>
            <a:round/>
            <a:headEnd len="med" w="med" type="none"/>
            <a:tailEnd len="med" w="med" type="none"/>
          </a:ln>
        </p:spPr>
      </p:cxnSp>
      <p:cxnSp>
        <p:nvCxnSpPr>
          <p:cNvPr id="1436" name="Google Shape;1436;p115"/>
          <p:cNvCxnSpPr>
            <a:stCxn id="1430" idx="2"/>
            <a:endCxn id="1431" idx="0"/>
          </p:cNvCxnSpPr>
          <p:nvPr/>
        </p:nvCxnSpPr>
        <p:spPr>
          <a:xfrm>
            <a:off x="6819486" y="2898715"/>
            <a:ext cx="1500" cy="165900"/>
          </a:xfrm>
          <a:prstGeom prst="straightConnector1">
            <a:avLst/>
          </a:prstGeom>
          <a:noFill/>
          <a:ln cap="flat" cmpd="sng" w="9525">
            <a:solidFill>
              <a:schemeClr val="dk2"/>
            </a:solidFill>
            <a:prstDash val="solid"/>
            <a:round/>
            <a:headEnd len="med" w="med" type="none"/>
            <a:tailEnd len="med" w="med" type="none"/>
          </a:ln>
        </p:spPr>
      </p:cxnSp>
      <p:sp>
        <p:nvSpPr>
          <p:cNvPr id="1437" name="Google Shape;1437;p115"/>
          <p:cNvSpPr txBox="1"/>
          <p:nvPr/>
        </p:nvSpPr>
        <p:spPr>
          <a:xfrm>
            <a:off x="685800" y="0"/>
            <a:ext cx="7772400" cy="102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CIRCUIT BREAKERS</a:t>
            </a:r>
            <a:r>
              <a:rPr lang="en" sz="2800">
                <a:latin typeface="Overpass"/>
                <a:ea typeface="Overpass"/>
                <a:cs typeface="Overpass"/>
                <a:sym typeface="Overpass"/>
              </a:rPr>
              <a:t> </a:t>
            </a:r>
            <a:r>
              <a:rPr lang="en" sz="2800">
                <a:solidFill>
                  <a:srgbClr val="38761D"/>
                </a:solidFill>
                <a:latin typeface="Overpass"/>
                <a:ea typeface="Overpass"/>
                <a:cs typeface="Overpass"/>
                <a:sym typeface="Overpass"/>
              </a:rPr>
              <a:t>WITH ISTIO</a:t>
            </a:r>
            <a:endParaRPr sz="2800">
              <a:solidFill>
                <a:srgbClr val="38761D"/>
              </a:solidFill>
              <a:latin typeface="Overpass"/>
              <a:ea typeface="Overpass"/>
              <a:cs typeface="Overpass"/>
              <a:sym typeface="Overpass"/>
            </a:endParaRPr>
          </a:p>
        </p:txBody>
      </p:sp>
      <p:pic>
        <p:nvPicPr>
          <p:cNvPr id="1438" name="Google Shape;1438;p115"/>
          <p:cNvPicPr preferRelativeResize="0"/>
          <p:nvPr/>
        </p:nvPicPr>
        <p:blipFill>
          <a:blip r:embed="rId3">
            <a:alphaModFix/>
          </a:blip>
          <a:stretch>
            <a:fillRect/>
          </a:stretch>
        </p:blipFill>
        <p:spPr>
          <a:xfrm>
            <a:off x="3316975" y="2911930"/>
            <a:ext cx="203625" cy="200975"/>
          </a:xfrm>
          <a:prstGeom prst="rect">
            <a:avLst/>
          </a:prstGeom>
          <a:noFill/>
          <a:ln>
            <a:noFill/>
          </a:ln>
        </p:spPr>
      </p:pic>
      <p:pic>
        <p:nvPicPr>
          <p:cNvPr id="1439" name="Google Shape;1439;p115"/>
          <p:cNvPicPr preferRelativeResize="0"/>
          <p:nvPr/>
        </p:nvPicPr>
        <p:blipFill>
          <a:blip r:embed="rId3">
            <a:alphaModFix/>
          </a:blip>
          <a:stretch>
            <a:fillRect/>
          </a:stretch>
        </p:blipFill>
        <p:spPr>
          <a:xfrm>
            <a:off x="5602975" y="2911930"/>
            <a:ext cx="203625" cy="200975"/>
          </a:xfrm>
          <a:prstGeom prst="rect">
            <a:avLst/>
          </a:prstGeom>
          <a:noFill/>
          <a:ln>
            <a:noFill/>
          </a:ln>
        </p:spPr>
      </p:pic>
      <p:sp>
        <p:nvSpPr>
          <p:cNvPr id="1440" name="Google Shape;1440;p115"/>
          <p:cNvSpPr txBox="1"/>
          <p:nvPr/>
        </p:nvSpPr>
        <p:spPr>
          <a:xfrm>
            <a:off x="2232150" y="3967100"/>
            <a:ext cx="4679700" cy="36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verpass"/>
                <a:ea typeface="Overpass"/>
                <a:cs typeface="Overpass"/>
                <a:sym typeface="Overpass"/>
              </a:rPr>
              <a:t>transparent to the services</a:t>
            </a:r>
            <a:endParaRPr sz="1800">
              <a:latin typeface="Overpass"/>
              <a:ea typeface="Overpass"/>
              <a:cs typeface="Overpass"/>
              <a:sym typeface="Overpass"/>
            </a:endParaRPr>
          </a:p>
        </p:txBody>
      </p:sp>
      <p:pic>
        <p:nvPicPr>
          <p:cNvPr id="1441" name="Google Shape;1441;p115"/>
          <p:cNvPicPr preferRelativeResize="0"/>
          <p:nvPr/>
        </p:nvPicPr>
        <p:blipFill>
          <a:blip r:embed="rId3">
            <a:alphaModFix/>
          </a:blip>
          <a:stretch>
            <a:fillRect/>
          </a:stretch>
        </p:blipFill>
        <p:spPr>
          <a:xfrm>
            <a:off x="4459975" y="3655675"/>
            <a:ext cx="203625" cy="200975"/>
          </a:xfrm>
          <a:prstGeom prst="rect">
            <a:avLst/>
          </a:prstGeom>
          <a:noFill/>
          <a:ln>
            <a:noFill/>
          </a:ln>
        </p:spPr>
      </p:pic>
      <p:cxnSp>
        <p:nvCxnSpPr>
          <p:cNvPr id="1442" name="Google Shape;1442;p115"/>
          <p:cNvCxnSpPr>
            <a:stCxn id="1425" idx="2"/>
            <a:endCxn id="1431" idx="2"/>
          </p:cNvCxnSpPr>
          <p:nvPr/>
        </p:nvCxnSpPr>
        <p:spPr>
          <a:xfrm flipH="1" rot="-5400000">
            <a:off x="4534673" y="1031664"/>
            <a:ext cx="600" cy="4572000"/>
          </a:xfrm>
          <a:prstGeom prst="bentConnector3">
            <a:avLst>
              <a:gd fmla="val 39687500"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46" name="Shape 1446"/>
        <p:cNvGrpSpPr/>
        <p:nvPr/>
      </p:nvGrpSpPr>
      <p:grpSpPr>
        <a:xfrm>
          <a:off x="0" y="0"/>
          <a:ext cx="0" cy="0"/>
          <a:chOff x="0" y="0"/>
          <a:chExt cx="0" cy="0"/>
        </a:xfrm>
      </p:grpSpPr>
      <p:sp>
        <p:nvSpPr>
          <p:cNvPr id="1447" name="Google Shape;1447;p116"/>
          <p:cNvSpPr/>
          <p:nvPr/>
        </p:nvSpPr>
        <p:spPr>
          <a:xfrm>
            <a:off x="1679587" y="1900900"/>
            <a:ext cx="1129800" cy="15315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1448" name="Google Shape;1448;p116"/>
          <p:cNvSpPr/>
          <p:nvPr/>
        </p:nvSpPr>
        <p:spPr>
          <a:xfrm>
            <a:off x="1863486" y="2304715"/>
            <a:ext cx="768000" cy="5940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A</a:t>
            </a:r>
            <a:endParaRPr sz="900">
              <a:solidFill>
                <a:srgbClr val="FFFFFF"/>
              </a:solidFill>
              <a:latin typeface="Overpass"/>
              <a:ea typeface="Overpass"/>
              <a:cs typeface="Overpass"/>
              <a:sym typeface="Overpass"/>
            </a:endParaRPr>
          </a:p>
        </p:txBody>
      </p:sp>
      <p:sp>
        <p:nvSpPr>
          <p:cNvPr id="1449" name="Google Shape;1449;p116"/>
          <p:cNvSpPr/>
          <p:nvPr/>
        </p:nvSpPr>
        <p:spPr>
          <a:xfrm>
            <a:off x="1864973" y="3064764"/>
            <a:ext cx="768000" cy="25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ENVOY</a:t>
            </a:r>
            <a:endParaRPr sz="800">
              <a:solidFill>
                <a:srgbClr val="FFFFFF"/>
              </a:solidFill>
              <a:latin typeface="Overpass"/>
              <a:ea typeface="Overpass"/>
              <a:cs typeface="Overpass"/>
              <a:sym typeface="Overpass"/>
            </a:endParaRPr>
          </a:p>
        </p:txBody>
      </p:sp>
      <p:sp>
        <p:nvSpPr>
          <p:cNvPr id="1450" name="Google Shape;1450;p116"/>
          <p:cNvSpPr/>
          <p:nvPr/>
        </p:nvSpPr>
        <p:spPr>
          <a:xfrm>
            <a:off x="3965587" y="1900900"/>
            <a:ext cx="1129800" cy="15315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1451" name="Google Shape;1451;p116"/>
          <p:cNvSpPr/>
          <p:nvPr/>
        </p:nvSpPr>
        <p:spPr>
          <a:xfrm>
            <a:off x="4149486" y="2304715"/>
            <a:ext cx="768000" cy="5940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B</a:t>
            </a:r>
            <a:endParaRPr sz="900">
              <a:solidFill>
                <a:srgbClr val="FFFFFF"/>
              </a:solidFill>
              <a:latin typeface="Overpass"/>
              <a:ea typeface="Overpass"/>
              <a:cs typeface="Overpass"/>
              <a:sym typeface="Overpass"/>
            </a:endParaRPr>
          </a:p>
        </p:txBody>
      </p:sp>
      <p:sp>
        <p:nvSpPr>
          <p:cNvPr id="1452" name="Google Shape;1452;p116"/>
          <p:cNvSpPr/>
          <p:nvPr/>
        </p:nvSpPr>
        <p:spPr>
          <a:xfrm>
            <a:off x="4150973" y="3064764"/>
            <a:ext cx="768000" cy="2526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ENVOY</a:t>
            </a:r>
            <a:endParaRPr sz="800">
              <a:solidFill>
                <a:srgbClr val="FFFFFF"/>
              </a:solidFill>
              <a:latin typeface="Overpass"/>
              <a:ea typeface="Overpass"/>
              <a:cs typeface="Overpass"/>
              <a:sym typeface="Overpass"/>
            </a:endParaRPr>
          </a:p>
        </p:txBody>
      </p:sp>
      <p:sp>
        <p:nvSpPr>
          <p:cNvPr id="1453" name="Google Shape;1453;p116"/>
          <p:cNvSpPr/>
          <p:nvPr/>
        </p:nvSpPr>
        <p:spPr>
          <a:xfrm>
            <a:off x="6251587" y="1900900"/>
            <a:ext cx="1129800" cy="15315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1454" name="Google Shape;1454;p116"/>
          <p:cNvSpPr/>
          <p:nvPr/>
        </p:nvSpPr>
        <p:spPr>
          <a:xfrm>
            <a:off x="6435486" y="2304715"/>
            <a:ext cx="768000" cy="5940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C</a:t>
            </a:r>
            <a:endParaRPr sz="900">
              <a:solidFill>
                <a:srgbClr val="FFFFFF"/>
              </a:solidFill>
              <a:latin typeface="Overpass"/>
              <a:ea typeface="Overpass"/>
              <a:cs typeface="Overpass"/>
              <a:sym typeface="Overpass"/>
            </a:endParaRPr>
          </a:p>
        </p:txBody>
      </p:sp>
      <p:sp>
        <p:nvSpPr>
          <p:cNvPr id="1455" name="Google Shape;1455;p116"/>
          <p:cNvSpPr/>
          <p:nvPr/>
        </p:nvSpPr>
        <p:spPr>
          <a:xfrm>
            <a:off x="6436973" y="3064764"/>
            <a:ext cx="768000" cy="2526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ENVOY</a:t>
            </a:r>
            <a:endParaRPr sz="800">
              <a:solidFill>
                <a:srgbClr val="FFFFFF"/>
              </a:solidFill>
              <a:latin typeface="Overpass"/>
              <a:ea typeface="Overpass"/>
              <a:cs typeface="Overpass"/>
              <a:sym typeface="Overpass"/>
            </a:endParaRPr>
          </a:p>
        </p:txBody>
      </p:sp>
      <p:cxnSp>
        <p:nvCxnSpPr>
          <p:cNvPr id="1456" name="Google Shape;1456;p116"/>
          <p:cNvCxnSpPr>
            <a:stCxn id="1449" idx="3"/>
          </p:cNvCxnSpPr>
          <p:nvPr/>
        </p:nvCxnSpPr>
        <p:spPr>
          <a:xfrm>
            <a:off x="2632973" y="3191064"/>
            <a:ext cx="1540200" cy="6000"/>
          </a:xfrm>
          <a:prstGeom prst="straightConnector1">
            <a:avLst/>
          </a:prstGeom>
          <a:noFill/>
          <a:ln cap="flat" cmpd="sng" w="9525">
            <a:solidFill>
              <a:schemeClr val="dk2"/>
            </a:solidFill>
            <a:prstDash val="solid"/>
            <a:round/>
            <a:headEnd len="med" w="med" type="none"/>
            <a:tailEnd len="med" w="med" type="triangle"/>
          </a:ln>
        </p:spPr>
      </p:cxnSp>
      <p:cxnSp>
        <p:nvCxnSpPr>
          <p:cNvPr id="1457" name="Google Shape;1457;p116"/>
          <p:cNvCxnSpPr>
            <a:stCxn id="1452" idx="3"/>
          </p:cNvCxnSpPr>
          <p:nvPr/>
        </p:nvCxnSpPr>
        <p:spPr>
          <a:xfrm>
            <a:off x="4918973" y="3191064"/>
            <a:ext cx="1538400" cy="6000"/>
          </a:xfrm>
          <a:prstGeom prst="straightConnector1">
            <a:avLst/>
          </a:prstGeom>
          <a:noFill/>
          <a:ln cap="flat" cmpd="sng" w="9525">
            <a:solidFill>
              <a:srgbClr val="CC0000"/>
            </a:solidFill>
            <a:prstDash val="dot"/>
            <a:round/>
            <a:headEnd len="med" w="med" type="none"/>
            <a:tailEnd len="med" w="med" type="triangle"/>
          </a:ln>
        </p:spPr>
      </p:cxnSp>
      <p:cxnSp>
        <p:nvCxnSpPr>
          <p:cNvPr id="1458" name="Google Shape;1458;p116"/>
          <p:cNvCxnSpPr>
            <a:stCxn id="1448" idx="2"/>
            <a:endCxn id="1449" idx="0"/>
          </p:cNvCxnSpPr>
          <p:nvPr/>
        </p:nvCxnSpPr>
        <p:spPr>
          <a:xfrm>
            <a:off x="2247486" y="2898715"/>
            <a:ext cx="1500" cy="165900"/>
          </a:xfrm>
          <a:prstGeom prst="straightConnector1">
            <a:avLst/>
          </a:prstGeom>
          <a:noFill/>
          <a:ln cap="flat" cmpd="sng" w="9525">
            <a:solidFill>
              <a:schemeClr val="dk2"/>
            </a:solidFill>
            <a:prstDash val="solid"/>
            <a:round/>
            <a:headEnd len="med" w="med" type="none"/>
            <a:tailEnd len="med" w="med" type="none"/>
          </a:ln>
        </p:spPr>
      </p:cxnSp>
      <p:cxnSp>
        <p:nvCxnSpPr>
          <p:cNvPr id="1459" name="Google Shape;1459;p116"/>
          <p:cNvCxnSpPr>
            <a:stCxn id="1451" idx="2"/>
            <a:endCxn id="1452" idx="0"/>
          </p:cNvCxnSpPr>
          <p:nvPr/>
        </p:nvCxnSpPr>
        <p:spPr>
          <a:xfrm>
            <a:off x="4533486" y="2898715"/>
            <a:ext cx="1500" cy="165900"/>
          </a:xfrm>
          <a:prstGeom prst="straightConnector1">
            <a:avLst/>
          </a:prstGeom>
          <a:noFill/>
          <a:ln cap="flat" cmpd="sng" w="9525">
            <a:solidFill>
              <a:schemeClr val="dk2"/>
            </a:solidFill>
            <a:prstDash val="solid"/>
            <a:round/>
            <a:headEnd len="med" w="med" type="none"/>
            <a:tailEnd len="med" w="med" type="none"/>
          </a:ln>
        </p:spPr>
      </p:cxnSp>
      <p:cxnSp>
        <p:nvCxnSpPr>
          <p:cNvPr id="1460" name="Google Shape;1460;p116"/>
          <p:cNvCxnSpPr>
            <a:stCxn id="1454" idx="2"/>
            <a:endCxn id="1455" idx="0"/>
          </p:cNvCxnSpPr>
          <p:nvPr/>
        </p:nvCxnSpPr>
        <p:spPr>
          <a:xfrm>
            <a:off x="6819486" y="2898715"/>
            <a:ext cx="1500" cy="165900"/>
          </a:xfrm>
          <a:prstGeom prst="straightConnector1">
            <a:avLst/>
          </a:prstGeom>
          <a:noFill/>
          <a:ln cap="flat" cmpd="sng" w="9525">
            <a:solidFill>
              <a:schemeClr val="dk2"/>
            </a:solidFill>
            <a:prstDash val="solid"/>
            <a:round/>
            <a:headEnd len="med" w="med" type="none"/>
            <a:tailEnd len="med" w="med" type="none"/>
          </a:ln>
        </p:spPr>
      </p:cxnSp>
      <p:sp>
        <p:nvSpPr>
          <p:cNvPr id="1461" name="Google Shape;1461;p116"/>
          <p:cNvSpPr txBox="1"/>
          <p:nvPr/>
        </p:nvSpPr>
        <p:spPr>
          <a:xfrm>
            <a:off x="685800" y="0"/>
            <a:ext cx="7772400" cy="102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CIRCUIT BREAKERS </a:t>
            </a:r>
            <a:r>
              <a:rPr lang="en" sz="2800">
                <a:solidFill>
                  <a:srgbClr val="38761D"/>
                </a:solidFill>
                <a:latin typeface="Overpass"/>
                <a:ea typeface="Overpass"/>
                <a:cs typeface="Overpass"/>
                <a:sym typeface="Overpass"/>
              </a:rPr>
              <a:t>WITH ISTIO</a:t>
            </a:r>
            <a:endParaRPr sz="2800">
              <a:solidFill>
                <a:srgbClr val="38761D"/>
              </a:solidFill>
              <a:latin typeface="Overpass"/>
              <a:ea typeface="Overpass"/>
              <a:cs typeface="Overpass"/>
              <a:sym typeface="Overpass"/>
            </a:endParaRPr>
          </a:p>
        </p:txBody>
      </p:sp>
      <p:pic>
        <p:nvPicPr>
          <p:cNvPr id="1462" name="Google Shape;1462;p116"/>
          <p:cNvPicPr preferRelativeResize="0"/>
          <p:nvPr/>
        </p:nvPicPr>
        <p:blipFill>
          <a:blip r:embed="rId3">
            <a:alphaModFix/>
          </a:blip>
          <a:stretch>
            <a:fillRect/>
          </a:stretch>
        </p:blipFill>
        <p:spPr>
          <a:xfrm>
            <a:off x="3316975" y="2911930"/>
            <a:ext cx="203625" cy="200975"/>
          </a:xfrm>
          <a:prstGeom prst="rect">
            <a:avLst/>
          </a:prstGeom>
          <a:noFill/>
          <a:ln>
            <a:noFill/>
          </a:ln>
        </p:spPr>
      </p:pic>
      <p:cxnSp>
        <p:nvCxnSpPr>
          <p:cNvPr id="1463" name="Google Shape;1463;p116"/>
          <p:cNvCxnSpPr>
            <a:stCxn id="1449" idx="2"/>
            <a:endCxn id="1455" idx="2"/>
          </p:cNvCxnSpPr>
          <p:nvPr/>
        </p:nvCxnSpPr>
        <p:spPr>
          <a:xfrm flipH="1" rot="-5400000">
            <a:off x="4534673" y="1031664"/>
            <a:ext cx="600" cy="4572000"/>
          </a:xfrm>
          <a:prstGeom prst="bentConnector3">
            <a:avLst>
              <a:gd fmla="val 39687500" name="adj1"/>
            </a:avLst>
          </a:prstGeom>
          <a:noFill/>
          <a:ln cap="flat" cmpd="sng" w="9525">
            <a:solidFill>
              <a:srgbClr val="000000"/>
            </a:solidFill>
            <a:prstDash val="solid"/>
            <a:round/>
            <a:headEnd len="med" w="med" type="none"/>
            <a:tailEnd len="med" w="med" type="triangle"/>
          </a:ln>
        </p:spPr>
      </p:cxnSp>
      <p:sp>
        <p:nvSpPr>
          <p:cNvPr id="1464" name="Google Shape;1464;p116"/>
          <p:cNvSpPr txBox="1"/>
          <p:nvPr/>
        </p:nvSpPr>
        <p:spPr>
          <a:xfrm>
            <a:off x="1939025" y="3967100"/>
            <a:ext cx="5265900" cy="36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verpass"/>
                <a:ea typeface="Overpass"/>
                <a:cs typeface="Overpass"/>
                <a:sym typeface="Overpass"/>
              </a:rPr>
              <a:t>improved response time with global circuit status</a:t>
            </a:r>
            <a:endParaRPr sz="1800">
              <a:latin typeface="Overpass"/>
              <a:ea typeface="Overpass"/>
              <a:cs typeface="Overpass"/>
              <a:sym typeface="Overpass"/>
            </a:endParaRPr>
          </a:p>
        </p:txBody>
      </p:sp>
      <p:sp>
        <p:nvSpPr>
          <p:cNvPr id="1465" name="Google Shape;1465;p116"/>
          <p:cNvSpPr/>
          <p:nvPr/>
        </p:nvSpPr>
        <p:spPr>
          <a:xfrm>
            <a:off x="5525250" y="3025588"/>
            <a:ext cx="318900" cy="318900"/>
          </a:xfrm>
          <a:prstGeom prst="mathMultiply">
            <a:avLst>
              <a:gd fmla="val 12197" name="adj1"/>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69" name="Shape 1469"/>
        <p:cNvGrpSpPr/>
        <p:nvPr/>
      </p:nvGrpSpPr>
      <p:grpSpPr>
        <a:xfrm>
          <a:off x="0" y="0"/>
          <a:ext cx="0" cy="0"/>
          <a:chOff x="0" y="0"/>
          <a:chExt cx="0" cy="0"/>
        </a:xfrm>
      </p:grpSpPr>
      <p:sp>
        <p:nvSpPr>
          <p:cNvPr id="1470" name="Google Shape;1470;p117"/>
          <p:cNvSpPr/>
          <p:nvPr/>
        </p:nvSpPr>
        <p:spPr>
          <a:xfrm>
            <a:off x="1679587" y="1900900"/>
            <a:ext cx="1129800" cy="15315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1471" name="Google Shape;1471;p117"/>
          <p:cNvSpPr/>
          <p:nvPr/>
        </p:nvSpPr>
        <p:spPr>
          <a:xfrm>
            <a:off x="1863486" y="2304715"/>
            <a:ext cx="768000" cy="5940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A</a:t>
            </a:r>
            <a:endParaRPr sz="900">
              <a:solidFill>
                <a:srgbClr val="FFFFFF"/>
              </a:solidFill>
              <a:latin typeface="Overpass"/>
              <a:ea typeface="Overpass"/>
              <a:cs typeface="Overpass"/>
              <a:sym typeface="Overpass"/>
            </a:endParaRPr>
          </a:p>
        </p:txBody>
      </p:sp>
      <p:sp>
        <p:nvSpPr>
          <p:cNvPr id="1472" name="Google Shape;1472;p117"/>
          <p:cNvSpPr/>
          <p:nvPr/>
        </p:nvSpPr>
        <p:spPr>
          <a:xfrm>
            <a:off x="1864973" y="3064764"/>
            <a:ext cx="768000" cy="25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ENVOY</a:t>
            </a:r>
            <a:endParaRPr sz="800">
              <a:solidFill>
                <a:srgbClr val="FFFFFF"/>
              </a:solidFill>
              <a:latin typeface="Overpass"/>
              <a:ea typeface="Overpass"/>
              <a:cs typeface="Overpass"/>
              <a:sym typeface="Overpass"/>
            </a:endParaRPr>
          </a:p>
        </p:txBody>
      </p:sp>
      <p:sp>
        <p:nvSpPr>
          <p:cNvPr id="1473" name="Google Shape;1473;p117"/>
          <p:cNvSpPr/>
          <p:nvPr/>
        </p:nvSpPr>
        <p:spPr>
          <a:xfrm>
            <a:off x="3965587" y="1900900"/>
            <a:ext cx="1129800" cy="15315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1474" name="Google Shape;1474;p117"/>
          <p:cNvSpPr/>
          <p:nvPr/>
        </p:nvSpPr>
        <p:spPr>
          <a:xfrm>
            <a:off x="4149486" y="2304715"/>
            <a:ext cx="768000" cy="5940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B</a:t>
            </a:r>
            <a:endParaRPr sz="900">
              <a:solidFill>
                <a:srgbClr val="FFFFFF"/>
              </a:solidFill>
              <a:latin typeface="Overpass"/>
              <a:ea typeface="Overpass"/>
              <a:cs typeface="Overpass"/>
              <a:sym typeface="Overpass"/>
            </a:endParaRPr>
          </a:p>
        </p:txBody>
      </p:sp>
      <p:sp>
        <p:nvSpPr>
          <p:cNvPr id="1475" name="Google Shape;1475;p117"/>
          <p:cNvSpPr/>
          <p:nvPr/>
        </p:nvSpPr>
        <p:spPr>
          <a:xfrm>
            <a:off x="4150973" y="3064764"/>
            <a:ext cx="768000" cy="2526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ENVOY</a:t>
            </a:r>
            <a:endParaRPr sz="800">
              <a:solidFill>
                <a:srgbClr val="FFFFFF"/>
              </a:solidFill>
              <a:latin typeface="Overpass"/>
              <a:ea typeface="Overpass"/>
              <a:cs typeface="Overpass"/>
              <a:sym typeface="Overpass"/>
            </a:endParaRPr>
          </a:p>
        </p:txBody>
      </p:sp>
      <p:sp>
        <p:nvSpPr>
          <p:cNvPr id="1476" name="Google Shape;1476;p117"/>
          <p:cNvSpPr/>
          <p:nvPr/>
        </p:nvSpPr>
        <p:spPr>
          <a:xfrm>
            <a:off x="6251587" y="1900900"/>
            <a:ext cx="1129800" cy="15315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1477" name="Google Shape;1477;p117"/>
          <p:cNvSpPr/>
          <p:nvPr/>
        </p:nvSpPr>
        <p:spPr>
          <a:xfrm>
            <a:off x="6435486" y="2304715"/>
            <a:ext cx="768000" cy="5940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C</a:t>
            </a:r>
            <a:endParaRPr sz="900">
              <a:solidFill>
                <a:srgbClr val="FFFFFF"/>
              </a:solidFill>
              <a:latin typeface="Overpass"/>
              <a:ea typeface="Overpass"/>
              <a:cs typeface="Overpass"/>
              <a:sym typeface="Overpass"/>
            </a:endParaRPr>
          </a:p>
        </p:txBody>
      </p:sp>
      <p:sp>
        <p:nvSpPr>
          <p:cNvPr id="1478" name="Google Shape;1478;p117"/>
          <p:cNvSpPr/>
          <p:nvPr/>
        </p:nvSpPr>
        <p:spPr>
          <a:xfrm>
            <a:off x="6436973" y="3064764"/>
            <a:ext cx="768000" cy="2526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ENVOY</a:t>
            </a:r>
            <a:endParaRPr sz="800">
              <a:solidFill>
                <a:srgbClr val="FFFFFF"/>
              </a:solidFill>
              <a:latin typeface="Overpass"/>
              <a:ea typeface="Overpass"/>
              <a:cs typeface="Overpass"/>
              <a:sym typeface="Overpass"/>
            </a:endParaRPr>
          </a:p>
        </p:txBody>
      </p:sp>
      <p:cxnSp>
        <p:nvCxnSpPr>
          <p:cNvPr id="1479" name="Google Shape;1479;p117"/>
          <p:cNvCxnSpPr>
            <a:stCxn id="1472" idx="3"/>
          </p:cNvCxnSpPr>
          <p:nvPr/>
        </p:nvCxnSpPr>
        <p:spPr>
          <a:xfrm>
            <a:off x="2632973" y="3191064"/>
            <a:ext cx="1540200" cy="6000"/>
          </a:xfrm>
          <a:prstGeom prst="straightConnector1">
            <a:avLst/>
          </a:prstGeom>
          <a:noFill/>
          <a:ln cap="flat" cmpd="sng" w="9525">
            <a:solidFill>
              <a:schemeClr val="dk2"/>
            </a:solidFill>
            <a:prstDash val="solid"/>
            <a:round/>
            <a:headEnd len="med" w="med" type="none"/>
            <a:tailEnd len="med" w="med" type="triangle"/>
          </a:ln>
        </p:spPr>
      </p:cxnSp>
      <p:cxnSp>
        <p:nvCxnSpPr>
          <p:cNvPr id="1480" name="Google Shape;1480;p117"/>
          <p:cNvCxnSpPr>
            <a:stCxn id="1475" idx="3"/>
          </p:cNvCxnSpPr>
          <p:nvPr/>
        </p:nvCxnSpPr>
        <p:spPr>
          <a:xfrm>
            <a:off x="4918973" y="3191064"/>
            <a:ext cx="1538400" cy="6000"/>
          </a:xfrm>
          <a:prstGeom prst="straightConnector1">
            <a:avLst/>
          </a:prstGeom>
          <a:noFill/>
          <a:ln cap="flat" cmpd="sng" w="9525">
            <a:solidFill>
              <a:schemeClr val="dk2"/>
            </a:solidFill>
            <a:prstDash val="solid"/>
            <a:round/>
            <a:headEnd len="med" w="med" type="none"/>
            <a:tailEnd len="med" w="med" type="triangle"/>
          </a:ln>
        </p:spPr>
      </p:cxnSp>
      <p:cxnSp>
        <p:nvCxnSpPr>
          <p:cNvPr id="1481" name="Google Shape;1481;p117"/>
          <p:cNvCxnSpPr>
            <a:stCxn id="1471" idx="2"/>
            <a:endCxn id="1472" idx="0"/>
          </p:cNvCxnSpPr>
          <p:nvPr/>
        </p:nvCxnSpPr>
        <p:spPr>
          <a:xfrm>
            <a:off x="2247486" y="2898715"/>
            <a:ext cx="1500" cy="165900"/>
          </a:xfrm>
          <a:prstGeom prst="straightConnector1">
            <a:avLst/>
          </a:prstGeom>
          <a:noFill/>
          <a:ln cap="flat" cmpd="sng" w="9525">
            <a:solidFill>
              <a:schemeClr val="dk2"/>
            </a:solidFill>
            <a:prstDash val="solid"/>
            <a:round/>
            <a:headEnd len="med" w="med" type="none"/>
            <a:tailEnd len="med" w="med" type="none"/>
          </a:ln>
        </p:spPr>
      </p:cxnSp>
      <p:cxnSp>
        <p:nvCxnSpPr>
          <p:cNvPr id="1482" name="Google Shape;1482;p117"/>
          <p:cNvCxnSpPr>
            <a:stCxn id="1474" idx="2"/>
            <a:endCxn id="1475" idx="0"/>
          </p:cNvCxnSpPr>
          <p:nvPr/>
        </p:nvCxnSpPr>
        <p:spPr>
          <a:xfrm>
            <a:off x="4533486" y="2898715"/>
            <a:ext cx="1500" cy="165900"/>
          </a:xfrm>
          <a:prstGeom prst="straightConnector1">
            <a:avLst/>
          </a:prstGeom>
          <a:noFill/>
          <a:ln cap="flat" cmpd="sng" w="9525">
            <a:solidFill>
              <a:schemeClr val="dk2"/>
            </a:solidFill>
            <a:prstDash val="solid"/>
            <a:round/>
            <a:headEnd len="med" w="med" type="none"/>
            <a:tailEnd len="med" w="med" type="none"/>
          </a:ln>
        </p:spPr>
      </p:cxnSp>
      <p:cxnSp>
        <p:nvCxnSpPr>
          <p:cNvPr id="1483" name="Google Shape;1483;p117"/>
          <p:cNvCxnSpPr>
            <a:stCxn id="1477" idx="2"/>
            <a:endCxn id="1478" idx="0"/>
          </p:cNvCxnSpPr>
          <p:nvPr/>
        </p:nvCxnSpPr>
        <p:spPr>
          <a:xfrm>
            <a:off x="6819486" y="2898715"/>
            <a:ext cx="1500" cy="165900"/>
          </a:xfrm>
          <a:prstGeom prst="straightConnector1">
            <a:avLst/>
          </a:prstGeom>
          <a:noFill/>
          <a:ln cap="flat" cmpd="sng" w="9525">
            <a:solidFill>
              <a:schemeClr val="dk2"/>
            </a:solidFill>
            <a:prstDash val="solid"/>
            <a:round/>
            <a:headEnd len="med" w="med" type="none"/>
            <a:tailEnd len="med" w="med" type="none"/>
          </a:ln>
        </p:spPr>
      </p:cxnSp>
      <p:sp>
        <p:nvSpPr>
          <p:cNvPr id="1484" name="Google Shape;1484;p117"/>
          <p:cNvSpPr txBox="1"/>
          <p:nvPr/>
        </p:nvSpPr>
        <p:spPr>
          <a:xfrm>
            <a:off x="685800" y="0"/>
            <a:ext cx="7772400" cy="102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RATE </a:t>
            </a:r>
            <a:r>
              <a:rPr lang="en" sz="2800">
                <a:latin typeface="Overpass"/>
                <a:ea typeface="Overpass"/>
                <a:cs typeface="Overpass"/>
                <a:sym typeface="Overpass"/>
              </a:rPr>
              <a:t>LIMITING</a:t>
            </a:r>
            <a:r>
              <a:rPr lang="en" sz="2800">
                <a:latin typeface="Overpass"/>
                <a:ea typeface="Overpass"/>
                <a:cs typeface="Overpass"/>
                <a:sym typeface="Overpass"/>
              </a:rPr>
              <a:t> </a:t>
            </a:r>
            <a:r>
              <a:rPr lang="en" sz="2800">
                <a:solidFill>
                  <a:srgbClr val="38761D"/>
                </a:solidFill>
                <a:latin typeface="Overpass"/>
                <a:ea typeface="Overpass"/>
                <a:cs typeface="Overpass"/>
                <a:sym typeface="Overpass"/>
              </a:rPr>
              <a:t>WITH ISTIO</a:t>
            </a:r>
            <a:endParaRPr sz="2800">
              <a:solidFill>
                <a:srgbClr val="38761D"/>
              </a:solidFill>
              <a:latin typeface="Overpass"/>
              <a:ea typeface="Overpass"/>
              <a:cs typeface="Overpass"/>
              <a:sym typeface="Overpass"/>
            </a:endParaRPr>
          </a:p>
        </p:txBody>
      </p:sp>
      <p:sp>
        <p:nvSpPr>
          <p:cNvPr id="1485" name="Google Shape;1485;p117"/>
          <p:cNvSpPr txBox="1"/>
          <p:nvPr/>
        </p:nvSpPr>
        <p:spPr>
          <a:xfrm>
            <a:off x="1456650" y="3967100"/>
            <a:ext cx="6230700" cy="36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verpass"/>
                <a:ea typeface="Overpass"/>
                <a:cs typeface="Overpass"/>
                <a:sym typeface="Overpass"/>
              </a:rPr>
              <a:t>limit invocation rates, </a:t>
            </a:r>
            <a:r>
              <a:rPr lang="en" sz="1800">
                <a:latin typeface="Overpass"/>
                <a:ea typeface="Overpass"/>
                <a:cs typeface="Overpass"/>
                <a:sym typeface="Overpass"/>
              </a:rPr>
              <a:t>transparent to the services</a:t>
            </a:r>
            <a:endParaRPr sz="1800">
              <a:latin typeface="Overpass"/>
              <a:ea typeface="Overpass"/>
              <a:cs typeface="Overpass"/>
              <a:sym typeface="Overpass"/>
            </a:endParaRPr>
          </a:p>
        </p:txBody>
      </p:sp>
      <p:sp>
        <p:nvSpPr>
          <p:cNvPr id="1486" name="Google Shape;1486;p117"/>
          <p:cNvSpPr txBox="1"/>
          <p:nvPr/>
        </p:nvSpPr>
        <p:spPr>
          <a:xfrm>
            <a:off x="5070700" y="3165207"/>
            <a:ext cx="1168800" cy="548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latin typeface="Overpass"/>
                <a:ea typeface="Overpass"/>
                <a:cs typeface="Overpass"/>
                <a:sym typeface="Overpass"/>
              </a:rPr>
              <a:t>max 500 concurrent reqs</a:t>
            </a:r>
            <a:endParaRPr sz="1000">
              <a:latin typeface="Overpass"/>
              <a:ea typeface="Overpass"/>
              <a:cs typeface="Overpass"/>
              <a:sym typeface="Overpass"/>
            </a:endParaRPr>
          </a:p>
        </p:txBody>
      </p:sp>
      <p:sp>
        <p:nvSpPr>
          <p:cNvPr id="1487" name="Google Shape;1487;p117"/>
          <p:cNvSpPr txBox="1"/>
          <p:nvPr/>
        </p:nvSpPr>
        <p:spPr>
          <a:xfrm>
            <a:off x="2784700" y="3165207"/>
            <a:ext cx="1168800" cy="548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latin typeface="Overpass"/>
                <a:ea typeface="Overpass"/>
                <a:cs typeface="Overpass"/>
                <a:sym typeface="Overpass"/>
              </a:rPr>
              <a:t>max 100 connections</a:t>
            </a:r>
            <a:endParaRPr sz="1000">
              <a:latin typeface="Overpass"/>
              <a:ea typeface="Overpass"/>
              <a:cs typeface="Overpass"/>
              <a:sym typeface="Overpass"/>
            </a:endParaRPr>
          </a:p>
        </p:txBody>
      </p:sp>
      <p:pic>
        <p:nvPicPr>
          <p:cNvPr id="1488" name="Google Shape;1488;p117"/>
          <p:cNvPicPr preferRelativeResize="0"/>
          <p:nvPr/>
        </p:nvPicPr>
        <p:blipFill>
          <a:blip r:embed="rId3">
            <a:alphaModFix/>
          </a:blip>
          <a:stretch>
            <a:fillRect/>
          </a:stretch>
        </p:blipFill>
        <p:spPr>
          <a:xfrm>
            <a:off x="5562439" y="2843049"/>
            <a:ext cx="228050" cy="237525"/>
          </a:xfrm>
          <a:prstGeom prst="rect">
            <a:avLst/>
          </a:prstGeom>
          <a:noFill/>
          <a:ln>
            <a:noFill/>
          </a:ln>
        </p:spPr>
      </p:pic>
      <p:pic>
        <p:nvPicPr>
          <p:cNvPr id="1489" name="Google Shape;1489;p117"/>
          <p:cNvPicPr preferRelativeResize="0"/>
          <p:nvPr/>
        </p:nvPicPr>
        <p:blipFill>
          <a:blip r:embed="rId3">
            <a:alphaModFix/>
          </a:blip>
          <a:stretch>
            <a:fillRect/>
          </a:stretch>
        </p:blipFill>
        <p:spPr>
          <a:xfrm>
            <a:off x="3276439" y="2843049"/>
            <a:ext cx="228050" cy="2375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93" name="Shape 1493"/>
        <p:cNvGrpSpPr/>
        <p:nvPr/>
      </p:nvGrpSpPr>
      <p:grpSpPr>
        <a:xfrm>
          <a:off x="0" y="0"/>
          <a:ext cx="0" cy="0"/>
          <a:chOff x="0" y="0"/>
          <a:chExt cx="0" cy="0"/>
        </a:xfrm>
      </p:grpSpPr>
      <p:sp>
        <p:nvSpPr>
          <p:cNvPr id="1494" name="Google Shape;1494;p118"/>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SERVICE SECURITY </a:t>
            </a:r>
            <a:endParaRPr>
              <a:latin typeface="Overpass"/>
              <a:ea typeface="Overpass"/>
              <a:cs typeface="Overpass"/>
              <a:sym typeface="Overpas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98" name="Shape 1498"/>
        <p:cNvGrpSpPr/>
        <p:nvPr/>
      </p:nvGrpSpPr>
      <p:grpSpPr>
        <a:xfrm>
          <a:off x="0" y="0"/>
          <a:ext cx="0" cy="0"/>
          <a:chOff x="0" y="0"/>
          <a:chExt cx="0" cy="0"/>
        </a:xfrm>
      </p:grpSpPr>
      <p:sp>
        <p:nvSpPr>
          <p:cNvPr id="1499" name="Google Shape;1499;p119"/>
          <p:cNvSpPr/>
          <p:nvPr/>
        </p:nvSpPr>
        <p:spPr>
          <a:xfrm>
            <a:off x="1748000" y="2046613"/>
            <a:ext cx="1109400" cy="1109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A</a:t>
            </a:r>
            <a:endParaRPr sz="900">
              <a:solidFill>
                <a:srgbClr val="FFFFFF"/>
              </a:solidFill>
              <a:latin typeface="Overpass"/>
              <a:ea typeface="Overpass"/>
              <a:cs typeface="Overpass"/>
              <a:sym typeface="Overpass"/>
            </a:endParaRPr>
          </a:p>
        </p:txBody>
      </p:sp>
      <p:sp>
        <p:nvSpPr>
          <p:cNvPr id="1500" name="Google Shape;1500;p119"/>
          <p:cNvSpPr/>
          <p:nvPr/>
        </p:nvSpPr>
        <p:spPr>
          <a:xfrm>
            <a:off x="4034000" y="2046613"/>
            <a:ext cx="1109400" cy="1109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B</a:t>
            </a:r>
            <a:endParaRPr sz="900">
              <a:solidFill>
                <a:srgbClr val="FFFFFF"/>
              </a:solidFill>
              <a:latin typeface="Overpass"/>
              <a:ea typeface="Overpass"/>
              <a:cs typeface="Overpass"/>
              <a:sym typeface="Overpass"/>
            </a:endParaRPr>
          </a:p>
        </p:txBody>
      </p:sp>
      <p:sp>
        <p:nvSpPr>
          <p:cNvPr id="1501" name="Google Shape;1501;p119"/>
          <p:cNvSpPr txBox="1"/>
          <p:nvPr/>
        </p:nvSpPr>
        <p:spPr>
          <a:xfrm>
            <a:off x="685800" y="0"/>
            <a:ext cx="7772400" cy="102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S</a:t>
            </a:r>
            <a:r>
              <a:rPr lang="en" sz="2800">
                <a:latin typeface="Overpass"/>
                <a:ea typeface="Overpass"/>
                <a:cs typeface="Overpass"/>
                <a:sym typeface="Overpass"/>
              </a:rPr>
              <a:t>ECURE COMMUNICATION</a:t>
            </a:r>
            <a:r>
              <a:rPr lang="en" sz="2800">
                <a:latin typeface="Overpass"/>
                <a:ea typeface="Overpass"/>
                <a:cs typeface="Overpass"/>
                <a:sym typeface="Overpass"/>
              </a:rPr>
              <a:t> </a:t>
            </a:r>
            <a:r>
              <a:rPr lang="en" sz="2800">
                <a:solidFill>
                  <a:srgbClr val="990000"/>
                </a:solidFill>
                <a:latin typeface="Overpass"/>
                <a:ea typeface="Overpass"/>
                <a:cs typeface="Overpass"/>
                <a:sym typeface="Overpass"/>
              </a:rPr>
              <a:t>WITHOUT ISTIO</a:t>
            </a:r>
            <a:endParaRPr sz="2800">
              <a:solidFill>
                <a:srgbClr val="990000"/>
              </a:solidFill>
              <a:latin typeface="Overpass"/>
              <a:ea typeface="Overpass"/>
              <a:cs typeface="Overpass"/>
              <a:sym typeface="Overpass"/>
            </a:endParaRPr>
          </a:p>
        </p:txBody>
      </p:sp>
      <p:sp>
        <p:nvSpPr>
          <p:cNvPr id="1502" name="Google Shape;1502;p119"/>
          <p:cNvSpPr/>
          <p:nvPr/>
        </p:nvSpPr>
        <p:spPr>
          <a:xfrm>
            <a:off x="6286600" y="2046613"/>
            <a:ext cx="1109400" cy="1109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C</a:t>
            </a:r>
            <a:endParaRPr sz="900">
              <a:solidFill>
                <a:srgbClr val="FFFFFF"/>
              </a:solidFill>
              <a:latin typeface="Overpass"/>
              <a:ea typeface="Overpass"/>
              <a:cs typeface="Overpass"/>
              <a:sym typeface="Overpass"/>
            </a:endParaRPr>
          </a:p>
        </p:txBody>
      </p:sp>
      <p:cxnSp>
        <p:nvCxnSpPr>
          <p:cNvPr id="1503" name="Google Shape;1503;p119"/>
          <p:cNvCxnSpPr>
            <a:stCxn id="1504" idx="3"/>
            <a:endCxn id="1505" idx="1"/>
          </p:cNvCxnSpPr>
          <p:nvPr/>
        </p:nvCxnSpPr>
        <p:spPr>
          <a:xfrm>
            <a:off x="3076303" y="2611572"/>
            <a:ext cx="755100" cy="0"/>
          </a:xfrm>
          <a:prstGeom prst="straightConnector1">
            <a:avLst/>
          </a:prstGeom>
          <a:noFill/>
          <a:ln cap="flat" cmpd="sng" w="9525">
            <a:solidFill>
              <a:schemeClr val="dk2"/>
            </a:solidFill>
            <a:prstDash val="solid"/>
            <a:round/>
            <a:headEnd len="med" w="med" type="none"/>
            <a:tailEnd len="med" w="med" type="triangle"/>
          </a:ln>
        </p:spPr>
      </p:cxnSp>
      <p:cxnSp>
        <p:nvCxnSpPr>
          <p:cNvPr id="1506" name="Google Shape;1506;p119"/>
          <p:cNvCxnSpPr>
            <a:stCxn id="1507" idx="3"/>
            <a:endCxn id="1508" idx="1"/>
          </p:cNvCxnSpPr>
          <p:nvPr/>
        </p:nvCxnSpPr>
        <p:spPr>
          <a:xfrm>
            <a:off x="5370507" y="2611572"/>
            <a:ext cx="711600" cy="0"/>
          </a:xfrm>
          <a:prstGeom prst="straightConnector1">
            <a:avLst/>
          </a:prstGeom>
          <a:noFill/>
          <a:ln cap="flat" cmpd="sng" w="9525">
            <a:solidFill>
              <a:schemeClr val="dk2"/>
            </a:solidFill>
            <a:prstDash val="solid"/>
            <a:round/>
            <a:headEnd len="med" w="med" type="none"/>
            <a:tailEnd len="med" w="med" type="triangle"/>
          </a:ln>
        </p:spPr>
      </p:cxnSp>
      <p:pic>
        <p:nvPicPr>
          <p:cNvPr id="1509" name="Google Shape;1509;p119"/>
          <p:cNvPicPr preferRelativeResize="0"/>
          <p:nvPr/>
        </p:nvPicPr>
        <p:blipFill>
          <a:blip r:embed="rId3">
            <a:alphaModFix/>
          </a:blip>
          <a:stretch>
            <a:fillRect/>
          </a:stretch>
        </p:blipFill>
        <p:spPr>
          <a:xfrm>
            <a:off x="3335550" y="2277321"/>
            <a:ext cx="186900" cy="213875"/>
          </a:xfrm>
          <a:prstGeom prst="rect">
            <a:avLst/>
          </a:prstGeom>
          <a:noFill/>
          <a:ln>
            <a:noFill/>
          </a:ln>
        </p:spPr>
      </p:pic>
      <p:pic>
        <p:nvPicPr>
          <p:cNvPr id="1510" name="Google Shape;1510;p119"/>
          <p:cNvPicPr preferRelativeResize="0"/>
          <p:nvPr/>
        </p:nvPicPr>
        <p:blipFill>
          <a:blip r:embed="rId3">
            <a:alphaModFix/>
          </a:blip>
          <a:stretch>
            <a:fillRect/>
          </a:stretch>
        </p:blipFill>
        <p:spPr>
          <a:xfrm>
            <a:off x="5646160" y="2277321"/>
            <a:ext cx="186900" cy="213875"/>
          </a:xfrm>
          <a:prstGeom prst="rect">
            <a:avLst/>
          </a:prstGeom>
          <a:noFill/>
          <a:ln>
            <a:noFill/>
          </a:ln>
        </p:spPr>
      </p:pic>
      <p:sp>
        <p:nvSpPr>
          <p:cNvPr id="1504" name="Google Shape;1504;p119"/>
          <p:cNvSpPr/>
          <p:nvPr/>
        </p:nvSpPr>
        <p:spPr>
          <a:xfrm>
            <a:off x="2644903" y="2507772"/>
            <a:ext cx="431400" cy="207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TLS</a:t>
            </a:r>
            <a:endParaRPr sz="800">
              <a:solidFill>
                <a:srgbClr val="FFFFFF"/>
              </a:solidFill>
              <a:latin typeface="Overpass"/>
              <a:ea typeface="Overpass"/>
              <a:cs typeface="Overpass"/>
              <a:sym typeface="Overpass"/>
            </a:endParaRPr>
          </a:p>
        </p:txBody>
      </p:sp>
      <p:sp>
        <p:nvSpPr>
          <p:cNvPr id="1505" name="Google Shape;1505;p119"/>
          <p:cNvSpPr/>
          <p:nvPr/>
        </p:nvSpPr>
        <p:spPr>
          <a:xfrm>
            <a:off x="3831290" y="2507772"/>
            <a:ext cx="431400" cy="207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TLS</a:t>
            </a:r>
            <a:endParaRPr sz="800">
              <a:solidFill>
                <a:srgbClr val="FFFFFF"/>
              </a:solidFill>
              <a:latin typeface="Overpass"/>
              <a:ea typeface="Overpass"/>
              <a:cs typeface="Overpass"/>
              <a:sym typeface="Overpass"/>
            </a:endParaRPr>
          </a:p>
        </p:txBody>
      </p:sp>
      <p:sp>
        <p:nvSpPr>
          <p:cNvPr id="1507" name="Google Shape;1507;p119"/>
          <p:cNvSpPr/>
          <p:nvPr/>
        </p:nvSpPr>
        <p:spPr>
          <a:xfrm>
            <a:off x="4939107" y="2507772"/>
            <a:ext cx="431400" cy="207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TLS</a:t>
            </a:r>
            <a:endParaRPr sz="800">
              <a:solidFill>
                <a:srgbClr val="FFFFFF"/>
              </a:solidFill>
              <a:latin typeface="Overpass"/>
              <a:ea typeface="Overpass"/>
              <a:cs typeface="Overpass"/>
              <a:sym typeface="Overpass"/>
            </a:endParaRPr>
          </a:p>
        </p:txBody>
      </p:sp>
      <p:sp>
        <p:nvSpPr>
          <p:cNvPr id="1508" name="Google Shape;1508;p119"/>
          <p:cNvSpPr/>
          <p:nvPr/>
        </p:nvSpPr>
        <p:spPr>
          <a:xfrm>
            <a:off x="6082107" y="2507772"/>
            <a:ext cx="431400" cy="207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TLS</a:t>
            </a:r>
            <a:endParaRPr sz="800">
              <a:solidFill>
                <a:srgbClr val="FFFFFF"/>
              </a:solidFill>
              <a:latin typeface="Overpass"/>
              <a:ea typeface="Overpass"/>
              <a:cs typeface="Overpass"/>
              <a:sym typeface="Overpass"/>
            </a:endParaRPr>
          </a:p>
        </p:txBody>
      </p:sp>
      <p:sp>
        <p:nvSpPr>
          <p:cNvPr id="1511" name="Google Shape;1511;p119"/>
          <p:cNvSpPr txBox="1"/>
          <p:nvPr/>
        </p:nvSpPr>
        <p:spPr>
          <a:xfrm>
            <a:off x="2232150" y="3967100"/>
            <a:ext cx="4679700" cy="36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verpass"/>
                <a:ea typeface="Overpass"/>
                <a:cs typeface="Overpass"/>
                <a:sym typeface="Overpass"/>
              </a:rPr>
              <a:t>coupled to the service code</a:t>
            </a:r>
            <a:endParaRPr sz="1800">
              <a:latin typeface="Overpass"/>
              <a:ea typeface="Overpass"/>
              <a:cs typeface="Overpass"/>
              <a:sym typeface="Overpas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15" name="Shape 1515"/>
        <p:cNvGrpSpPr/>
        <p:nvPr/>
      </p:nvGrpSpPr>
      <p:grpSpPr>
        <a:xfrm>
          <a:off x="0" y="0"/>
          <a:ext cx="0" cy="0"/>
          <a:chOff x="0" y="0"/>
          <a:chExt cx="0" cy="0"/>
        </a:xfrm>
      </p:grpSpPr>
      <p:sp>
        <p:nvSpPr>
          <p:cNvPr id="1516" name="Google Shape;1516;p120"/>
          <p:cNvSpPr txBox="1"/>
          <p:nvPr/>
        </p:nvSpPr>
        <p:spPr>
          <a:xfrm>
            <a:off x="685800" y="0"/>
            <a:ext cx="7772400" cy="102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SECURE COMMUNICATION</a:t>
            </a:r>
            <a:r>
              <a:rPr lang="en" sz="2800">
                <a:latin typeface="Overpass"/>
                <a:ea typeface="Overpass"/>
                <a:cs typeface="Overpass"/>
                <a:sym typeface="Overpass"/>
              </a:rPr>
              <a:t> </a:t>
            </a:r>
            <a:r>
              <a:rPr lang="en" sz="2800">
                <a:solidFill>
                  <a:srgbClr val="38761D"/>
                </a:solidFill>
                <a:latin typeface="Overpass"/>
                <a:ea typeface="Overpass"/>
                <a:cs typeface="Overpass"/>
                <a:sym typeface="Overpass"/>
              </a:rPr>
              <a:t>WITH ISTIO</a:t>
            </a:r>
            <a:endParaRPr sz="2800">
              <a:solidFill>
                <a:srgbClr val="38761D"/>
              </a:solidFill>
              <a:latin typeface="Overpass"/>
              <a:ea typeface="Overpass"/>
              <a:cs typeface="Overpass"/>
              <a:sym typeface="Overpass"/>
            </a:endParaRPr>
          </a:p>
        </p:txBody>
      </p:sp>
      <p:sp>
        <p:nvSpPr>
          <p:cNvPr id="1517" name="Google Shape;1517;p120"/>
          <p:cNvSpPr/>
          <p:nvPr/>
        </p:nvSpPr>
        <p:spPr>
          <a:xfrm>
            <a:off x="1679587" y="1900900"/>
            <a:ext cx="1129800" cy="15315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1518" name="Google Shape;1518;p120"/>
          <p:cNvSpPr/>
          <p:nvPr/>
        </p:nvSpPr>
        <p:spPr>
          <a:xfrm>
            <a:off x="1863486" y="2304715"/>
            <a:ext cx="768000" cy="5940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A</a:t>
            </a:r>
            <a:endParaRPr sz="900">
              <a:solidFill>
                <a:srgbClr val="FFFFFF"/>
              </a:solidFill>
              <a:latin typeface="Overpass"/>
              <a:ea typeface="Overpass"/>
              <a:cs typeface="Overpass"/>
              <a:sym typeface="Overpass"/>
            </a:endParaRPr>
          </a:p>
        </p:txBody>
      </p:sp>
      <p:sp>
        <p:nvSpPr>
          <p:cNvPr id="1519" name="Google Shape;1519;p120"/>
          <p:cNvSpPr/>
          <p:nvPr/>
        </p:nvSpPr>
        <p:spPr>
          <a:xfrm>
            <a:off x="1864973" y="3064764"/>
            <a:ext cx="768000" cy="25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ENVOY</a:t>
            </a:r>
            <a:endParaRPr sz="800">
              <a:solidFill>
                <a:srgbClr val="FFFFFF"/>
              </a:solidFill>
              <a:latin typeface="Overpass"/>
              <a:ea typeface="Overpass"/>
              <a:cs typeface="Overpass"/>
              <a:sym typeface="Overpass"/>
            </a:endParaRPr>
          </a:p>
        </p:txBody>
      </p:sp>
      <p:sp>
        <p:nvSpPr>
          <p:cNvPr id="1520" name="Google Shape;1520;p120"/>
          <p:cNvSpPr/>
          <p:nvPr/>
        </p:nvSpPr>
        <p:spPr>
          <a:xfrm>
            <a:off x="3965587" y="1900900"/>
            <a:ext cx="1129800" cy="15315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1521" name="Google Shape;1521;p120"/>
          <p:cNvSpPr/>
          <p:nvPr/>
        </p:nvSpPr>
        <p:spPr>
          <a:xfrm>
            <a:off x="4149486" y="2304715"/>
            <a:ext cx="768000" cy="5940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B</a:t>
            </a:r>
            <a:endParaRPr sz="900">
              <a:solidFill>
                <a:srgbClr val="FFFFFF"/>
              </a:solidFill>
              <a:latin typeface="Overpass"/>
              <a:ea typeface="Overpass"/>
              <a:cs typeface="Overpass"/>
              <a:sym typeface="Overpass"/>
            </a:endParaRPr>
          </a:p>
        </p:txBody>
      </p:sp>
      <p:sp>
        <p:nvSpPr>
          <p:cNvPr id="1522" name="Google Shape;1522;p120"/>
          <p:cNvSpPr/>
          <p:nvPr/>
        </p:nvSpPr>
        <p:spPr>
          <a:xfrm>
            <a:off x="4150973" y="3064764"/>
            <a:ext cx="768000" cy="2526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ENVOY</a:t>
            </a:r>
            <a:endParaRPr sz="800">
              <a:solidFill>
                <a:srgbClr val="FFFFFF"/>
              </a:solidFill>
              <a:latin typeface="Overpass"/>
              <a:ea typeface="Overpass"/>
              <a:cs typeface="Overpass"/>
              <a:sym typeface="Overpass"/>
            </a:endParaRPr>
          </a:p>
        </p:txBody>
      </p:sp>
      <p:sp>
        <p:nvSpPr>
          <p:cNvPr id="1523" name="Google Shape;1523;p120"/>
          <p:cNvSpPr/>
          <p:nvPr/>
        </p:nvSpPr>
        <p:spPr>
          <a:xfrm>
            <a:off x="6251587" y="1900900"/>
            <a:ext cx="1129800" cy="15315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1524" name="Google Shape;1524;p120"/>
          <p:cNvSpPr/>
          <p:nvPr/>
        </p:nvSpPr>
        <p:spPr>
          <a:xfrm>
            <a:off x="6435486" y="2304715"/>
            <a:ext cx="768000" cy="5940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C</a:t>
            </a:r>
            <a:endParaRPr sz="900">
              <a:solidFill>
                <a:srgbClr val="FFFFFF"/>
              </a:solidFill>
              <a:latin typeface="Overpass"/>
              <a:ea typeface="Overpass"/>
              <a:cs typeface="Overpass"/>
              <a:sym typeface="Overpass"/>
            </a:endParaRPr>
          </a:p>
        </p:txBody>
      </p:sp>
      <p:sp>
        <p:nvSpPr>
          <p:cNvPr id="1525" name="Google Shape;1525;p120"/>
          <p:cNvSpPr/>
          <p:nvPr/>
        </p:nvSpPr>
        <p:spPr>
          <a:xfrm>
            <a:off x="6436973" y="3064764"/>
            <a:ext cx="768000" cy="2526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ENVOY</a:t>
            </a:r>
            <a:endParaRPr sz="800">
              <a:solidFill>
                <a:srgbClr val="FFFFFF"/>
              </a:solidFill>
              <a:latin typeface="Overpass"/>
              <a:ea typeface="Overpass"/>
              <a:cs typeface="Overpass"/>
              <a:sym typeface="Overpass"/>
            </a:endParaRPr>
          </a:p>
        </p:txBody>
      </p:sp>
      <p:cxnSp>
        <p:nvCxnSpPr>
          <p:cNvPr id="1526" name="Google Shape;1526;p120"/>
          <p:cNvCxnSpPr>
            <a:stCxn id="1519" idx="3"/>
            <a:endCxn id="1522" idx="1"/>
          </p:cNvCxnSpPr>
          <p:nvPr/>
        </p:nvCxnSpPr>
        <p:spPr>
          <a:xfrm>
            <a:off x="2632973" y="3191064"/>
            <a:ext cx="1518000" cy="0"/>
          </a:xfrm>
          <a:prstGeom prst="straightConnector1">
            <a:avLst/>
          </a:prstGeom>
          <a:noFill/>
          <a:ln cap="flat" cmpd="sng" w="9525">
            <a:solidFill>
              <a:schemeClr val="dk2"/>
            </a:solidFill>
            <a:prstDash val="solid"/>
            <a:round/>
            <a:headEnd len="med" w="med" type="none"/>
            <a:tailEnd len="med" w="med" type="triangle"/>
          </a:ln>
        </p:spPr>
      </p:cxnSp>
      <p:cxnSp>
        <p:nvCxnSpPr>
          <p:cNvPr id="1527" name="Google Shape;1527;p120"/>
          <p:cNvCxnSpPr>
            <a:stCxn id="1522" idx="3"/>
            <a:endCxn id="1525" idx="1"/>
          </p:cNvCxnSpPr>
          <p:nvPr/>
        </p:nvCxnSpPr>
        <p:spPr>
          <a:xfrm>
            <a:off x="4918973" y="3191064"/>
            <a:ext cx="1518000" cy="0"/>
          </a:xfrm>
          <a:prstGeom prst="straightConnector1">
            <a:avLst/>
          </a:prstGeom>
          <a:noFill/>
          <a:ln cap="flat" cmpd="sng" w="9525">
            <a:solidFill>
              <a:schemeClr val="dk2"/>
            </a:solidFill>
            <a:prstDash val="solid"/>
            <a:round/>
            <a:headEnd len="med" w="med" type="none"/>
            <a:tailEnd len="med" w="med" type="triangle"/>
          </a:ln>
        </p:spPr>
      </p:cxnSp>
      <p:cxnSp>
        <p:nvCxnSpPr>
          <p:cNvPr id="1528" name="Google Shape;1528;p120"/>
          <p:cNvCxnSpPr>
            <a:stCxn id="1518" idx="2"/>
            <a:endCxn id="1519" idx="0"/>
          </p:cNvCxnSpPr>
          <p:nvPr/>
        </p:nvCxnSpPr>
        <p:spPr>
          <a:xfrm>
            <a:off x="2247486" y="2898715"/>
            <a:ext cx="1500" cy="165900"/>
          </a:xfrm>
          <a:prstGeom prst="straightConnector1">
            <a:avLst/>
          </a:prstGeom>
          <a:noFill/>
          <a:ln cap="flat" cmpd="sng" w="9525">
            <a:solidFill>
              <a:schemeClr val="dk2"/>
            </a:solidFill>
            <a:prstDash val="solid"/>
            <a:round/>
            <a:headEnd len="med" w="med" type="none"/>
            <a:tailEnd len="med" w="med" type="none"/>
          </a:ln>
        </p:spPr>
      </p:cxnSp>
      <p:cxnSp>
        <p:nvCxnSpPr>
          <p:cNvPr id="1529" name="Google Shape;1529;p120"/>
          <p:cNvCxnSpPr>
            <a:stCxn id="1521" idx="2"/>
            <a:endCxn id="1522" idx="0"/>
          </p:cNvCxnSpPr>
          <p:nvPr/>
        </p:nvCxnSpPr>
        <p:spPr>
          <a:xfrm>
            <a:off x="4533486" y="2898715"/>
            <a:ext cx="1500" cy="165900"/>
          </a:xfrm>
          <a:prstGeom prst="straightConnector1">
            <a:avLst/>
          </a:prstGeom>
          <a:noFill/>
          <a:ln cap="flat" cmpd="sng" w="9525">
            <a:solidFill>
              <a:schemeClr val="dk2"/>
            </a:solidFill>
            <a:prstDash val="solid"/>
            <a:round/>
            <a:headEnd len="med" w="med" type="none"/>
            <a:tailEnd len="med" w="med" type="none"/>
          </a:ln>
        </p:spPr>
      </p:cxnSp>
      <p:cxnSp>
        <p:nvCxnSpPr>
          <p:cNvPr id="1530" name="Google Shape;1530;p120"/>
          <p:cNvCxnSpPr>
            <a:stCxn id="1524" idx="2"/>
            <a:endCxn id="1525" idx="0"/>
          </p:cNvCxnSpPr>
          <p:nvPr/>
        </p:nvCxnSpPr>
        <p:spPr>
          <a:xfrm>
            <a:off x="6819486" y="2898715"/>
            <a:ext cx="1500" cy="165900"/>
          </a:xfrm>
          <a:prstGeom prst="straightConnector1">
            <a:avLst/>
          </a:prstGeom>
          <a:noFill/>
          <a:ln cap="flat" cmpd="sng" w="9525">
            <a:solidFill>
              <a:schemeClr val="dk2"/>
            </a:solidFill>
            <a:prstDash val="solid"/>
            <a:round/>
            <a:headEnd len="med" w="med" type="none"/>
            <a:tailEnd len="med" w="med" type="none"/>
          </a:ln>
        </p:spPr>
      </p:cxnSp>
      <p:pic>
        <p:nvPicPr>
          <p:cNvPr id="1531" name="Google Shape;1531;p120"/>
          <p:cNvPicPr preferRelativeResize="0"/>
          <p:nvPr/>
        </p:nvPicPr>
        <p:blipFill>
          <a:blip r:embed="rId3">
            <a:alphaModFix/>
          </a:blip>
          <a:stretch>
            <a:fillRect/>
          </a:stretch>
        </p:blipFill>
        <p:spPr>
          <a:xfrm>
            <a:off x="3335550" y="2886921"/>
            <a:ext cx="186900" cy="213875"/>
          </a:xfrm>
          <a:prstGeom prst="rect">
            <a:avLst/>
          </a:prstGeom>
          <a:noFill/>
          <a:ln>
            <a:noFill/>
          </a:ln>
        </p:spPr>
      </p:pic>
      <p:pic>
        <p:nvPicPr>
          <p:cNvPr id="1532" name="Google Shape;1532;p120"/>
          <p:cNvPicPr preferRelativeResize="0"/>
          <p:nvPr/>
        </p:nvPicPr>
        <p:blipFill>
          <a:blip r:embed="rId3">
            <a:alphaModFix/>
          </a:blip>
          <a:stretch>
            <a:fillRect/>
          </a:stretch>
        </p:blipFill>
        <p:spPr>
          <a:xfrm>
            <a:off x="5572788" y="2886921"/>
            <a:ext cx="186900" cy="213875"/>
          </a:xfrm>
          <a:prstGeom prst="rect">
            <a:avLst/>
          </a:prstGeom>
          <a:noFill/>
          <a:ln>
            <a:noFill/>
          </a:ln>
        </p:spPr>
      </p:pic>
      <p:sp>
        <p:nvSpPr>
          <p:cNvPr id="1533" name="Google Shape;1533;p120"/>
          <p:cNvSpPr txBox="1"/>
          <p:nvPr/>
        </p:nvSpPr>
        <p:spPr>
          <a:xfrm>
            <a:off x="1504500" y="3967100"/>
            <a:ext cx="6135000" cy="36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verpass"/>
                <a:ea typeface="Overpass"/>
                <a:cs typeface="Overpass"/>
                <a:sym typeface="Overpass"/>
              </a:rPr>
              <a:t>mutual TLS authentication, transparent to the services</a:t>
            </a:r>
            <a:endParaRPr sz="1800">
              <a:latin typeface="Overpass"/>
              <a:ea typeface="Overpass"/>
              <a:cs typeface="Overpass"/>
              <a:sym typeface="Overpass"/>
            </a:endParaRPr>
          </a:p>
        </p:txBody>
      </p:sp>
      <p:sp>
        <p:nvSpPr>
          <p:cNvPr id="1534" name="Google Shape;1534;p120"/>
          <p:cNvSpPr txBox="1"/>
          <p:nvPr/>
        </p:nvSpPr>
        <p:spPr>
          <a:xfrm>
            <a:off x="3210153" y="3169380"/>
            <a:ext cx="408900" cy="2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TLS</a:t>
            </a:r>
            <a:endParaRPr sz="1000">
              <a:latin typeface="Overpass"/>
              <a:ea typeface="Overpass"/>
              <a:cs typeface="Overpass"/>
              <a:sym typeface="Overpass"/>
            </a:endParaRPr>
          </a:p>
        </p:txBody>
      </p:sp>
      <p:sp>
        <p:nvSpPr>
          <p:cNvPr id="1535" name="Google Shape;1535;p120"/>
          <p:cNvSpPr txBox="1"/>
          <p:nvPr/>
        </p:nvSpPr>
        <p:spPr>
          <a:xfrm>
            <a:off x="5459825" y="3169380"/>
            <a:ext cx="408900" cy="2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TLS</a:t>
            </a:r>
            <a:endParaRPr sz="1000">
              <a:latin typeface="Overpass"/>
              <a:ea typeface="Overpass"/>
              <a:cs typeface="Overpass"/>
              <a:sym typeface="Overpas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39" name="Shape 1539"/>
        <p:cNvGrpSpPr/>
        <p:nvPr/>
      </p:nvGrpSpPr>
      <p:grpSpPr>
        <a:xfrm>
          <a:off x="0" y="0"/>
          <a:ext cx="0" cy="0"/>
          <a:chOff x="0" y="0"/>
          <a:chExt cx="0" cy="0"/>
        </a:xfrm>
      </p:grpSpPr>
      <p:sp>
        <p:nvSpPr>
          <p:cNvPr id="1540" name="Google Shape;1540;p121"/>
          <p:cNvSpPr/>
          <p:nvPr/>
        </p:nvSpPr>
        <p:spPr>
          <a:xfrm>
            <a:off x="1679587" y="1900900"/>
            <a:ext cx="1129800" cy="15315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1541" name="Google Shape;1541;p121"/>
          <p:cNvSpPr/>
          <p:nvPr/>
        </p:nvSpPr>
        <p:spPr>
          <a:xfrm>
            <a:off x="1863486" y="2304715"/>
            <a:ext cx="768000" cy="5940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A</a:t>
            </a:r>
            <a:endParaRPr sz="900">
              <a:solidFill>
                <a:srgbClr val="FFFFFF"/>
              </a:solidFill>
              <a:latin typeface="Overpass"/>
              <a:ea typeface="Overpass"/>
              <a:cs typeface="Overpass"/>
              <a:sym typeface="Overpass"/>
            </a:endParaRPr>
          </a:p>
        </p:txBody>
      </p:sp>
      <p:sp>
        <p:nvSpPr>
          <p:cNvPr id="1542" name="Google Shape;1542;p121"/>
          <p:cNvSpPr/>
          <p:nvPr/>
        </p:nvSpPr>
        <p:spPr>
          <a:xfrm>
            <a:off x="1864973" y="3064764"/>
            <a:ext cx="768000" cy="25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ENVOY</a:t>
            </a:r>
            <a:endParaRPr sz="800">
              <a:solidFill>
                <a:srgbClr val="FFFFFF"/>
              </a:solidFill>
              <a:latin typeface="Overpass"/>
              <a:ea typeface="Overpass"/>
              <a:cs typeface="Overpass"/>
              <a:sym typeface="Overpass"/>
            </a:endParaRPr>
          </a:p>
        </p:txBody>
      </p:sp>
      <p:sp>
        <p:nvSpPr>
          <p:cNvPr id="1543" name="Google Shape;1543;p121"/>
          <p:cNvSpPr/>
          <p:nvPr/>
        </p:nvSpPr>
        <p:spPr>
          <a:xfrm>
            <a:off x="3965587" y="1900900"/>
            <a:ext cx="1129800" cy="15315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1544" name="Google Shape;1544;p121"/>
          <p:cNvSpPr/>
          <p:nvPr/>
        </p:nvSpPr>
        <p:spPr>
          <a:xfrm>
            <a:off x="4149486" y="2304715"/>
            <a:ext cx="768000" cy="5940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B</a:t>
            </a:r>
            <a:endParaRPr sz="900">
              <a:solidFill>
                <a:srgbClr val="FFFFFF"/>
              </a:solidFill>
              <a:latin typeface="Overpass"/>
              <a:ea typeface="Overpass"/>
              <a:cs typeface="Overpass"/>
              <a:sym typeface="Overpass"/>
            </a:endParaRPr>
          </a:p>
        </p:txBody>
      </p:sp>
      <p:sp>
        <p:nvSpPr>
          <p:cNvPr id="1545" name="Google Shape;1545;p121"/>
          <p:cNvSpPr/>
          <p:nvPr/>
        </p:nvSpPr>
        <p:spPr>
          <a:xfrm>
            <a:off x="4150973" y="3064764"/>
            <a:ext cx="768000" cy="2526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ENVOY</a:t>
            </a:r>
            <a:endParaRPr sz="800">
              <a:solidFill>
                <a:srgbClr val="FFFFFF"/>
              </a:solidFill>
              <a:latin typeface="Overpass"/>
              <a:ea typeface="Overpass"/>
              <a:cs typeface="Overpass"/>
              <a:sym typeface="Overpass"/>
            </a:endParaRPr>
          </a:p>
        </p:txBody>
      </p:sp>
      <p:sp>
        <p:nvSpPr>
          <p:cNvPr id="1546" name="Google Shape;1546;p121"/>
          <p:cNvSpPr/>
          <p:nvPr/>
        </p:nvSpPr>
        <p:spPr>
          <a:xfrm>
            <a:off x="6251587" y="1900900"/>
            <a:ext cx="1129800" cy="15315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1547" name="Google Shape;1547;p121"/>
          <p:cNvSpPr/>
          <p:nvPr/>
        </p:nvSpPr>
        <p:spPr>
          <a:xfrm>
            <a:off x="6435486" y="2304715"/>
            <a:ext cx="768000" cy="5940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C</a:t>
            </a:r>
            <a:endParaRPr sz="900">
              <a:solidFill>
                <a:srgbClr val="FFFFFF"/>
              </a:solidFill>
              <a:latin typeface="Overpass"/>
              <a:ea typeface="Overpass"/>
              <a:cs typeface="Overpass"/>
              <a:sym typeface="Overpass"/>
            </a:endParaRPr>
          </a:p>
        </p:txBody>
      </p:sp>
      <p:sp>
        <p:nvSpPr>
          <p:cNvPr id="1548" name="Google Shape;1548;p121"/>
          <p:cNvSpPr/>
          <p:nvPr/>
        </p:nvSpPr>
        <p:spPr>
          <a:xfrm>
            <a:off x="6436973" y="3064764"/>
            <a:ext cx="768000" cy="2526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ENVOY</a:t>
            </a:r>
            <a:endParaRPr sz="800">
              <a:solidFill>
                <a:srgbClr val="FFFFFF"/>
              </a:solidFill>
              <a:latin typeface="Overpass"/>
              <a:ea typeface="Overpass"/>
              <a:cs typeface="Overpass"/>
              <a:sym typeface="Overpass"/>
            </a:endParaRPr>
          </a:p>
        </p:txBody>
      </p:sp>
      <p:cxnSp>
        <p:nvCxnSpPr>
          <p:cNvPr id="1549" name="Google Shape;1549;p121"/>
          <p:cNvCxnSpPr>
            <a:stCxn id="1542" idx="3"/>
            <a:endCxn id="1545" idx="1"/>
          </p:cNvCxnSpPr>
          <p:nvPr/>
        </p:nvCxnSpPr>
        <p:spPr>
          <a:xfrm>
            <a:off x="2632973" y="3191064"/>
            <a:ext cx="1518000" cy="0"/>
          </a:xfrm>
          <a:prstGeom prst="straightConnector1">
            <a:avLst/>
          </a:prstGeom>
          <a:noFill/>
          <a:ln cap="flat" cmpd="sng" w="9525">
            <a:solidFill>
              <a:schemeClr val="dk2"/>
            </a:solidFill>
            <a:prstDash val="solid"/>
            <a:round/>
            <a:headEnd len="med" w="med" type="none"/>
            <a:tailEnd len="med" w="med" type="triangle"/>
          </a:ln>
        </p:spPr>
      </p:cxnSp>
      <p:cxnSp>
        <p:nvCxnSpPr>
          <p:cNvPr id="1550" name="Google Shape;1550;p121"/>
          <p:cNvCxnSpPr>
            <a:stCxn id="1545" idx="3"/>
            <a:endCxn id="1548" idx="1"/>
          </p:cNvCxnSpPr>
          <p:nvPr/>
        </p:nvCxnSpPr>
        <p:spPr>
          <a:xfrm>
            <a:off x="4918973" y="3191064"/>
            <a:ext cx="1518000" cy="0"/>
          </a:xfrm>
          <a:prstGeom prst="straightConnector1">
            <a:avLst/>
          </a:prstGeom>
          <a:noFill/>
          <a:ln cap="flat" cmpd="sng" w="9525">
            <a:solidFill>
              <a:schemeClr val="dk2"/>
            </a:solidFill>
            <a:prstDash val="solid"/>
            <a:round/>
            <a:headEnd len="med" w="med" type="none"/>
            <a:tailEnd len="med" w="med" type="triangle"/>
          </a:ln>
        </p:spPr>
      </p:cxnSp>
      <p:cxnSp>
        <p:nvCxnSpPr>
          <p:cNvPr id="1551" name="Google Shape;1551;p121"/>
          <p:cNvCxnSpPr>
            <a:stCxn id="1541" idx="2"/>
            <a:endCxn id="1542" idx="0"/>
          </p:cNvCxnSpPr>
          <p:nvPr/>
        </p:nvCxnSpPr>
        <p:spPr>
          <a:xfrm>
            <a:off x="2247486" y="2898715"/>
            <a:ext cx="1500" cy="165900"/>
          </a:xfrm>
          <a:prstGeom prst="straightConnector1">
            <a:avLst/>
          </a:prstGeom>
          <a:noFill/>
          <a:ln cap="flat" cmpd="sng" w="9525">
            <a:solidFill>
              <a:schemeClr val="dk2"/>
            </a:solidFill>
            <a:prstDash val="solid"/>
            <a:round/>
            <a:headEnd len="med" w="med" type="none"/>
            <a:tailEnd len="med" w="med" type="none"/>
          </a:ln>
        </p:spPr>
      </p:cxnSp>
      <p:cxnSp>
        <p:nvCxnSpPr>
          <p:cNvPr id="1552" name="Google Shape;1552;p121"/>
          <p:cNvCxnSpPr>
            <a:stCxn id="1544" idx="2"/>
            <a:endCxn id="1545" idx="0"/>
          </p:cNvCxnSpPr>
          <p:nvPr/>
        </p:nvCxnSpPr>
        <p:spPr>
          <a:xfrm>
            <a:off x="4533486" y="2898715"/>
            <a:ext cx="1500" cy="165900"/>
          </a:xfrm>
          <a:prstGeom prst="straightConnector1">
            <a:avLst/>
          </a:prstGeom>
          <a:noFill/>
          <a:ln cap="flat" cmpd="sng" w="9525">
            <a:solidFill>
              <a:schemeClr val="dk2"/>
            </a:solidFill>
            <a:prstDash val="solid"/>
            <a:round/>
            <a:headEnd len="med" w="med" type="none"/>
            <a:tailEnd len="med" w="med" type="none"/>
          </a:ln>
        </p:spPr>
      </p:cxnSp>
      <p:cxnSp>
        <p:nvCxnSpPr>
          <p:cNvPr id="1553" name="Google Shape;1553;p121"/>
          <p:cNvCxnSpPr>
            <a:stCxn id="1547" idx="2"/>
            <a:endCxn id="1548" idx="0"/>
          </p:cNvCxnSpPr>
          <p:nvPr/>
        </p:nvCxnSpPr>
        <p:spPr>
          <a:xfrm>
            <a:off x="6819486" y="2898715"/>
            <a:ext cx="1500" cy="165900"/>
          </a:xfrm>
          <a:prstGeom prst="straightConnector1">
            <a:avLst/>
          </a:prstGeom>
          <a:noFill/>
          <a:ln cap="flat" cmpd="sng" w="9525">
            <a:solidFill>
              <a:schemeClr val="dk2"/>
            </a:solidFill>
            <a:prstDash val="solid"/>
            <a:round/>
            <a:headEnd len="med" w="med" type="none"/>
            <a:tailEnd len="med" w="med" type="none"/>
          </a:ln>
        </p:spPr>
      </p:cxnSp>
      <p:sp>
        <p:nvSpPr>
          <p:cNvPr id="1554" name="Google Shape;1554;p121"/>
          <p:cNvSpPr txBox="1"/>
          <p:nvPr/>
        </p:nvSpPr>
        <p:spPr>
          <a:xfrm>
            <a:off x="685800" y="0"/>
            <a:ext cx="7772400" cy="102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CONTROL SERVICE ACCESS</a:t>
            </a:r>
            <a:r>
              <a:rPr lang="en" sz="2800">
                <a:latin typeface="Overpass"/>
                <a:ea typeface="Overpass"/>
                <a:cs typeface="Overpass"/>
                <a:sym typeface="Overpass"/>
              </a:rPr>
              <a:t> </a:t>
            </a:r>
            <a:r>
              <a:rPr lang="en" sz="2800">
                <a:solidFill>
                  <a:srgbClr val="38761D"/>
                </a:solidFill>
                <a:latin typeface="Overpass"/>
                <a:ea typeface="Overpass"/>
                <a:cs typeface="Overpass"/>
                <a:sym typeface="Overpass"/>
              </a:rPr>
              <a:t>WITH ISTIO</a:t>
            </a:r>
            <a:endParaRPr sz="2800">
              <a:solidFill>
                <a:srgbClr val="38761D"/>
              </a:solidFill>
              <a:latin typeface="Overpass"/>
              <a:ea typeface="Overpass"/>
              <a:cs typeface="Overpass"/>
              <a:sym typeface="Overpass"/>
            </a:endParaRPr>
          </a:p>
        </p:txBody>
      </p:sp>
      <p:cxnSp>
        <p:nvCxnSpPr>
          <p:cNvPr id="1555" name="Google Shape;1555;p121"/>
          <p:cNvCxnSpPr>
            <a:stCxn id="1542" idx="2"/>
            <a:endCxn id="1548" idx="2"/>
          </p:cNvCxnSpPr>
          <p:nvPr/>
        </p:nvCxnSpPr>
        <p:spPr>
          <a:xfrm flipH="1" rot="-5400000">
            <a:off x="4534673" y="1031664"/>
            <a:ext cx="600" cy="4572000"/>
          </a:xfrm>
          <a:prstGeom prst="bentConnector3">
            <a:avLst>
              <a:gd fmla="val 55818511" name="adj1"/>
            </a:avLst>
          </a:prstGeom>
          <a:noFill/>
          <a:ln cap="flat" cmpd="sng" w="9525">
            <a:solidFill>
              <a:srgbClr val="CC0000"/>
            </a:solidFill>
            <a:prstDash val="solid"/>
            <a:round/>
            <a:headEnd len="med" w="med" type="none"/>
            <a:tailEnd len="med" w="med" type="triangle"/>
          </a:ln>
        </p:spPr>
      </p:cxnSp>
      <p:sp>
        <p:nvSpPr>
          <p:cNvPr id="1556" name="Google Shape;1556;p121"/>
          <p:cNvSpPr txBox="1"/>
          <p:nvPr/>
        </p:nvSpPr>
        <p:spPr>
          <a:xfrm>
            <a:off x="1225400" y="3967100"/>
            <a:ext cx="6693300" cy="36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verpass"/>
                <a:ea typeface="Overpass"/>
                <a:cs typeface="Overpass"/>
                <a:sym typeface="Overpass"/>
              </a:rPr>
              <a:t>control the service access flow, transparent to the services</a:t>
            </a:r>
            <a:endParaRPr sz="1800">
              <a:latin typeface="Overpass"/>
              <a:ea typeface="Overpass"/>
              <a:cs typeface="Overpass"/>
              <a:sym typeface="Overpass"/>
            </a:endParaRPr>
          </a:p>
        </p:txBody>
      </p:sp>
      <p:sp>
        <p:nvSpPr>
          <p:cNvPr id="1557" name="Google Shape;1557;p121"/>
          <p:cNvSpPr/>
          <p:nvPr/>
        </p:nvSpPr>
        <p:spPr>
          <a:xfrm>
            <a:off x="4382250" y="3482788"/>
            <a:ext cx="318900" cy="318900"/>
          </a:xfrm>
          <a:prstGeom prst="mathMultiply">
            <a:avLst>
              <a:gd fmla="val 12197" name="adj1"/>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61" name="Shape 1561"/>
        <p:cNvGrpSpPr/>
        <p:nvPr/>
      </p:nvGrpSpPr>
      <p:grpSpPr>
        <a:xfrm>
          <a:off x="0" y="0"/>
          <a:ext cx="0" cy="0"/>
          <a:chOff x="0" y="0"/>
          <a:chExt cx="0" cy="0"/>
        </a:xfrm>
      </p:grpSpPr>
      <p:sp>
        <p:nvSpPr>
          <p:cNvPr id="1562" name="Google Shape;1562;p122"/>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CHAOS</a:t>
            </a:r>
            <a:r>
              <a:rPr lang="en"/>
              <a:t> ENGINEERING</a:t>
            </a:r>
            <a:endParaRPr>
              <a:latin typeface="Overpass"/>
              <a:ea typeface="Overpass"/>
              <a:cs typeface="Overpass"/>
              <a:sym typeface="Overpas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78"/>
          <p:cNvSpPr txBox="1"/>
          <p:nvPr>
            <p:ph type="title"/>
          </p:nvPr>
        </p:nvSpPr>
        <p:spPr>
          <a:xfrm>
            <a:off x="1314450" y="4809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800">
                <a:latin typeface="Proxima Nova"/>
                <a:ea typeface="Proxima Nova"/>
                <a:cs typeface="Proxima Nova"/>
                <a:sym typeface="Proxima Nova"/>
              </a:rPr>
              <a:t>DISTRIBUTED ARCHITECTURE</a:t>
            </a:r>
            <a:endParaRPr sz="2800">
              <a:latin typeface="Proxima Nova"/>
              <a:ea typeface="Proxima Nova"/>
              <a:cs typeface="Proxima Nova"/>
              <a:sym typeface="Proxima Nova"/>
            </a:endParaRPr>
          </a:p>
        </p:txBody>
      </p:sp>
      <p:sp>
        <p:nvSpPr>
          <p:cNvPr id="692" name="Google Shape;692;p7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93" name="Google Shape;693;p78"/>
          <p:cNvSpPr/>
          <p:nvPr/>
        </p:nvSpPr>
        <p:spPr>
          <a:xfrm>
            <a:off x="4121775" y="1543489"/>
            <a:ext cx="827700" cy="605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694" name="Google Shape;694;p78"/>
          <p:cNvSpPr/>
          <p:nvPr/>
        </p:nvSpPr>
        <p:spPr>
          <a:xfrm>
            <a:off x="6141075" y="1543489"/>
            <a:ext cx="827700" cy="605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695" name="Google Shape;695;p78"/>
          <p:cNvSpPr/>
          <p:nvPr/>
        </p:nvSpPr>
        <p:spPr>
          <a:xfrm>
            <a:off x="2102475" y="1543489"/>
            <a:ext cx="827700" cy="605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696" name="Google Shape;696;p78"/>
          <p:cNvSpPr/>
          <p:nvPr/>
        </p:nvSpPr>
        <p:spPr>
          <a:xfrm>
            <a:off x="4121775" y="2686489"/>
            <a:ext cx="827700" cy="605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697" name="Google Shape;697;p78"/>
          <p:cNvSpPr/>
          <p:nvPr/>
        </p:nvSpPr>
        <p:spPr>
          <a:xfrm>
            <a:off x="6141075" y="2686489"/>
            <a:ext cx="827700" cy="605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698" name="Google Shape;698;p78"/>
          <p:cNvSpPr/>
          <p:nvPr/>
        </p:nvSpPr>
        <p:spPr>
          <a:xfrm>
            <a:off x="2102475" y="2686489"/>
            <a:ext cx="827700" cy="605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699" name="Google Shape;699;p78"/>
          <p:cNvSpPr/>
          <p:nvPr/>
        </p:nvSpPr>
        <p:spPr>
          <a:xfrm>
            <a:off x="4121775" y="3829489"/>
            <a:ext cx="827700" cy="605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700" name="Google Shape;700;p78"/>
          <p:cNvSpPr/>
          <p:nvPr/>
        </p:nvSpPr>
        <p:spPr>
          <a:xfrm>
            <a:off x="6141075" y="3829489"/>
            <a:ext cx="827700" cy="605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701" name="Google Shape;701;p78"/>
          <p:cNvSpPr/>
          <p:nvPr/>
        </p:nvSpPr>
        <p:spPr>
          <a:xfrm>
            <a:off x="2102475" y="3829489"/>
            <a:ext cx="827700" cy="605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cxnSp>
        <p:nvCxnSpPr>
          <p:cNvPr id="702" name="Google Shape;702;p78"/>
          <p:cNvCxnSpPr>
            <a:stCxn id="693" idx="2"/>
            <a:endCxn id="696" idx="0"/>
          </p:cNvCxnSpPr>
          <p:nvPr/>
        </p:nvCxnSpPr>
        <p:spPr>
          <a:xfrm>
            <a:off x="4535625" y="2148889"/>
            <a:ext cx="0" cy="537600"/>
          </a:xfrm>
          <a:prstGeom prst="straightConnector1">
            <a:avLst/>
          </a:prstGeom>
          <a:noFill/>
          <a:ln cap="flat" cmpd="sng" w="9525">
            <a:solidFill>
              <a:schemeClr val="dk2"/>
            </a:solidFill>
            <a:prstDash val="solid"/>
            <a:round/>
            <a:headEnd len="med" w="med" type="none"/>
            <a:tailEnd len="med" w="med" type="none"/>
          </a:ln>
        </p:spPr>
      </p:cxnSp>
      <p:cxnSp>
        <p:nvCxnSpPr>
          <p:cNvPr id="703" name="Google Shape;703;p78"/>
          <p:cNvCxnSpPr>
            <a:stCxn id="696" idx="1"/>
            <a:endCxn id="698" idx="3"/>
          </p:cNvCxnSpPr>
          <p:nvPr/>
        </p:nvCxnSpPr>
        <p:spPr>
          <a:xfrm rot="10800000">
            <a:off x="2930175" y="2989189"/>
            <a:ext cx="1191600" cy="0"/>
          </a:xfrm>
          <a:prstGeom prst="straightConnector1">
            <a:avLst/>
          </a:prstGeom>
          <a:noFill/>
          <a:ln cap="flat" cmpd="sng" w="9525">
            <a:solidFill>
              <a:schemeClr val="dk2"/>
            </a:solidFill>
            <a:prstDash val="solid"/>
            <a:round/>
            <a:headEnd len="med" w="med" type="none"/>
            <a:tailEnd len="med" w="med" type="none"/>
          </a:ln>
        </p:spPr>
      </p:cxnSp>
      <p:cxnSp>
        <p:nvCxnSpPr>
          <p:cNvPr id="704" name="Google Shape;704;p78"/>
          <p:cNvCxnSpPr>
            <a:stCxn id="696" idx="3"/>
            <a:endCxn id="697" idx="1"/>
          </p:cNvCxnSpPr>
          <p:nvPr/>
        </p:nvCxnSpPr>
        <p:spPr>
          <a:xfrm>
            <a:off x="4949475" y="2989189"/>
            <a:ext cx="1191600" cy="0"/>
          </a:xfrm>
          <a:prstGeom prst="straightConnector1">
            <a:avLst/>
          </a:prstGeom>
          <a:noFill/>
          <a:ln cap="flat" cmpd="sng" w="9525">
            <a:solidFill>
              <a:schemeClr val="dk2"/>
            </a:solidFill>
            <a:prstDash val="solid"/>
            <a:round/>
            <a:headEnd len="med" w="med" type="none"/>
            <a:tailEnd len="med" w="med" type="none"/>
          </a:ln>
        </p:spPr>
      </p:cxnSp>
      <p:cxnSp>
        <p:nvCxnSpPr>
          <p:cNvPr id="705" name="Google Shape;705;p78"/>
          <p:cNvCxnSpPr>
            <a:stCxn id="696" idx="2"/>
            <a:endCxn id="699" idx="0"/>
          </p:cNvCxnSpPr>
          <p:nvPr/>
        </p:nvCxnSpPr>
        <p:spPr>
          <a:xfrm>
            <a:off x="4535625" y="3291889"/>
            <a:ext cx="0" cy="537600"/>
          </a:xfrm>
          <a:prstGeom prst="straightConnector1">
            <a:avLst/>
          </a:prstGeom>
          <a:noFill/>
          <a:ln cap="flat" cmpd="sng" w="9525">
            <a:solidFill>
              <a:schemeClr val="dk2"/>
            </a:solidFill>
            <a:prstDash val="solid"/>
            <a:round/>
            <a:headEnd len="med" w="med" type="none"/>
            <a:tailEnd len="med" w="med" type="none"/>
          </a:ln>
        </p:spPr>
      </p:cxnSp>
      <p:cxnSp>
        <p:nvCxnSpPr>
          <p:cNvPr id="706" name="Google Shape;706;p78"/>
          <p:cNvCxnSpPr>
            <a:stCxn id="695" idx="2"/>
            <a:endCxn id="698" idx="0"/>
          </p:cNvCxnSpPr>
          <p:nvPr/>
        </p:nvCxnSpPr>
        <p:spPr>
          <a:xfrm>
            <a:off x="2516325" y="2148889"/>
            <a:ext cx="0" cy="537600"/>
          </a:xfrm>
          <a:prstGeom prst="straightConnector1">
            <a:avLst/>
          </a:prstGeom>
          <a:noFill/>
          <a:ln cap="flat" cmpd="sng" w="9525">
            <a:solidFill>
              <a:schemeClr val="dk2"/>
            </a:solidFill>
            <a:prstDash val="solid"/>
            <a:round/>
            <a:headEnd len="med" w="med" type="triangle"/>
            <a:tailEnd len="med" w="med" type="none"/>
          </a:ln>
        </p:spPr>
      </p:cxnSp>
      <p:cxnSp>
        <p:nvCxnSpPr>
          <p:cNvPr id="707" name="Google Shape;707;p78"/>
          <p:cNvCxnSpPr>
            <a:stCxn id="695" idx="3"/>
            <a:endCxn id="693" idx="1"/>
          </p:cNvCxnSpPr>
          <p:nvPr/>
        </p:nvCxnSpPr>
        <p:spPr>
          <a:xfrm>
            <a:off x="2930175" y="1846189"/>
            <a:ext cx="1191600" cy="0"/>
          </a:xfrm>
          <a:prstGeom prst="straightConnector1">
            <a:avLst/>
          </a:prstGeom>
          <a:noFill/>
          <a:ln cap="flat" cmpd="sng" w="9525">
            <a:solidFill>
              <a:schemeClr val="dk2"/>
            </a:solidFill>
            <a:prstDash val="solid"/>
            <a:round/>
            <a:headEnd len="med" w="med" type="none"/>
            <a:tailEnd len="med" w="med" type="triangle"/>
          </a:ln>
        </p:spPr>
      </p:cxnSp>
      <p:cxnSp>
        <p:nvCxnSpPr>
          <p:cNvPr id="708" name="Google Shape;708;p78"/>
          <p:cNvCxnSpPr>
            <a:stCxn id="693" idx="3"/>
            <a:endCxn id="694" idx="1"/>
          </p:cNvCxnSpPr>
          <p:nvPr/>
        </p:nvCxnSpPr>
        <p:spPr>
          <a:xfrm>
            <a:off x="4949475" y="1846189"/>
            <a:ext cx="1191600" cy="0"/>
          </a:xfrm>
          <a:prstGeom prst="straightConnector1">
            <a:avLst/>
          </a:prstGeom>
          <a:noFill/>
          <a:ln cap="flat" cmpd="sng" w="9525">
            <a:solidFill>
              <a:schemeClr val="dk2"/>
            </a:solidFill>
            <a:prstDash val="solid"/>
            <a:round/>
            <a:headEnd len="med" w="med" type="triangle"/>
            <a:tailEnd len="med" w="med" type="none"/>
          </a:ln>
        </p:spPr>
      </p:cxnSp>
      <p:cxnSp>
        <p:nvCxnSpPr>
          <p:cNvPr id="709" name="Google Shape;709;p78"/>
          <p:cNvCxnSpPr>
            <a:stCxn id="694" idx="2"/>
            <a:endCxn id="697" idx="0"/>
          </p:cNvCxnSpPr>
          <p:nvPr/>
        </p:nvCxnSpPr>
        <p:spPr>
          <a:xfrm>
            <a:off x="6554925" y="2148889"/>
            <a:ext cx="0" cy="537600"/>
          </a:xfrm>
          <a:prstGeom prst="straightConnector1">
            <a:avLst/>
          </a:prstGeom>
          <a:noFill/>
          <a:ln cap="flat" cmpd="sng" w="9525">
            <a:solidFill>
              <a:schemeClr val="dk2"/>
            </a:solidFill>
            <a:prstDash val="solid"/>
            <a:round/>
            <a:headEnd len="med" w="med" type="none"/>
            <a:tailEnd len="med" w="med" type="triangle"/>
          </a:ln>
        </p:spPr>
      </p:cxnSp>
      <p:cxnSp>
        <p:nvCxnSpPr>
          <p:cNvPr id="710" name="Google Shape;710;p78"/>
          <p:cNvCxnSpPr>
            <a:stCxn id="697" idx="2"/>
            <a:endCxn id="700" idx="0"/>
          </p:cNvCxnSpPr>
          <p:nvPr/>
        </p:nvCxnSpPr>
        <p:spPr>
          <a:xfrm>
            <a:off x="6554925" y="3291889"/>
            <a:ext cx="0" cy="537600"/>
          </a:xfrm>
          <a:prstGeom prst="straightConnector1">
            <a:avLst/>
          </a:prstGeom>
          <a:noFill/>
          <a:ln cap="flat" cmpd="sng" w="9525">
            <a:solidFill>
              <a:schemeClr val="dk2"/>
            </a:solidFill>
            <a:prstDash val="solid"/>
            <a:round/>
            <a:headEnd len="med" w="med" type="none"/>
            <a:tailEnd len="med" w="med" type="triangle"/>
          </a:ln>
        </p:spPr>
      </p:cxnSp>
      <p:cxnSp>
        <p:nvCxnSpPr>
          <p:cNvPr id="711" name="Google Shape;711;p78"/>
          <p:cNvCxnSpPr>
            <a:stCxn id="698" idx="2"/>
            <a:endCxn id="701" idx="0"/>
          </p:cNvCxnSpPr>
          <p:nvPr/>
        </p:nvCxnSpPr>
        <p:spPr>
          <a:xfrm>
            <a:off x="2516325" y="3291889"/>
            <a:ext cx="0" cy="537600"/>
          </a:xfrm>
          <a:prstGeom prst="straightConnector1">
            <a:avLst/>
          </a:prstGeom>
          <a:noFill/>
          <a:ln cap="flat" cmpd="sng" w="9525">
            <a:solidFill>
              <a:schemeClr val="dk2"/>
            </a:solidFill>
            <a:prstDash val="solid"/>
            <a:round/>
            <a:headEnd len="med" w="med" type="triangle"/>
            <a:tailEnd len="med" w="med" type="none"/>
          </a:ln>
        </p:spPr>
      </p:cxnSp>
      <p:cxnSp>
        <p:nvCxnSpPr>
          <p:cNvPr id="712" name="Google Shape;712;p78"/>
          <p:cNvCxnSpPr>
            <a:stCxn id="701" idx="3"/>
            <a:endCxn id="699" idx="1"/>
          </p:cNvCxnSpPr>
          <p:nvPr/>
        </p:nvCxnSpPr>
        <p:spPr>
          <a:xfrm>
            <a:off x="2930175" y="4132189"/>
            <a:ext cx="1191600" cy="0"/>
          </a:xfrm>
          <a:prstGeom prst="straightConnector1">
            <a:avLst/>
          </a:prstGeom>
          <a:noFill/>
          <a:ln cap="flat" cmpd="sng" w="9525">
            <a:solidFill>
              <a:schemeClr val="dk2"/>
            </a:solidFill>
            <a:prstDash val="solid"/>
            <a:round/>
            <a:headEnd len="med" w="med" type="none"/>
            <a:tailEnd len="med" w="med" type="triangle"/>
          </a:ln>
        </p:spPr>
      </p:cxnSp>
      <p:cxnSp>
        <p:nvCxnSpPr>
          <p:cNvPr id="713" name="Google Shape;713;p78"/>
          <p:cNvCxnSpPr>
            <a:stCxn id="699" idx="3"/>
            <a:endCxn id="700" idx="1"/>
          </p:cNvCxnSpPr>
          <p:nvPr/>
        </p:nvCxnSpPr>
        <p:spPr>
          <a:xfrm>
            <a:off x="4949475" y="4132189"/>
            <a:ext cx="1191600" cy="0"/>
          </a:xfrm>
          <a:prstGeom prst="straightConnector1">
            <a:avLst/>
          </a:prstGeom>
          <a:noFill/>
          <a:ln cap="flat" cmpd="sng" w="9525">
            <a:solidFill>
              <a:schemeClr val="dk2"/>
            </a:solidFill>
            <a:prstDash val="solid"/>
            <a:round/>
            <a:headEnd len="med" w="med" type="none"/>
            <a:tailEnd len="med" w="med" type="triangle"/>
          </a:ln>
        </p:spPr>
      </p:cxnSp>
      <p:cxnSp>
        <p:nvCxnSpPr>
          <p:cNvPr id="714" name="Google Shape;714;p78"/>
          <p:cNvCxnSpPr>
            <a:stCxn id="701" idx="0"/>
            <a:endCxn id="696" idx="1"/>
          </p:cNvCxnSpPr>
          <p:nvPr/>
        </p:nvCxnSpPr>
        <p:spPr>
          <a:xfrm flipH="1" rot="10800000">
            <a:off x="2516325" y="2989189"/>
            <a:ext cx="1605600" cy="840300"/>
          </a:xfrm>
          <a:prstGeom prst="straightConnector1">
            <a:avLst/>
          </a:prstGeom>
          <a:noFill/>
          <a:ln cap="flat" cmpd="sng" w="9525">
            <a:solidFill>
              <a:schemeClr val="dk2"/>
            </a:solidFill>
            <a:prstDash val="solid"/>
            <a:round/>
            <a:headEnd len="med" w="med" type="none"/>
            <a:tailEnd len="med" w="med" type="none"/>
          </a:ln>
        </p:spPr>
      </p:cxnSp>
      <p:cxnSp>
        <p:nvCxnSpPr>
          <p:cNvPr id="715" name="Google Shape;715;p78"/>
          <p:cNvCxnSpPr>
            <a:stCxn id="696" idx="1"/>
            <a:endCxn id="695" idx="2"/>
          </p:cNvCxnSpPr>
          <p:nvPr/>
        </p:nvCxnSpPr>
        <p:spPr>
          <a:xfrm rot="10800000">
            <a:off x="2516475" y="2148889"/>
            <a:ext cx="1605300" cy="840300"/>
          </a:xfrm>
          <a:prstGeom prst="straightConnector1">
            <a:avLst/>
          </a:prstGeom>
          <a:noFill/>
          <a:ln cap="flat" cmpd="sng" w="9525">
            <a:solidFill>
              <a:schemeClr val="dk2"/>
            </a:solidFill>
            <a:prstDash val="solid"/>
            <a:round/>
            <a:headEnd len="med" w="med" type="triangle"/>
            <a:tailEnd len="med" w="med" type="none"/>
          </a:ln>
        </p:spPr>
      </p:cxnSp>
      <p:cxnSp>
        <p:nvCxnSpPr>
          <p:cNvPr id="716" name="Google Shape;716;p78"/>
          <p:cNvCxnSpPr>
            <a:stCxn id="696" idx="3"/>
            <a:endCxn id="694" idx="2"/>
          </p:cNvCxnSpPr>
          <p:nvPr/>
        </p:nvCxnSpPr>
        <p:spPr>
          <a:xfrm flipH="1" rot="10800000">
            <a:off x="4949475" y="2148889"/>
            <a:ext cx="1605600" cy="840300"/>
          </a:xfrm>
          <a:prstGeom prst="straightConnector1">
            <a:avLst/>
          </a:prstGeom>
          <a:noFill/>
          <a:ln cap="flat" cmpd="sng" w="9525">
            <a:solidFill>
              <a:schemeClr val="dk2"/>
            </a:solidFill>
            <a:prstDash val="solid"/>
            <a:round/>
            <a:headEnd len="med" w="med" type="triangle"/>
            <a:tailEnd len="med" w="med" type="triangle"/>
          </a:ln>
        </p:spPr>
      </p:cxnSp>
      <p:cxnSp>
        <p:nvCxnSpPr>
          <p:cNvPr id="717" name="Google Shape;717;p78"/>
          <p:cNvCxnSpPr>
            <a:stCxn id="696" idx="3"/>
            <a:endCxn id="700" idx="0"/>
          </p:cNvCxnSpPr>
          <p:nvPr/>
        </p:nvCxnSpPr>
        <p:spPr>
          <a:xfrm>
            <a:off x="4949475" y="2989189"/>
            <a:ext cx="1605600" cy="840300"/>
          </a:xfrm>
          <a:prstGeom prst="straightConnector1">
            <a:avLst/>
          </a:prstGeom>
          <a:noFill/>
          <a:ln cap="flat" cmpd="sng" w="9525">
            <a:solidFill>
              <a:schemeClr val="dk2"/>
            </a:solidFill>
            <a:prstDash val="solid"/>
            <a:round/>
            <a:headEnd len="med" w="med" type="triangle"/>
            <a:tailEnd len="med" w="med" type="none"/>
          </a:ln>
        </p:spPr>
      </p:cxnSp>
      <p:cxnSp>
        <p:nvCxnSpPr>
          <p:cNvPr id="718" name="Google Shape;718;p78"/>
          <p:cNvCxnSpPr>
            <a:stCxn id="699" idx="0"/>
            <a:endCxn id="694" idx="2"/>
          </p:cNvCxnSpPr>
          <p:nvPr/>
        </p:nvCxnSpPr>
        <p:spPr>
          <a:xfrm flipH="1" rot="10800000">
            <a:off x="4535625" y="2148889"/>
            <a:ext cx="2019300" cy="1680600"/>
          </a:xfrm>
          <a:prstGeom prst="straightConnector1">
            <a:avLst/>
          </a:prstGeom>
          <a:noFill/>
          <a:ln cap="flat" cmpd="sng" w="9525">
            <a:solidFill>
              <a:schemeClr val="dk2"/>
            </a:solidFill>
            <a:prstDash val="solid"/>
            <a:round/>
            <a:headEnd len="med" w="med" type="none"/>
            <a:tailEnd len="med" w="med" type="triangle"/>
          </a:ln>
        </p:spPr>
      </p:cxnSp>
      <p:cxnSp>
        <p:nvCxnSpPr>
          <p:cNvPr id="719" name="Google Shape;719;p78"/>
          <p:cNvCxnSpPr>
            <a:stCxn id="699" idx="0"/>
            <a:endCxn id="695" idx="2"/>
          </p:cNvCxnSpPr>
          <p:nvPr/>
        </p:nvCxnSpPr>
        <p:spPr>
          <a:xfrm rot="10800000">
            <a:off x="2516325" y="2148889"/>
            <a:ext cx="2019300" cy="1680600"/>
          </a:xfrm>
          <a:prstGeom prst="straightConnector1">
            <a:avLst/>
          </a:prstGeom>
          <a:noFill/>
          <a:ln cap="flat" cmpd="sng" w="9525">
            <a:solidFill>
              <a:schemeClr val="dk2"/>
            </a:solidFill>
            <a:prstDash val="solid"/>
            <a:round/>
            <a:headEnd len="med" w="med" type="none"/>
            <a:tailEnd len="med" w="med" type="none"/>
          </a:ln>
        </p:spPr>
      </p:cxnSp>
      <p:cxnSp>
        <p:nvCxnSpPr>
          <p:cNvPr id="720" name="Google Shape;720;p78"/>
          <p:cNvCxnSpPr>
            <a:stCxn id="693" idx="2"/>
            <a:endCxn id="701" idx="0"/>
          </p:cNvCxnSpPr>
          <p:nvPr/>
        </p:nvCxnSpPr>
        <p:spPr>
          <a:xfrm flipH="1">
            <a:off x="2516325" y="2148889"/>
            <a:ext cx="2019300" cy="1680600"/>
          </a:xfrm>
          <a:prstGeom prst="straightConnector1">
            <a:avLst/>
          </a:prstGeom>
          <a:noFill/>
          <a:ln cap="flat" cmpd="sng" w="9525">
            <a:solidFill>
              <a:schemeClr val="dk2"/>
            </a:solidFill>
            <a:prstDash val="solid"/>
            <a:round/>
            <a:headEnd len="med" w="med" type="triangle"/>
            <a:tailEnd len="med" w="med" type="none"/>
          </a:ln>
        </p:spPr>
      </p:cxnSp>
      <p:cxnSp>
        <p:nvCxnSpPr>
          <p:cNvPr id="721" name="Google Shape;721;p78"/>
          <p:cNvCxnSpPr>
            <a:stCxn id="693" idx="2"/>
            <a:endCxn id="700" idx="0"/>
          </p:cNvCxnSpPr>
          <p:nvPr/>
        </p:nvCxnSpPr>
        <p:spPr>
          <a:xfrm>
            <a:off x="4535625" y="2148889"/>
            <a:ext cx="2019300" cy="1680600"/>
          </a:xfrm>
          <a:prstGeom prst="straightConnector1">
            <a:avLst/>
          </a:prstGeom>
          <a:noFill/>
          <a:ln cap="flat" cmpd="sng" w="9525">
            <a:solidFill>
              <a:schemeClr val="dk2"/>
            </a:solidFill>
            <a:prstDash val="solid"/>
            <a:round/>
            <a:headEnd len="med" w="med" type="none"/>
            <a:tailEnd len="med" w="med" type="none"/>
          </a:ln>
        </p:spPr>
      </p:cxnSp>
      <p:cxnSp>
        <p:nvCxnSpPr>
          <p:cNvPr id="722" name="Google Shape;722;p78"/>
          <p:cNvCxnSpPr>
            <a:stCxn id="697" idx="1"/>
            <a:endCxn id="699" idx="0"/>
          </p:cNvCxnSpPr>
          <p:nvPr/>
        </p:nvCxnSpPr>
        <p:spPr>
          <a:xfrm flipH="1">
            <a:off x="4535775" y="2989189"/>
            <a:ext cx="1605300" cy="840300"/>
          </a:xfrm>
          <a:prstGeom prst="straightConnector1">
            <a:avLst/>
          </a:prstGeom>
          <a:noFill/>
          <a:ln cap="flat" cmpd="sng" w="9525">
            <a:solidFill>
              <a:schemeClr val="dk2"/>
            </a:solidFill>
            <a:prstDash val="solid"/>
            <a:round/>
            <a:headEnd len="med" w="med" type="none"/>
            <a:tailEnd len="med" w="med" type="triangle"/>
          </a:ln>
        </p:spPr>
      </p:cxnSp>
      <p:cxnSp>
        <p:nvCxnSpPr>
          <p:cNvPr id="723" name="Google Shape;723;p78"/>
          <p:cNvCxnSpPr>
            <a:stCxn id="699" idx="0"/>
            <a:endCxn id="698" idx="3"/>
          </p:cNvCxnSpPr>
          <p:nvPr/>
        </p:nvCxnSpPr>
        <p:spPr>
          <a:xfrm rot="10800000">
            <a:off x="2930325" y="2989189"/>
            <a:ext cx="1605300" cy="840300"/>
          </a:xfrm>
          <a:prstGeom prst="straightConnector1">
            <a:avLst/>
          </a:prstGeom>
          <a:noFill/>
          <a:ln cap="flat" cmpd="sng" w="9525">
            <a:solidFill>
              <a:schemeClr val="dk2"/>
            </a:solidFill>
            <a:prstDash val="solid"/>
            <a:round/>
            <a:headEnd len="med" w="med" type="none"/>
            <a:tailEnd len="med" w="med" type="triangle"/>
          </a:ln>
        </p:spPr>
      </p:cxnSp>
      <p:cxnSp>
        <p:nvCxnSpPr>
          <p:cNvPr id="724" name="Google Shape;724;p78"/>
          <p:cNvCxnSpPr>
            <a:stCxn id="698" idx="3"/>
            <a:endCxn id="693" idx="2"/>
          </p:cNvCxnSpPr>
          <p:nvPr/>
        </p:nvCxnSpPr>
        <p:spPr>
          <a:xfrm flipH="1" rot="10800000">
            <a:off x="2930175" y="2148889"/>
            <a:ext cx="1605600" cy="840300"/>
          </a:xfrm>
          <a:prstGeom prst="straightConnector1">
            <a:avLst/>
          </a:prstGeom>
          <a:noFill/>
          <a:ln cap="flat" cmpd="sng" w="9525">
            <a:solidFill>
              <a:schemeClr val="dk2"/>
            </a:solidFill>
            <a:prstDash val="solid"/>
            <a:round/>
            <a:headEnd len="med" w="med" type="triangle"/>
            <a:tailEnd len="med" w="med" type="none"/>
          </a:ln>
        </p:spPr>
      </p:cxnSp>
      <p:cxnSp>
        <p:nvCxnSpPr>
          <p:cNvPr id="725" name="Google Shape;725;p78"/>
          <p:cNvCxnSpPr>
            <a:stCxn id="693" idx="2"/>
            <a:endCxn id="697" idx="1"/>
          </p:cNvCxnSpPr>
          <p:nvPr/>
        </p:nvCxnSpPr>
        <p:spPr>
          <a:xfrm>
            <a:off x="4535625" y="2148889"/>
            <a:ext cx="1605600" cy="840300"/>
          </a:xfrm>
          <a:prstGeom prst="straightConnector1">
            <a:avLst/>
          </a:prstGeom>
          <a:noFill/>
          <a:ln cap="flat" cmpd="sng" w="9525">
            <a:solidFill>
              <a:schemeClr val="dk2"/>
            </a:solidFill>
            <a:prstDash val="solid"/>
            <a:round/>
            <a:headEnd len="med" w="med" type="triangle"/>
            <a:tailEnd len="med" w="med" type="none"/>
          </a:ln>
        </p:spPr>
      </p:cxnSp>
      <p:cxnSp>
        <p:nvCxnSpPr>
          <p:cNvPr id="726" name="Google Shape;726;p78"/>
          <p:cNvCxnSpPr>
            <a:stCxn id="695" idx="0"/>
            <a:endCxn id="694" idx="0"/>
          </p:cNvCxnSpPr>
          <p:nvPr/>
        </p:nvCxnSpPr>
        <p:spPr>
          <a:xfrm flipH="1" rot="-5400000">
            <a:off x="4535325" y="-475511"/>
            <a:ext cx="600" cy="4038600"/>
          </a:xfrm>
          <a:prstGeom prst="bentConnector3">
            <a:avLst>
              <a:gd fmla="val -39687500" name="adj1"/>
            </a:avLst>
          </a:prstGeom>
          <a:noFill/>
          <a:ln cap="flat" cmpd="sng" w="9525">
            <a:solidFill>
              <a:schemeClr val="dk2"/>
            </a:solidFill>
            <a:prstDash val="solid"/>
            <a:round/>
            <a:headEnd len="med" w="med" type="triangle"/>
            <a:tailEnd len="med" w="med" type="none"/>
          </a:ln>
        </p:spPr>
      </p:cxnSp>
      <p:cxnSp>
        <p:nvCxnSpPr>
          <p:cNvPr id="727" name="Google Shape;727;p78"/>
          <p:cNvCxnSpPr>
            <a:stCxn id="701" idx="1"/>
            <a:endCxn id="695" idx="1"/>
          </p:cNvCxnSpPr>
          <p:nvPr/>
        </p:nvCxnSpPr>
        <p:spPr>
          <a:xfrm flipH="1" rot="10800000">
            <a:off x="2102475" y="1846189"/>
            <a:ext cx="600" cy="2286000"/>
          </a:xfrm>
          <a:prstGeom prst="bentConnector3">
            <a:avLst>
              <a:gd fmla="val -39687500" name="adj1"/>
            </a:avLst>
          </a:prstGeom>
          <a:noFill/>
          <a:ln cap="flat" cmpd="sng" w="9525">
            <a:solidFill>
              <a:schemeClr val="dk2"/>
            </a:solidFill>
            <a:prstDash val="solid"/>
            <a:round/>
            <a:headEnd len="med" w="med" type="none"/>
            <a:tailEnd len="med" w="med" type="triangle"/>
          </a:ln>
        </p:spPr>
      </p:cxnSp>
      <p:cxnSp>
        <p:nvCxnSpPr>
          <p:cNvPr id="728" name="Google Shape;728;p78"/>
          <p:cNvCxnSpPr>
            <a:stCxn id="694" idx="3"/>
            <a:endCxn id="700" idx="3"/>
          </p:cNvCxnSpPr>
          <p:nvPr/>
        </p:nvCxnSpPr>
        <p:spPr>
          <a:xfrm>
            <a:off x="6968775" y="1846189"/>
            <a:ext cx="600" cy="2286000"/>
          </a:xfrm>
          <a:prstGeom prst="bentConnector3">
            <a:avLst>
              <a:gd fmla="val 39687500" name="adj1"/>
            </a:avLst>
          </a:prstGeom>
          <a:noFill/>
          <a:ln cap="flat" cmpd="sng" w="9525">
            <a:solidFill>
              <a:schemeClr val="dk2"/>
            </a:solidFill>
            <a:prstDash val="solid"/>
            <a:round/>
            <a:headEnd len="med" w="med" type="triangl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66" name="Shape 1566"/>
        <p:cNvGrpSpPr/>
        <p:nvPr/>
      </p:nvGrpSpPr>
      <p:grpSpPr>
        <a:xfrm>
          <a:off x="0" y="0"/>
          <a:ext cx="0" cy="0"/>
          <a:chOff x="0" y="0"/>
          <a:chExt cx="0" cy="0"/>
        </a:xfrm>
      </p:grpSpPr>
      <p:sp>
        <p:nvSpPr>
          <p:cNvPr id="1567" name="Google Shape;1567;p123"/>
          <p:cNvSpPr txBox="1"/>
          <p:nvPr/>
        </p:nvSpPr>
        <p:spPr>
          <a:xfrm>
            <a:off x="685800" y="0"/>
            <a:ext cx="7772400" cy="102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CHAOS ENGINEERING</a:t>
            </a:r>
            <a:r>
              <a:rPr lang="en" sz="2800">
                <a:latin typeface="Overpass"/>
                <a:ea typeface="Overpass"/>
                <a:cs typeface="Overpass"/>
                <a:sym typeface="Overpass"/>
              </a:rPr>
              <a:t> </a:t>
            </a:r>
            <a:r>
              <a:rPr lang="en" sz="2800">
                <a:solidFill>
                  <a:srgbClr val="990000"/>
                </a:solidFill>
                <a:latin typeface="Overpass"/>
                <a:ea typeface="Overpass"/>
                <a:cs typeface="Overpass"/>
                <a:sym typeface="Overpass"/>
              </a:rPr>
              <a:t>WITHOUT ISTIO</a:t>
            </a:r>
            <a:endParaRPr sz="2800">
              <a:solidFill>
                <a:srgbClr val="38761D"/>
              </a:solidFill>
              <a:latin typeface="Overpass"/>
              <a:ea typeface="Overpass"/>
              <a:cs typeface="Overpass"/>
              <a:sym typeface="Overpass"/>
            </a:endParaRPr>
          </a:p>
        </p:txBody>
      </p:sp>
      <p:sp>
        <p:nvSpPr>
          <p:cNvPr id="1568" name="Google Shape;1568;p123"/>
          <p:cNvSpPr/>
          <p:nvPr/>
        </p:nvSpPr>
        <p:spPr>
          <a:xfrm>
            <a:off x="1748000" y="2046613"/>
            <a:ext cx="1109400" cy="1109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A</a:t>
            </a:r>
            <a:endParaRPr sz="900">
              <a:solidFill>
                <a:srgbClr val="FFFFFF"/>
              </a:solidFill>
              <a:latin typeface="Overpass"/>
              <a:ea typeface="Overpass"/>
              <a:cs typeface="Overpass"/>
              <a:sym typeface="Overpass"/>
            </a:endParaRPr>
          </a:p>
        </p:txBody>
      </p:sp>
      <p:sp>
        <p:nvSpPr>
          <p:cNvPr id="1569" name="Google Shape;1569;p123"/>
          <p:cNvSpPr/>
          <p:nvPr/>
        </p:nvSpPr>
        <p:spPr>
          <a:xfrm>
            <a:off x="4034000" y="2046613"/>
            <a:ext cx="1109400" cy="1109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B</a:t>
            </a:r>
            <a:endParaRPr sz="900">
              <a:solidFill>
                <a:srgbClr val="FFFFFF"/>
              </a:solidFill>
              <a:latin typeface="Overpass"/>
              <a:ea typeface="Overpass"/>
              <a:cs typeface="Overpass"/>
              <a:sym typeface="Overpass"/>
            </a:endParaRPr>
          </a:p>
        </p:txBody>
      </p:sp>
      <p:sp>
        <p:nvSpPr>
          <p:cNvPr id="1570" name="Google Shape;1570;p123"/>
          <p:cNvSpPr/>
          <p:nvPr/>
        </p:nvSpPr>
        <p:spPr>
          <a:xfrm>
            <a:off x="6286600" y="2046613"/>
            <a:ext cx="1109400" cy="1109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C</a:t>
            </a:r>
            <a:endParaRPr sz="900">
              <a:solidFill>
                <a:srgbClr val="FFFFFF"/>
              </a:solidFill>
              <a:latin typeface="Overpass"/>
              <a:ea typeface="Overpass"/>
              <a:cs typeface="Overpass"/>
              <a:sym typeface="Overpass"/>
            </a:endParaRPr>
          </a:p>
        </p:txBody>
      </p:sp>
      <p:cxnSp>
        <p:nvCxnSpPr>
          <p:cNvPr id="1571" name="Google Shape;1571;p123"/>
          <p:cNvCxnSpPr>
            <a:stCxn id="1568" idx="3"/>
          </p:cNvCxnSpPr>
          <p:nvPr/>
        </p:nvCxnSpPr>
        <p:spPr>
          <a:xfrm>
            <a:off x="2857400" y="2601313"/>
            <a:ext cx="1178400" cy="10200"/>
          </a:xfrm>
          <a:prstGeom prst="straightConnector1">
            <a:avLst/>
          </a:prstGeom>
          <a:noFill/>
          <a:ln cap="flat" cmpd="sng" w="9525">
            <a:solidFill>
              <a:schemeClr val="dk2"/>
            </a:solidFill>
            <a:prstDash val="solid"/>
            <a:round/>
            <a:headEnd len="med" w="med" type="none"/>
            <a:tailEnd len="med" w="med" type="triangle"/>
          </a:ln>
        </p:spPr>
      </p:cxnSp>
      <p:cxnSp>
        <p:nvCxnSpPr>
          <p:cNvPr id="1572" name="Google Shape;1572;p123"/>
          <p:cNvCxnSpPr>
            <a:stCxn id="1569" idx="3"/>
          </p:cNvCxnSpPr>
          <p:nvPr/>
        </p:nvCxnSpPr>
        <p:spPr>
          <a:xfrm>
            <a:off x="5143400" y="2601313"/>
            <a:ext cx="1150800" cy="10200"/>
          </a:xfrm>
          <a:prstGeom prst="straightConnector1">
            <a:avLst/>
          </a:prstGeom>
          <a:noFill/>
          <a:ln cap="flat" cmpd="sng" w="9525">
            <a:solidFill>
              <a:schemeClr val="dk2"/>
            </a:solidFill>
            <a:prstDash val="solid"/>
            <a:round/>
            <a:headEnd len="med" w="med" type="none"/>
            <a:tailEnd len="med" w="med" type="triangle"/>
          </a:ln>
        </p:spPr>
      </p:cxnSp>
      <p:sp>
        <p:nvSpPr>
          <p:cNvPr id="1573" name="Google Shape;1573;p123"/>
          <p:cNvSpPr/>
          <p:nvPr/>
        </p:nvSpPr>
        <p:spPr>
          <a:xfrm>
            <a:off x="5276463" y="3607250"/>
            <a:ext cx="827700" cy="8313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a:p>
            <a:pPr indent="0" lvl="0" marL="0" rtl="0" algn="ctr">
              <a:spcBef>
                <a:spcPts val="0"/>
              </a:spcBef>
              <a:spcAft>
                <a:spcPts val="0"/>
              </a:spcAft>
              <a:buNone/>
            </a:pPr>
            <a:br>
              <a:rPr lang="en" sz="700">
                <a:solidFill>
                  <a:srgbClr val="FFFFFF"/>
                </a:solidFill>
                <a:latin typeface="Overpass"/>
                <a:ea typeface="Overpass"/>
                <a:cs typeface="Overpass"/>
                <a:sym typeface="Overpass"/>
              </a:rPr>
            </a:br>
            <a:r>
              <a:rPr lang="en" sz="700">
                <a:solidFill>
                  <a:srgbClr val="FFFFFF"/>
                </a:solidFill>
                <a:latin typeface="Overpass"/>
                <a:ea typeface="Overpass"/>
                <a:cs typeface="Overpass"/>
                <a:sym typeface="Overpass"/>
              </a:rPr>
              <a:t>Netflix </a:t>
            </a:r>
            <a:br>
              <a:rPr lang="en" sz="700">
                <a:solidFill>
                  <a:srgbClr val="FFFFFF"/>
                </a:solidFill>
                <a:latin typeface="Overpass"/>
                <a:ea typeface="Overpass"/>
                <a:cs typeface="Overpass"/>
                <a:sym typeface="Overpass"/>
              </a:rPr>
            </a:br>
            <a:r>
              <a:rPr lang="en" sz="700">
                <a:solidFill>
                  <a:srgbClr val="FFFFFF"/>
                </a:solidFill>
                <a:latin typeface="Overpass"/>
                <a:ea typeface="Overpass"/>
                <a:cs typeface="Overpass"/>
                <a:sym typeface="Overpass"/>
              </a:rPr>
              <a:t>Chaos Monkeys</a:t>
            </a:r>
            <a:endParaRPr sz="700">
              <a:solidFill>
                <a:srgbClr val="FFFFFF"/>
              </a:solidFill>
              <a:latin typeface="Overpass"/>
              <a:ea typeface="Overpass"/>
              <a:cs typeface="Overpass"/>
              <a:sym typeface="Overpass"/>
            </a:endParaRPr>
          </a:p>
        </p:txBody>
      </p:sp>
      <p:pic>
        <p:nvPicPr>
          <p:cNvPr id="1574" name="Google Shape;1574;p123"/>
          <p:cNvPicPr preferRelativeResize="0"/>
          <p:nvPr/>
        </p:nvPicPr>
        <p:blipFill>
          <a:blip r:embed="rId3">
            <a:alphaModFix/>
          </a:blip>
          <a:stretch>
            <a:fillRect/>
          </a:stretch>
        </p:blipFill>
        <p:spPr>
          <a:xfrm>
            <a:off x="5534585" y="3706249"/>
            <a:ext cx="317150" cy="319950"/>
          </a:xfrm>
          <a:prstGeom prst="rect">
            <a:avLst/>
          </a:prstGeom>
          <a:noFill/>
          <a:ln>
            <a:noFill/>
          </a:ln>
        </p:spPr>
      </p:pic>
      <p:sp>
        <p:nvSpPr>
          <p:cNvPr id="1575" name="Google Shape;1575;p123"/>
          <p:cNvSpPr/>
          <p:nvPr/>
        </p:nvSpPr>
        <p:spPr>
          <a:xfrm>
            <a:off x="4274338" y="3607250"/>
            <a:ext cx="827700" cy="8313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a:p>
            <a:pPr indent="0" lvl="0" marL="0" rtl="0" algn="ctr">
              <a:spcBef>
                <a:spcPts val="0"/>
              </a:spcBef>
              <a:spcAft>
                <a:spcPts val="0"/>
              </a:spcAft>
              <a:buNone/>
            </a:pPr>
            <a:br>
              <a:rPr lang="en" sz="700">
                <a:solidFill>
                  <a:srgbClr val="FFFFFF"/>
                </a:solidFill>
                <a:latin typeface="Overpass"/>
                <a:ea typeface="Overpass"/>
                <a:cs typeface="Overpass"/>
                <a:sym typeface="Overpass"/>
              </a:rPr>
            </a:br>
            <a:r>
              <a:rPr lang="en" sz="700">
                <a:solidFill>
                  <a:srgbClr val="FFFFFF"/>
                </a:solidFill>
                <a:latin typeface="Overpass"/>
                <a:ea typeface="Overpass"/>
                <a:cs typeface="Overpass"/>
                <a:sym typeface="Overpass"/>
              </a:rPr>
              <a:t>Netflix </a:t>
            </a:r>
            <a:br>
              <a:rPr lang="en" sz="700">
                <a:solidFill>
                  <a:srgbClr val="FFFFFF"/>
                </a:solidFill>
                <a:latin typeface="Overpass"/>
                <a:ea typeface="Overpass"/>
                <a:cs typeface="Overpass"/>
                <a:sym typeface="Overpass"/>
              </a:rPr>
            </a:br>
            <a:r>
              <a:rPr lang="en" sz="700">
                <a:solidFill>
                  <a:srgbClr val="FFFFFF"/>
                </a:solidFill>
                <a:latin typeface="Overpass"/>
                <a:ea typeface="Overpass"/>
                <a:cs typeface="Overpass"/>
                <a:sym typeface="Overpass"/>
              </a:rPr>
              <a:t>Spinnaker</a:t>
            </a:r>
            <a:endParaRPr sz="700">
              <a:solidFill>
                <a:srgbClr val="FFFFFF"/>
              </a:solidFill>
              <a:latin typeface="Overpass"/>
              <a:ea typeface="Overpass"/>
              <a:cs typeface="Overpass"/>
              <a:sym typeface="Overpass"/>
            </a:endParaRPr>
          </a:p>
        </p:txBody>
      </p:sp>
      <p:pic>
        <p:nvPicPr>
          <p:cNvPr id="1576" name="Google Shape;1576;p123"/>
          <p:cNvPicPr preferRelativeResize="0"/>
          <p:nvPr/>
        </p:nvPicPr>
        <p:blipFill rotWithShape="1">
          <a:blip r:embed="rId4">
            <a:alphaModFix/>
          </a:blip>
          <a:srcRect b="24081" l="0" r="0" t="0"/>
          <a:stretch/>
        </p:blipFill>
        <p:spPr>
          <a:xfrm>
            <a:off x="4487089" y="3709349"/>
            <a:ext cx="351600" cy="308875"/>
          </a:xfrm>
          <a:prstGeom prst="rect">
            <a:avLst/>
          </a:prstGeom>
          <a:noFill/>
          <a:ln>
            <a:noFill/>
          </a:ln>
        </p:spPr>
      </p:pic>
      <p:cxnSp>
        <p:nvCxnSpPr>
          <p:cNvPr id="1577" name="Google Shape;1577;p123"/>
          <p:cNvCxnSpPr>
            <a:stCxn id="1575" idx="3"/>
            <a:endCxn id="1573" idx="1"/>
          </p:cNvCxnSpPr>
          <p:nvPr/>
        </p:nvCxnSpPr>
        <p:spPr>
          <a:xfrm>
            <a:off x="5102038" y="4022900"/>
            <a:ext cx="174300" cy="0"/>
          </a:xfrm>
          <a:prstGeom prst="straightConnector1">
            <a:avLst/>
          </a:prstGeom>
          <a:noFill/>
          <a:ln cap="flat" cmpd="sng" w="9525">
            <a:solidFill>
              <a:schemeClr val="dk2"/>
            </a:solidFill>
            <a:prstDash val="solid"/>
            <a:round/>
            <a:headEnd len="med" w="med" type="none"/>
            <a:tailEnd len="med" w="med" type="none"/>
          </a:ln>
        </p:spPr>
      </p:cxnSp>
      <p:cxnSp>
        <p:nvCxnSpPr>
          <p:cNvPr id="1578" name="Google Shape;1578;p123"/>
          <p:cNvCxnSpPr>
            <a:stCxn id="1573" idx="0"/>
            <a:endCxn id="1570" idx="2"/>
          </p:cNvCxnSpPr>
          <p:nvPr/>
        </p:nvCxnSpPr>
        <p:spPr>
          <a:xfrm rot="-5400000">
            <a:off x="6040263" y="2806100"/>
            <a:ext cx="451200" cy="1151100"/>
          </a:xfrm>
          <a:prstGeom prst="bentConnector3">
            <a:avLst>
              <a:gd fmla="val 50004" name="adj1"/>
            </a:avLst>
          </a:prstGeom>
          <a:noFill/>
          <a:ln cap="flat" cmpd="sng" w="9525">
            <a:solidFill>
              <a:schemeClr val="dk2"/>
            </a:solidFill>
            <a:prstDash val="dot"/>
            <a:round/>
            <a:headEnd len="med" w="med" type="none"/>
            <a:tailEnd len="med" w="med" type="triangle"/>
          </a:ln>
        </p:spPr>
      </p:cxnSp>
      <p:cxnSp>
        <p:nvCxnSpPr>
          <p:cNvPr id="1579" name="Google Shape;1579;p123"/>
          <p:cNvCxnSpPr>
            <a:stCxn id="1573" idx="0"/>
            <a:endCxn id="1569" idx="2"/>
          </p:cNvCxnSpPr>
          <p:nvPr/>
        </p:nvCxnSpPr>
        <p:spPr>
          <a:xfrm flipH="1" rot="5400000">
            <a:off x="4913913" y="2830850"/>
            <a:ext cx="451200" cy="1101600"/>
          </a:xfrm>
          <a:prstGeom prst="bentConnector3">
            <a:avLst>
              <a:gd fmla="val 50004" name="adj1"/>
            </a:avLst>
          </a:prstGeom>
          <a:noFill/>
          <a:ln cap="flat" cmpd="sng" w="9525">
            <a:solidFill>
              <a:schemeClr val="dk2"/>
            </a:solidFill>
            <a:prstDash val="dot"/>
            <a:round/>
            <a:headEnd len="med" w="med" type="none"/>
            <a:tailEnd len="med" w="med" type="triangle"/>
          </a:ln>
        </p:spPr>
      </p:cxnSp>
      <p:sp>
        <p:nvSpPr>
          <p:cNvPr id="1580" name="Google Shape;1580;p123"/>
          <p:cNvSpPr txBox="1"/>
          <p:nvPr/>
        </p:nvSpPr>
        <p:spPr>
          <a:xfrm>
            <a:off x="4735025" y="2925018"/>
            <a:ext cx="1850100" cy="38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a:ea typeface="Overpass"/>
                <a:cs typeface="Overpass"/>
                <a:sym typeface="Overpass"/>
              </a:rPr>
              <a:t>r</a:t>
            </a:r>
            <a:r>
              <a:rPr lang="en" sz="900">
                <a:latin typeface="Overpass"/>
                <a:ea typeface="Overpass"/>
                <a:cs typeface="Overpass"/>
                <a:sym typeface="Overpass"/>
              </a:rPr>
              <a:t>andom</a:t>
            </a:r>
            <a:br>
              <a:rPr lang="en" sz="900">
                <a:latin typeface="Overpass"/>
                <a:ea typeface="Overpass"/>
                <a:cs typeface="Overpass"/>
                <a:sym typeface="Overpass"/>
              </a:rPr>
            </a:br>
            <a:r>
              <a:rPr lang="en" sz="900">
                <a:latin typeface="Overpass"/>
                <a:ea typeface="Overpass"/>
                <a:cs typeface="Overpass"/>
                <a:sym typeface="Overpass"/>
              </a:rPr>
              <a:t>termination</a:t>
            </a:r>
            <a:endParaRPr sz="900">
              <a:latin typeface="Overpass"/>
              <a:ea typeface="Overpass"/>
              <a:cs typeface="Overpass"/>
              <a:sym typeface="Overpas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84" name="Shape 1584"/>
        <p:cNvGrpSpPr/>
        <p:nvPr/>
      </p:nvGrpSpPr>
      <p:grpSpPr>
        <a:xfrm>
          <a:off x="0" y="0"/>
          <a:ext cx="0" cy="0"/>
          <a:chOff x="0" y="0"/>
          <a:chExt cx="0" cy="0"/>
        </a:xfrm>
      </p:grpSpPr>
      <p:sp>
        <p:nvSpPr>
          <p:cNvPr id="1585" name="Google Shape;1585;p124"/>
          <p:cNvSpPr/>
          <p:nvPr/>
        </p:nvSpPr>
        <p:spPr>
          <a:xfrm>
            <a:off x="1679587" y="1900900"/>
            <a:ext cx="1129800" cy="15315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1586" name="Google Shape;1586;p124"/>
          <p:cNvSpPr/>
          <p:nvPr/>
        </p:nvSpPr>
        <p:spPr>
          <a:xfrm>
            <a:off x="1863486" y="2304715"/>
            <a:ext cx="768000" cy="5940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A</a:t>
            </a:r>
            <a:endParaRPr sz="900">
              <a:solidFill>
                <a:srgbClr val="FFFFFF"/>
              </a:solidFill>
              <a:latin typeface="Overpass"/>
              <a:ea typeface="Overpass"/>
              <a:cs typeface="Overpass"/>
              <a:sym typeface="Overpass"/>
            </a:endParaRPr>
          </a:p>
        </p:txBody>
      </p:sp>
      <p:sp>
        <p:nvSpPr>
          <p:cNvPr id="1587" name="Google Shape;1587;p124"/>
          <p:cNvSpPr/>
          <p:nvPr/>
        </p:nvSpPr>
        <p:spPr>
          <a:xfrm>
            <a:off x="1864973" y="3064764"/>
            <a:ext cx="768000" cy="25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ENVOY</a:t>
            </a:r>
            <a:endParaRPr sz="800">
              <a:solidFill>
                <a:srgbClr val="FFFFFF"/>
              </a:solidFill>
              <a:latin typeface="Overpass"/>
              <a:ea typeface="Overpass"/>
              <a:cs typeface="Overpass"/>
              <a:sym typeface="Overpass"/>
            </a:endParaRPr>
          </a:p>
        </p:txBody>
      </p:sp>
      <p:sp>
        <p:nvSpPr>
          <p:cNvPr id="1588" name="Google Shape;1588;p124"/>
          <p:cNvSpPr/>
          <p:nvPr/>
        </p:nvSpPr>
        <p:spPr>
          <a:xfrm>
            <a:off x="3965587" y="1900900"/>
            <a:ext cx="1129800" cy="15315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1589" name="Google Shape;1589;p124"/>
          <p:cNvSpPr/>
          <p:nvPr/>
        </p:nvSpPr>
        <p:spPr>
          <a:xfrm>
            <a:off x="4149486" y="2304715"/>
            <a:ext cx="768000" cy="5940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B</a:t>
            </a:r>
            <a:endParaRPr sz="900">
              <a:solidFill>
                <a:srgbClr val="FFFFFF"/>
              </a:solidFill>
              <a:latin typeface="Overpass"/>
              <a:ea typeface="Overpass"/>
              <a:cs typeface="Overpass"/>
              <a:sym typeface="Overpass"/>
            </a:endParaRPr>
          </a:p>
        </p:txBody>
      </p:sp>
      <p:sp>
        <p:nvSpPr>
          <p:cNvPr id="1590" name="Google Shape;1590;p124"/>
          <p:cNvSpPr/>
          <p:nvPr/>
        </p:nvSpPr>
        <p:spPr>
          <a:xfrm>
            <a:off x="4150973" y="3064764"/>
            <a:ext cx="768000" cy="2526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ENVOY</a:t>
            </a:r>
            <a:endParaRPr sz="800">
              <a:solidFill>
                <a:srgbClr val="FFFFFF"/>
              </a:solidFill>
              <a:latin typeface="Overpass"/>
              <a:ea typeface="Overpass"/>
              <a:cs typeface="Overpass"/>
              <a:sym typeface="Overpass"/>
            </a:endParaRPr>
          </a:p>
        </p:txBody>
      </p:sp>
      <p:sp>
        <p:nvSpPr>
          <p:cNvPr id="1591" name="Google Shape;1591;p124"/>
          <p:cNvSpPr/>
          <p:nvPr/>
        </p:nvSpPr>
        <p:spPr>
          <a:xfrm>
            <a:off x="6251587" y="1900900"/>
            <a:ext cx="1129800" cy="15315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1592" name="Google Shape;1592;p124"/>
          <p:cNvSpPr/>
          <p:nvPr/>
        </p:nvSpPr>
        <p:spPr>
          <a:xfrm>
            <a:off x="6435486" y="2304715"/>
            <a:ext cx="768000" cy="5940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C</a:t>
            </a:r>
            <a:endParaRPr sz="900">
              <a:solidFill>
                <a:srgbClr val="FFFFFF"/>
              </a:solidFill>
              <a:latin typeface="Overpass"/>
              <a:ea typeface="Overpass"/>
              <a:cs typeface="Overpass"/>
              <a:sym typeface="Overpass"/>
            </a:endParaRPr>
          </a:p>
        </p:txBody>
      </p:sp>
      <p:sp>
        <p:nvSpPr>
          <p:cNvPr id="1593" name="Google Shape;1593;p124"/>
          <p:cNvSpPr/>
          <p:nvPr/>
        </p:nvSpPr>
        <p:spPr>
          <a:xfrm>
            <a:off x="6436973" y="3064764"/>
            <a:ext cx="768000" cy="2526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ENVOY</a:t>
            </a:r>
            <a:endParaRPr sz="800">
              <a:solidFill>
                <a:srgbClr val="FFFFFF"/>
              </a:solidFill>
              <a:latin typeface="Overpass"/>
              <a:ea typeface="Overpass"/>
              <a:cs typeface="Overpass"/>
              <a:sym typeface="Overpass"/>
            </a:endParaRPr>
          </a:p>
        </p:txBody>
      </p:sp>
      <p:cxnSp>
        <p:nvCxnSpPr>
          <p:cNvPr id="1594" name="Google Shape;1594;p124"/>
          <p:cNvCxnSpPr>
            <a:stCxn id="1587" idx="3"/>
          </p:cNvCxnSpPr>
          <p:nvPr/>
        </p:nvCxnSpPr>
        <p:spPr>
          <a:xfrm>
            <a:off x="2632973" y="3191064"/>
            <a:ext cx="1540200" cy="6000"/>
          </a:xfrm>
          <a:prstGeom prst="straightConnector1">
            <a:avLst/>
          </a:prstGeom>
          <a:noFill/>
          <a:ln cap="flat" cmpd="sng" w="9525">
            <a:solidFill>
              <a:schemeClr val="dk2"/>
            </a:solidFill>
            <a:prstDash val="solid"/>
            <a:round/>
            <a:headEnd len="med" w="med" type="none"/>
            <a:tailEnd len="med" w="med" type="triangle"/>
          </a:ln>
        </p:spPr>
      </p:cxnSp>
      <p:cxnSp>
        <p:nvCxnSpPr>
          <p:cNvPr id="1595" name="Google Shape;1595;p124"/>
          <p:cNvCxnSpPr>
            <a:stCxn id="1590" idx="3"/>
          </p:cNvCxnSpPr>
          <p:nvPr/>
        </p:nvCxnSpPr>
        <p:spPr>
          <a:xfrm>
            <a:off x="4918973" y="3191064"/>
            <a:ext cx="1538400" cy="6000"/>
          </a:xfrm>
          <a:prstGeom prst="straightConnector1">
            <a:avLst/>
          </a:prstGeom>
          <a:noFill/>
          <a:ln cap="flat" cmpd="sng" w="9525">
            <a:solidFill>
              <a:schemeClr val="dk2"/>
            </a:solidFill>
            <a:prstDash val="solid"/>
            <a:round/>
            <a:headEnd len="med" w="med" type="none"/>
            <a:tailEnd len="med" w="med" type="triangle"/>
          </a:ln>
        </p:spPr>
      </p:cxnSp>
      <p:cxnSp>
        <p:nvCxnSpPr>
          <p:cNvPr id="1596" name="Google Shape;1596;p124"/>
          <p:cNvCxnSpPr>
            <a:stCxn id="1586" idx="2"/>
            <a:endCxn id="1587" idx="0"/>
          </p:cNvCxnSpPr>
          <p:nvPr/>
        </p:nvCxnSpPr>
        <p:spPr>
          <a:xfrm>
            <a:off x="2247486" y="2898715"/>
            <a:ext cx="1500" cy="165900"/>
          </a:xfrm>
          <a:prstGeom prst="straightConnector1">
            <a:avLst/>
          </a:prstGeom>
          <a:noFill/>
          <a:ln cap="flat" cmpd="sng" w="9525">
            <a:solidFill>
              <a:schemeClr val="dk2"/>
            </a:solidFill>
            <a:prstDash val="solid"/>
            <a:round/>
            <a:headEnd len="med" w="med" type="none"/>
            <a:tailEnd len="med" w="med" type="none"/>
          </a:ln>
        </p:spPr>
      </p:cxnSp>
      <p:cxnSp>
        <p:nvCxnSpPr>
          <p:cNvPr id="1597" name="Google Shape;1597;p124"/>
          <p:cNvCxnSpPr>
            <a:stCxn id="1589" idx="2"/>
            <a:endCxn id="1590" idx="0"/>
          </p:cNvCxnSpPr>
          <p:nvPr/>
        </p:nvCxnSpPr>
        <p:spPr>
          <a:xfrm>
            <a:off x="4533486" y="2898715"/>
            <a:ext cx="1500" cy="165900"/>
          </a:xfrm>
          <a:prstGeom prst="straightConnector1">
            <a:avLst/>
          </a:prstGeom>
          <a:noFill/>
          <a:ln cap="flat" cmpd="sng" w="9525">
            <a:solidFill>
              <a:schemeClr val="dk2"/>
            </a:solidFill>
            <a:prstDash val="solid"/>
            <a:round/>
            <a:headEnd len="med" w="med" type="none"/>
            <a:tailEnd len="med" w="med" type="none"/>
          </a:ln>
        </p:spPr>
      </p:cxnSp>
      <p:cxnSp>
        <p:nvCxnSpPr>
          <p:cNvPr id="1598" name="Google Shape;1598;p124"/>
          <p:cNvCxnSpPr>
            <a:stCxn id="1592" idx="2"/>
            <a:endCxn id="1593" idx="0"/>
          </p:cNvCxnSpPr>
          <p:nvPr/>
        </p:nvCxnSpPr>
        <p:spPr>
          <a:xfrm>
            <a:off x="6819486" y="2898715"/>
            <a:ext cx="1500" cy="165900"/>
          </a:xfrm>
          <a:prstGeom prst="straightConnector1">
            <a:avLst/>
          </a:prstGeom>
          <a:noFill/>
          <a:ln cap="flat" cmpd="sng" w="9525">
            <a:solidFill>
              <a:schemeClr val="dk2"/>
            </a:solidFill>
            <a:prstDash val="solid"/>
            <a:round/>
            <a:headEnd len="med" w="med" type="none"/>
            <a:tailEnd len="med" w="med" type="none"/>
          </a:ln>
        </p:spPr>
      </p:cxnSp>
      <p:sp>
        <p:nvSpPr>
          <p:cNvPr id="1599" name="Google Shape;1599;p124"/>
          <p:cNvSpPr txBox="1"/>
          <p:nvPr/>
        </p:nvSpPr>
        <p:spPr>
          <a:xfrm>
            <a:off x="685800" y="0"/>
            <a:ext cx="7772400" cy="102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CHAOS ENGINEERING </a:t>
            </a:r>
            <a:r>
              <a:rPr lang="en" sz="2800">
                <a:solidFill>
                  <a:srgbClr val="38761D"/>
                </a:solidFill>
                <a:latin typeface="Overpass"/>
                <a:ea typeface="Overpass"/>
                <a:cs typeface="Overpass"/>
                <a:sym typeface="Overpass"/>
              </a:rPr>
              <a:t>WITH ISTIO</a:t>
            </a:r>
            <a:endParaRPr sz="2800">
              <a:solidFill>
                <a:srgbClr val="38761D"/>
              </a:solidFill>
              <a:latin typeface="Overpass"/>
              <a:ea typeface="Overpass"/>
              <a:cs typeface="Overpass"/>
              <a:sym typeface="Overpass"/>
            </a:endParaRPr>
          </a:p>
        </p:txBody>
      </p:sp>
      <p:sp>
        <p:nvSpPr>
          <p:cNvPr id="1600" name="Google Shape;1600;p124"/>
          <p:cNvSpPr txBox="1"/>
          <p:nvPr/>
        </p:nvSpPr>
        <p:spPr>
          <a:xfrm>
            <a:off x="1448575" y="3967100"/>
            <a:ext cx="6246600" cy="36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verpass"/>
                <a:ea typeface="Overpass"/>
                <a:cs typeface="Overpass"/>
                <a:sym typeface="Overpass"/>
              </a:rPr>
              <a:t>inject delays, </a:t>
            </a:r>
            <a:r>
              <a:rPr lang="en" sz="1800">
                <a:solidFill>
                  <a:schemeClr val="dk1"/>
                </a:solidFill>
                <a:latin typeface="Overpass"/>
                <a:ea typeface="Overpass"/>
                <a:cs typeface="Overpass"/>
                <a:sym typeface="Overpass"/>
              </a:rPr>
              <a:t>transparent to the services</a:t>
            </a:r>
            <a:endParaRPr sz="1800">
              <a:solidFill>
                <a:schemeClr val="dk1"/>
              </a:solidFill>
              <a:latin typeface="Overpass"/>
              <a:ea typeface="Overpass"/>
              <a:cs typeface="Overpass"/>
              <a:sym typeface="Overpass"/>
            </a:endParaRPr>
          </a:p>
          <a:p>
            <a:pPr indent="0" lvl="0" marL="0" rtl="0" algn="ctr">
              <a:spcBef>
                <a:spcPts val="0"/>
              </a:spcBef>
              <a:spcAft>
                <a:spcPts val="0"/>
              </a:spcAft>
              <a:buNone/>
            </a:pPr>
            <a:r>
              <a:t/>
            </a:r>
            <a:endParaRPr sz="1800">
              <a:latin typeface="Overpass"/>
              <a:ea typeface="Overpass"/>
              <a:cs typeface="Overpass"/>
              <a:sym typeface="Overpass"/>
            </a:endParaRPr>
          </a:p>
        </p:txBody>
      </p:sp>
      <p:sp>
        <p:nvSpPr>
          <p:cNvPr id="1601" name="Google Shape;1601;p124"/>
          <p:cNvSpPr txBox="1"/>
          <p:nvPr/>
        </p:nvSpPr>
        <p:spPr>
          <a:xfrm>
            <a:off x="4990875" y="3217475"/>
            <a:ext cx="1296600" cy="2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10 sec delay </a:t>
            </a:r>
            <a:endParaRPr sz="1000">
              <a:latin typeface="Overpass"/>
              <a:ea typeface="Overpass"/>
              <a:cs typeface="Overpass"/>
              <a:sym typeface="Overpass"/>
            </a:endParaRPr>
          </a:p>
          <a:p>
            <a:pPr indent="0" lvl="0" marL="0" rtl="0" algn="ctr">
              <a:spcBef>
                <a:spcPts val="0"/>
              </a:spcBef>
              <a:spcAft>
                <a:spcPts val="0"/>
              </a:spcAft>
              <a:buNone/>
            </a:pPr>
            <a:r>
              <a:rPr lang="en" sz="1000">
                <a:latin typeface="Overpass"/>
                <a:ea typeface="Overpass"/>
                <a:cs typeface="Overpass"/>
                <a:sym typeface="Overpass"/>
              </a:rPr>
              <a:t>in 10% of requests</a:t>
            </a:r>
            <a:endParaRPr sz="1000">
              <a:latin typeface="Overpass"/>
              <a:ea typeface="Overpass"/>
              <a:cs typeface="Overpass"/>
              <a:sym typeface="Overpass"/>
            </a:endParaRPr>
          </a:p>
        </p:txBody>
      </p:sp>
      <p:pic>
        <p:nvPicPr>
          <p:cNvPr id="1602" name="Google Shape;1602;p124"/>
          <p:cNvPicPr preferRelativeResize="0"/>
          <p:nvPr/>
        </p:nvPicPr>
        <p:blipFill>
          <a:blip r:embed="rId3">
            <a:alphaModFix/>
          </a:blip>
          <a:stretch>
            <a:fillRect/>
          </a:stretch>
        </p:blipFill>
        <p:spPr>
          <a:xfrm>
            <a:off x="5533150" y="2867101"/>
            <a:ext cx="237175" cy="2371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06" name="Shape 1606"/>
        <p:cNvGrpSpPr/>
        <p:nvPr/>
      </p:nvGrpSpPr>
      <p:grpSpPr>
        <a:xfrm>
          <a:off x="0" y="0"/>
          <a:ext cx="0" cy="0"/>
          <a:chOff x="0" y="0"/>
          <a:chExt cx="0" cy="0"/>
        </a:xfrm>
      </p:grpSpPr>
      <p:sp>
        <p:nvSpPr>
          <p:cNvPr id="1607" name="Google Shape;1607;p125"/>
          <p:cNvSpPr txBox="1"/>
          <p:nvPr/>
        </p:nvSpPr>
        <p:spPr>
          <a:xfrm>
            <a:off x="1448575" y="3967100"/>
            <a:ext cx="6246600" cy="36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verpass"/>
                <a:ea typeface="Overpass"/>
                <a:cs typeface="Overpass"/>
                <a:sym typeface="Overpass"/>
              </a:rPr>
              <a:t>inject protocol-specific errors, </a:t>
            </a:r>
            <a:r>
              <a:rPr lang="en" sz="1800">
                <a:solidFill>
                  <a:schemeClr val="dk1"/>
                </a:solidFill>
                <a:latin typeface="Overpass"/>
                <a:ea typeface="Overpass"/>
                <a:cs typeface="Overpass"/>
                <a:sym typeface="Overpass"/>
              </a:rPr>
              <a:t>transparent to the services</a:t>
            </a:r>
            <a:endParaRPr sz="1800">
              <a:latin typeface="Overpass"/>
              <a:ea typeface="Overpass"/>
              <a:cs typeface="Overpass"/>
              <a:sym typeface="Overpass"/>
            </a:endParaRPr>
          </a:p>
        </p:txBody>
      </p:sp>
      <p:sp>
        <p:nvSpPr>
          <p:cNvPr id="1608" name="Google Shape;1608;p125"/>
          <p:cNvSpPr/>
          <p:nvPr/>
        </p:nvSpPr>
        <p:spPr>
          <a:xfrm>
            <a:off x="1679587" y="1900900"/>
            <a:ext cx="1129800" cy="15315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1609" name="Google Shape;1609;p125"/>
          <p:cNvSpPr/>
          <p:nvPr/>
        </p:nvSpPr>
        <p:spPr>
          <a:xfrm>
            <a:off x="1863486" y="2304715"/>
            <a:ext cx="768000" cy="5940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A</a:t>
            </a:r>
            <a:endParaRPr sz="900">
              <a:solidFill>
                <a:srgbClr val="FFFFFF"/>
              </a:solidFill>
              <a:latin typeface="Overpass"/>
              <a:ea typeface="Overpass"/>
              <a:cs typeface="Overpass"/>
              <a:sym typeface="Overpass"/>
            </a:endParaRPr>
          </a:p>
        </p:txBody>
      </p:sp>
      <p:sp>
        <p:nvSpPr>
          <p:cNvPr id="1610" name="Google Shape;1610;p125"/>
          <p:cNvSpPr/>
          <p:nvPr/>
        </p:nvSpPr>
        <p:spPr>
          <a:xfrm>
            <a:off x="1864973" y="3064764"/>
            <a:ext cx="768000" cy="25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ENVOY</a:t>
            </a:r>
            <a:endParaRPr sz="800">
              <a:solidFill>
                <a:srgbClr val="FFFFFF"/>
              </a:solidFill>
              <a:latin typeface="Overpass"/>
              <a:ea typeface="Overpass"/>
              <a:cs typeface="Overpass"/>
              <a:sym typeface="Overpass"/>
            </a:endParaRPr>
          </a:p>
        </p:txBody>
      </p:sp>
      <p:sp>
        <p:nvSpPr>
          <p:cNvPr id="1611" name="Google Shape;1611;p125"/>
          <p:cNvSpPr/>
          <p:nvPr/>
        </p:nvSpPr>
        <p:spPr>
          <a:xfrm>
            <a:off x="3965587" y="1900900"/>
            <a:ext cx="1129800" cy="15315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1612" name="Google Shape;1612;p125"/>
          <p:cNvSpPr/>
          <p:nvPr/>
        </p:nvSpPr>
        <p:spPr>
          <a:xfrm>
            <a:off x="4149486" y="2304715"/>
            <a:ext cx="768000" cy="5940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B</a:t>
            </a:r>
            <a:endParaRPr sz="900">
              <a:solidFill>
                <a:srgbClr val="FFFFFF"/>
              </a:solidFill>
              <a:latin typeface="Overpass"/>
              <a:ea typeface="Overpass"/>
              <a:cs typeface="Overpass"/>
              <a:sym typeface="Overpass"/>
            </a:endParaRPr>
          </a:p>
        </p:txBody>
      </p:sp>
      <p:sp>
        <p:nvSpPr>
          <p:cNvPr id="1613" name="Google Shape;1613;p125"/>
          <p:cNvSpPr/>
          <p:nvPr/>
        </p:nvSpPr>
        <p:spPr>
          <a:xfrm>
            <a:off x="4150973" y="3064764"/>
            <a:ext cx="768000" cy="2526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ENVOY</a:t>
            </a:r>
            <a:endParaRPr sz="800">
              <a:solidFill>
                <a:srgbClr val="FFFFFF"/>
              </a:solidFill>
              <a:latin typeface="Overpass"/>
              <a:ea typeface="Overpass"/>
              <a:cs typeface="Overpass"/>
              <a:sym typeface="Overpass"/>
            </a:endParaRPr>
          </a:p>
        </p:txBody>
      </p:sp>
      <p:sp>
        <p:nvSpPr>
          <p:cNvPr id="1614" name="Google Shape;1614;p125"/>
          <p:cNvSpPr/>
          <p:nvPr/>
        </p:nvSpPr>
        <p:spPr>
          <a:xfrm>
            <a:off x="6251587" y="1900900"/>
            <a:ext cx="1129800" cy="15315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1615" name="Google Shape;1615;p125"/>
          <p:cNvSpPr/>
          <p:nvPr/>
        </p:nvSpPr>
        <p:spPr>
          <a:xfrm>
            <a:off x="6435486" y="2304715"/>
            <a:ext cx="768000" cy="5940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SERVICE</a:t>
            </a:r>
            <a:endParaRPr sz="900">
              <a:solidFill>
                <a:srgbClr val="FFFFFF"/>
              </a:solidFill>
              <a:latin typeface="Overpass"/>
              <a:ea typeface="Overpass"/>
              <a:cs typeface="Overpass"/>
              <a:sym typeface="Overpass"/>
            </a:endParaRPr>
          </a:p>
          <a:p>
            <a:pPr indent="0" lvl="0" marL="0" rtl="0" algn="ctr">
              <a:spcBef>
                <a:spcPts val="0"/>
              </a:spcBef>
              <a:spcAft>
                <a:spcPts val="0"/>
              </a:spcAft>
              <a:buNone/>
            </a:pPr>
            <a:r>
              <a:rPr lang="en" sz="900">
                <a:solidFill>
                  <a:srgbClr val="FFFFFF"/>
                </a:solidFill>
                <a:latin typeface="Overpass"/>
                <a:ea typeface="Overpass"/>
                <a:cs typeface="Overpass"/>
                <a:sym typeface="Overpass"/>
              </a:rPr>
              <a:t>C</a:t>
            </a:r>
            <a:endParaRPr sz="900">
              <a:solidFill>
                <a:srgbClr val="FFFFFF"/>
              </a:solidFill>
              <a:latin typeface="Overpass"/>
              <a:ea typeface="Overpass"/>
              <a:cs typeface="Overpass"/>
              <a:sym typeface="Overpass"/>
            </a:endParaRPr>
          </a:p>
        </p:txBody>
      </p:sp>
      <p:sp>
        <p:nvSpPr>
          <p:cNvPr id="1616" name="Google Shape;1616;p125"/>
          <p:cNvSpPr/>
          <p:nvPr/>
        </p:nvSpPr>
        <p:spPr>
          <a:xfrm>
            <a:off x="6436973" y="3064764"/>
            <a:ext cx="768000" cy="2526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ENVOY</a:t>
            </a:r>
            <a:endParaRPr sz="800">
              <a:solidFill>
                <a:srgbClr val="FFFFFF"/>
              </a:solidFill>
              <a:latin typeface="Overpass"/>
              <a:ea typeface="Overpass"/>
              <a:cs typeface="Overpass"/>
              <a:sym typeface="Overpass"/>
            </a:endParaRPr>
          </a:p>
        </p:txBody>
      </p:sp>
      <p:cxnSp>
        <p:nvCxnSpPr>
          <p:cNvPr id="1617" name="Google Shape;1617;p125"/>
          <p:cNvCxnSpPr>
            <a:stCxn id="1610" idx="3"/>
          </p:cNvCxnSpPr>
          <p:nvPr/>
        </p:nvCxnSpPr>
        <p:spPr>
          <a:xfrm>
            <a:off x="2632973" y="3191064"/>
            <a:ext cx="1540200" cy="6000"/>
          </a:xfrm>
          <a:prstGeom prst="straightConnector1">
            <a:avLst/>
          </a:prstGeom>
          <a:noFill/>
          <a:ln cap="flat" cmpd="sng" w="9525">
            <a:solidFill>
              <a:schemeClr val="dk2"/>
            </a:solidFill>
            <a:prstDash val="solid"/>
            <a:round/>
            <a:headEnd len="med" w="med" type="none"/>
            <a:tailEnd len="med" w="med" type="triangle"/>
          </a:ln>
        </p:spPr>
      </p:cxnSp>
      <p:cxnSp>
        <p:nvCxnSpPr>
          <p:cNvPr id="1618" name="Google Shape;1618;p125"/>
          <p:cNvCxnSpPr>
            <a:stCxn id="1613" idx="3"/>
          </p:cNvCxnSpPr>
          <p:nvPr/>
        </p:nvCxnSpPr>
        <p:spPr>
          <a:xfrm>
            <a:off x="4918973" y="3191064"/>
            <a:ext cx="1538400" cy="6000"/>
          </a:xfrm>
          <a:prstGeom prst="straightConnector1">
            <a:avLst/>
          </a:prstGeom>
          <a:noFill/>
          <a:ln cap="flat" cmpd="sng" w="9525">
            <a:solidFill>
              <a:schemeClr val="dk2"/>
            </a:solidFill>
            <a:prstDash val="solid"/>
            <a:round/>
            <a:headEnd len="med" w="med" type="none"/>
            <a:tailEnd len="med" w="med" type="triangle"/>
          </a:ln>
        </p:spPr>
      </p:cxnSp>
      <p:cxnSp>
        <p:nvCxnSpPr>
          <p:cNvPr id="1619" name="Google Shape;1619;p125"/>
          <p:cNvCxnSpPr>
            <a:stCxn id="1609" idx="2"/>
            <a:endCxn id="1610" idx="0"/>
          </p:cNvCxnSpPr>
          <p:nvPr/>
        </p:nvCxnSpPr>
        <p:spPr>
          <a:xfrm>
            <a:off x="2247486" y="2898715"/>
            <a:ext cx="1500" cy="165900"/>
          </a:xfrm>
          <a:prstGeom prst="straightConnector1">
            <a:avLst/>
          </a:prstGeom>
          <a:noFill/>
          <a:ln cap="flat" cmpd="sng" w="9525">
            <a:solidFill>
              <a:schemeClr val="dk2"/>
            </a:solidFill>
            <a:prstDash val="solid"/>
            <a:round/>
            <a:headEnd len="med" w="med" type="none"/>
            <a:tailEnd len="med" w="med" type="none"/>
          </a:ln>
        </p:spPr>
      </p:cxnSp>
      <p:cxnSp>
        <p:nvCxnSpPr>
          <p:cNvPr id="1620" name="Google Shape;1620;p125"/>
          <p:cNvCxnSpPr>
            <a:stCxn id="1612" idx="2"/>
            <a:endCxn id="1613" idx="0"/>
          </p:cNvCxnSpPr>
          <p:nvPr/>
        </p:nvCxnSpPr>
        <p:spPr>
          <a:xfrm>
            <a:off x="4533486" y="2898715"/>
            <a:ext cx="1500" cy="165900"/>
          </a:xfrm>
          <a:prstGeom prst="straightConnector1">
            <a:avLst/>
          </a:prstGeom>
          <a:noFill/>
          <a:ln cap="flat" cmpd="sng" w="9525">
            <a:solidFill>
              <a:schemeClr val="dk2"/>
            </a:solidFill>
            <a:prstDash val="solid"/>
            <a:round/>
            <a:headEnd len="med" w="med" type="none"/>
            <a:tailEnd len="med" w="med" type="none"/>
          </a:ln>
        </p:spPr>
      </p:cxnSp>
      <p:cxnSp>
        <p:nvCxnSpPr>
          <p:cNvPr id="1621" name="Google Shape;1621;p125"/>
          <p:cNvCxnSpPr>
            <a:stCxn id="1615" idx="2"/>
            <a:endCxn id="1616" idx="0"/>
          </p:cNvCxnSpPr>
          <p:nvPr/>
        </p:nvCxnSpPr>
        <p:spPr>
          <a:xfrm>
            <a:off x="6819486" y="2898715"/>
            <a:ext cx="1500" cy="165900"/>
          </a:xfrm>
          <a:prstGeom prst="straightConnector1">
            <a:avLst/>
          </a:prstGeom>
          <a:noFill/>
          <a:ln cap="flat" cmpd="sng" w="9525">
            <a:solidFill>
              <a:schemeClr val="dk2"/>
            </a:solidFill>
            <a:prstDash val="solid"/>
            <a:round/>
            <a:headEnd len="med" w="med" type="none"/>
            <a:tailEnd len="med" w="med" type="none"/>
          </a:ln>
        </p:spPr>
      </p:cxnSp>
      <p:sp>
        <p:nvSpPr>
          <p:cNvPr id="1622" name="Google Shape;1622;p125"/>
          <p:cNvSpPr txBox="1"/>
          <p:nvPr/>
        </p:nvSpPr>
        <p:spPr>
          <a:xfrm>
            <a:off x="685800" y="0"/>
            <a:ext cx="7772400" cy="102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CHAOS ENGINEERING </a:t>
            </a:r>
            <a:r>
              <a:rPr lang="en" sz="2800">
                <a:solidFill>
                  <a:srgbClr val="38761D"/>
                </a:solidFill>
                <a:latin typeface="Overpass"/>
                <a:ea typeface="Overpass"/>
                <a:cs typeface="Overpass"/>
                <a:sym typeface="Overpass"/>
              </a:rPr>
              <a:t>WITH ISTIO</a:t>
            </a:r>
            <a:endParaRPr sz="2800">
              <a:solidFill>
                <a:srgbClr val="38761D"/>
              </a:solidFill>
              <a:latin typeface="Overpass"/>
              <a:ea typeface="Overpass"/>
              <a:cs typeface="Overpass"/>
              <a:sym typeface="Overpass"/>
            </a:endParaRPr>
          </a:p>
        </p:txBody>
      </p:sp>
      <p:sp>
        <p:nvSpPr>
          <p:cNvPr id="1623" name="Google Shape;1623;p125"/>
          <p:cNvSpPr txBox="1"/>
          <p:nvPr/>
        </p:nvSpPr>
        <p:spPr>
          <a:xfrm>
            <a:off x="5067898" y="3226525"/>
            <a:ext cx="1201800" cy="2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HTTP 400</a:t>
            </a:r>
            <a:br>
              <a:rPr lang="en" sz="1000">
                <a:latin typeface="Overpass"/>
                <a:ea typeface="Overpass"/>
                <a:cs typeface="Overpass"/>
                <a:sym typeface="Overpass"/>
              </a:rPr>
            </a:br>
            <a:r>
              <a:rPr lang="en" sz="1000">
                <a:solidFill>
                  <a:schemeClr val="dk1"/>
                </a:solidFill>
                <a:latin typeface="Overpass"/>
                <a:ea typeface="Overpass"/>
                <a:cs typeface="Overpass"/>
                <a:sym typeface="Overpass"/>
              </a:rPr>
              <a:t>in 5% of requests</a:t>
            </a:r>
            <a:endParaRPr sz="1000">
              <a:latin typeface="Overpass"/>
              <a:ea typeface="Overpass"/>
              <a:cs typeface="Overpass"/>
              <a:sym typeface="Overpass"/>
            </a:endParaRPr>
          </a:p>
        </p:txBody>
      </p:sp>
      <p:pic>
        <p:nvPicPr>
          <p:cNvPr id="1624" name="Google Shape;1624;p125"/>
          <p:cNvPicPr preferRelativeResize="0"/>
          <p:nvPr/>
        </p:nvPicPr>
        <p:blipFill>
          <a:blip r:embed="rId3">
            <a:alphaModFix/>
          </a:blip>
          <a:stretch>
            <a:fillRect/>
          </a:stretch>
        </p:blipFill>
        <p:spPr>
          <a:xfrm>
            <a:off x="5576601" y="2867289"/>
            <a:ext cx="244900" cy="212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79"/>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800">
                <a:latin typeface="Proxima Nova"/>
                <a:ea typeface="Proxima Nova"/>
                <a:cs typeface="Proxima Nova"/>
                <a:sym typeface="Proxima Nova"/>
              </a:rPr>
              <a:t>MICROSERVICES EVOLUTION</a:t>
            </a:r>
            <a:endParaRPr sz="2800">
              <a:latin typeface="Proxima Nova"/>
              <a:ea typeface="Proxima Nova"/>
              <a:cs typeface="Proxima Nova"/>
              <a:sym typeface="Proxima Nova"/>
            </a:endParaRPr>
          </a:p>
        </p:txBody>
      </p:sp>
      <p:sp>
        <p:nvSpPr>
          <p:cNvPr id="734" name="Google Shape;734;p7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35" name="Google Shape;735;p79"/>
          <p:cNvSpPr/>
          <p:nvPr/>
        </p:nvSpPr>
        <p:spPr>
          <a:xfrm>
            <a:off x="2580425" y="1511950"/>
            <a:ext cx="1416300" cy="1908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Service</a:t>
            </a:r>
            <a:endParaRPr sz="10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10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10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10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10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1000">
              <a:solidFill>
                <a:srgbClr val="FFFFFF"/>
              </a:solidFill>
              <a:latin typeface="Overpass"/>
              <a:ea typeface="Overpass"/>
              <a:cs typeface="Overpass"/>
              <a:sym typeface="Overpass"/>
            </a:endParaRPr>
          </a:p>
          <a:p>
            <a:pPr indent="0" lvl="0" marL="0" rtl="0" algn="ctr">
              <a:spcBef>
                <a:spcPts val="0"/>
              </a:spcBef>
              <a:spcAft>
                <a:spcPts val="0"/>
              </a:spcAft>
              <a:buNone/>
            </a:pPr>
            <a:br>
              <a:rPr lang="en" sz="1000">
                <a:solidFill>
                  <a:srgbClr val="FFFFFF"/>
                </a:solidFill>
                <a:latin typeface="Overpass"/>
                <a:ea typeface="Overpass"/>
                <a:cs typeface="Overpass"/>
                <a:sym typeface="Overpass"/>
              </a:rPr>
            </a:br>
            <a:br>
              <a:rPr lang="en" sz="1000">
                <a:solidFill>
                  <a:srgbClr val="FFFFFF"/>
                </a:solidFill>
                <a:latin typeface="Overpass"/>
                <a:ea typeface="Overpass"/>
                <a:cs typeface="Overpass"/>
                <a:sym typeface="Overpass"/>
              </a:rPr>
            </a:br>
            <a:endParaRPr sz="1000">
              <a:solidFill>
                <a:srgbClr val="FFFFFF"/>
              </a:solidFill>
              <a:latin typeface="Overpass"/>
              <a:ea typeface="Overpass"/>
              <a:cs typeface="Overpass"/>
              <a:sym typeface="Overpass"/>
            </a:endParaRPr>
          </a:p>
        </p:txBody>
      </p:sp>
      <p:sp>
        <p:nvSpPr>
          <p:cNvPr id="736" name="Google Shape;736;p79"/>
          <p:cNvSpPr/>
          <p:nvPr/>
        </p:nvSpPr>
        <p:spPr>
          <a:xfrm>
            <a:off x="2655112" y="3164478"/>
            <a:ext cx="1267500" cy="2082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Config</a:t>
            </a:r>
            <a:endParaRPr sz="800">
              <a:solidFill>
                <a:srgbClr val="FFFFFF"/>
              </a:solidFill>
              <a:latin typeface="Overpass"/>
              <a:ea typeface="Overpass"/>
              <a:cs typeface="Overpass"/>
              <a:sym typeface="Overpass"/>
            </a:endParaRPr>
          </a:p>
        </p:txBody>
      </p:sp>
      <p:sp>
        <p:nvSpPr>
          <p:cNvPr id="737" name="Google Shape;737;p79"/>
          <p:cNvSpPr/>
          <p:nvPr/>
        </p:nvSpPr>
        <p:spPr>
          <a:xfrm>
            <a:off x="2655112" y="2930435"/>
            <a:ext cx="1267500" cy="2082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Overpass"/>
                <a:ea typeface="Overpass"/>
                <a:cs typeface="Overpass"/>
                <a:sym typeface="Overpass"/>
              </a:rPr>
              <a:t>Svc Discovery</a:t>
            </a:r>
            <a:endParaRPr sz="800">
              <a:solidFill>
                <a:srgbClr val="FFFFFF"/>
              </a:solidFill>
              <a:latin typeface="Overpass"/>
              <a:ea typeface="Overpass"/>
              <a:cs typeface="Overpass"/>
              <a:sym typeface="Overpass"/>
            </a:endParaRPr>
          </a:p>
        </p:txBody>
      </p:sp>
      <p:sp>
        <p:nvSpPr>
          <p:cNvPr id="738" name="Google Shape;738;p79"/>
          <p:cNvSpPr/>
          <p:nvPr/>
        </p:nvSpPr>
        <p:spPr>
          <a:xfrm>
            <a:off x="2655112" y="2696393"/>
            <a:ext cx="1267500" cy="2082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Overpass"/>
                <a:ea typeface="Overpass"/>
                <a:cs typeface="Overpass"/>
                <a:sym typeface="Overpass"/>
              </a:rPr>
              <a:t>Routing</a:t>
            </a:r>
            <a:endParaRPr sz="800">
              <a:solidFill>
                <a:srgbClr val="FFFFFF"/>
              </a:solidFill>
              <a:latin typeface="Overpass"/>
              <a:ea typeface="Overpass"/>
              <a:cs typeface="Overpass"/>
              <a:sym typeface="Overpass"/>
            </a:endParaRPr>
          </a:p>
        </p:txBody>
      </p:sp>
      <p:sp>
        <p:nvSpPr>
          <p:cNvPr id="739" name="Google Shape;739;p79"/>
          <p:cNvSpPr/>
          <p:nvPr/>
        </p:nvSpPr>
        <p:spPr>
          <a:xfrm>
            <a:off x="2655112" y="2462350"/>
            <a:ext cx="1267500" cy="2082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Overpass"/>
                <a:ea typeface="Overpass"/>
                <a:cs typeface="Overpass"/>
                <a:sym typeface="Overpass"/>
              </a:rPr>
              <a:t>Circuit Breaker</a:t>
            </a:r>
            <a:endParaRPr sz="800">
              <a:solidFill>
                <a:schemeClr val="lt1"/>
              </a:solidFill>
              <a:latin typeface="Overpass"/>
              <a:ea typeface="Overpass"/>
              <a:cs typeface="Overpass"/>
              <a:sym typeface="Overpass"/>
            </a:endParaRPr>
          </a:p>
        </p:txBody>
      </p:sp>
      <p:sp>
        <p:nvSpPr>
          <p:cNvPr id="740" name="Google Shape;740;p79"/>
          <p:cNvSpPr/>
          <p:nvPr/>
        </p:nvSpPr>
        <p:spPr>
          <a:xfrm>
            <a:off x="2655112" y="2228307"/>
            <a:ext cx="1267500" cy="2082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Overpass"/>
                <a:ea typeface="Overpass"/>
                <a:cs typeface="Overpass"/>
                <a:sym typeface="Overpass"/>
              </a:rPr>
              <a:t>Tracing</a:t>
            </a:r>
            <a:endParaRPr sz="800">
              <a:solidFill>
                <a:schemeClr val="lt1"/>
              </a:solidFill>
              <a:latin typeface="Overpass"/>
              <a:ea typeface="Overpass"/>
              <a:cs typeface="Overpass"/>
              <a:sym typeface="Overpass"/>
            </a:endParaRPr>
          </a:p>
        </p:txBody>
      </p:sp>
      <p:sp>
        <p:nvSpPr>
          <p:cNvPr id="741" name="Google Shape;741;p79"/>
          <p:cNvSpPr/>
          <p:nvPr/>
        </p:nvSpPr>
        <p:spPr>
          <a:xfrm>
            <a:off x="5247425" y="2726125"/>
            <a:ext cx="1416300" cy="6942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Service</a:t>
            </a:r>
            <a:endParaRPr sz="1000">
              <a:solidFill>
                <a:srgbClr val="FFFFFF"/>
              </a:solidFill>
              <a:latin typeface="Overpass"/>
              <a:ea typeface="Overpass"/>
              <a:cs typeface="Overpass"/>
              <a:sym typeface="Overpass"/>
            </a:endParaRPr>
          </a:p>
        </p:txBody>
      </p:sp>
      <p:sp>
        <p:nvSpPr>
          <p:cNvPr id="742" name="Google Shape;742;p79"/>
          <p:cNvSpPr/>
          <p:nvPr/>
        </p:nvSpPr>
        <p:spPr>
          <a:xfrm>
            <a:off x="2580425" y="3454349"/>
            <a:ext cx="1416300" cy="4584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Platform</a:t>
            </a:r>
            <a:endParaRPr sz="1000">
              <a:solidFill>
                <a:srgbClr val="FFFFFF"/>
              </a:solidFill>
              <a:latin typeface="Overpass"/>
              <a:ea typeface="Overpass"/>
              <a:cs typeface="Overpass"/>
              <a:sym typeface="Overpass"/>
            </a:endParaRPr>
          </a:p>
        </p:txBody>
      </p:sp>
      <p:sp>
        <p:nvSpPr>
          <p:cNvPr id="743" name="Google Shape;743;p79"/>
          <p:cNvSpPr/>
          <p:nvPr/>
        </p:nvSpPr>
        <p:spPr>
          <a:xfrm>
            <a:off x="5247425" y="3454349"/>
            <a:ext cx="1416300" cy="4584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Container Platform </a:t>
            </a:r>
            <a:br>
              <a:rPr lang="en" sz="1000">
                <a:solidFill>
                  <a:srgbClr val="FFFFFF"/>
                </a:solidFill>
                <a:latin typeface="Overpass"/>
                <a:ea typeface="Overpass"/>
                <a:cs typeface="Overpass"/>
                <a:sym typeface="Overpass"/>
              </a:rPr>
            </a:br>
            <a:r>
              <a:rPr lang="en" sz="1000">
                <a:solidFill>
                  <a:srgbClr val="FFFFFF"/>
                </a:solidFill>
                <a:latin typeface="Overpass"/>
                <a:ea typeface="Overpass"/>
                <a:cs typeface="Overpass"/>
                <a:sym typeface="Overpass"/>
              </a:rPr>
              <a:t>(+ Service Mesh)</a:t>
            </a:r>
            <a:endParaRPr sz="1000">
              <a:solidFill>
                <a:srgbClr val="FFFFFF"/>
              </a:solidFill>
              <a:latin typeface="Overpass"/>
              <a:ea typeface="Overpass"/>
              <a:cs typeface="Overpass"/>
              <a:sym typeface="Overpass"/>
            </a:endParaRPr>
          </a:p>
        </p:txBody>
      </p:sp>
      <p:cxnSp>
        <p:nvCxnSpPr>
          <p:cNvPr id="744" name="Google Shape;744;p79"/>
          <p:cNvCxnSpPr/>
          <p:nvPr/>
        </p:nvCxnSpPr>
        <p:spPr>
          <a:xfrm>
            <a:off x="2020350" y="4152400"/>
            <a:ext cx="5460000" cy="0"/>
          </a:xfrm>
          <a:prstGeom prst="straightConnector1">
            <a:avLst/>
          </a:prstGeom>
          <a:noFill/>
          <a:ln cap="flat" cmpd="sng" w="9525">
            <a:solidFill>
              <a:schemeClr val="dk2"/>
            </a:solidFill>
            <a:prstDash val="solid"/>
            <a:round/>
            <a:headEnd len="med" w="med" type="none"/>
            <a:tailEnd len="med" w="med" type="triangle"/>
          </a:ln>
        </p:spPr>
      </p:cxnSp>
      <p:cxnSp>
        <p:nvCxnSpPr>
          <p:cNvPr id="745" name="Google Shape;745;p79"/>
          <p:cNvCxnSpPr/>
          <p:nvPr/>
        </p:nvCxnSpPr>
        <p:spPr>
          <a:xfrm>
            <a:off x="3267675" y="4106410"/>
            <a:ext cx="0" cy="90300"/>
          </a:xfrm>
          <a:prstGeom prst="straightConnector1">
            <a:avLst/>
          </a:prstGeom>
          <a:noFill/>
          <a:ln cap="flat" cmpd="sng" w="9525">
            <a:solidFill>
              <a:schemeClr val="dk2"/>
            </a:solidFill>
            <a:prstDash val="solid"/>
            <a:round/>
            <a:headEnd len="med" w="med" type="none"/>
            <a:tailEnd len="med" w="med" type="none"/>
          </a:ln>
        </p:spPr>
      </p:cxnSp>
      <p:cxnSp>
        <p:nvCxnSpPr>
          <p:cNvPr id="746" name="Google Shape;746;p79"/>
          <p:cNvCxnSpPr/>
          <p:nvPr/>
        </p:nvCxnSpPr>
        <p:spPr>
          <a:xfrm>
            <a:off x="5953452" y="4106410"/>
            <a:ext cx="0" cy="90300"/>
          </a:xfrm>
          <a:prstGeom prst="straightConnector1">
            <a:avLst/>
          </a:prstGeom>
          <a:noFill/>
          <a:ln cap="flat" cmpd="sng" w="9525">
            <a:solidFill>
              <a:schemeClr val="dk2"/>
            </a:solidFill>
            <a:prstDash val="solid"/>
            <a:round/>
            <a:headEnd len="med" w="med" type="none"/>
            <a:tailEnd len="med" w="med" type="none"/>
          </a:ln>
        </p:spPr>
      </p:cxnSp>
      <p:sp>
        <p:nvSpPr>
          <p:cNvPr id="747" name="Google Shape;747;p79"/>
          <p:cNvSpPr txBox="1"/>
          <p:nvPr/>
        </p:nvSpPr>
        <p:spPr>
          <a:xfrm>
            <a:off x="2777302" y="4135573"/>
            <a:ext cx="902400" cy="3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Overpass"/>
                <a:ea typeface="Overpass"/>
                <a:cs typeface="Overpass"/>
                <a:sym typeface="Overpass"/>
              </a:rPr>
              <a:t>...2014</a:t>
            </a:r>
            <a:endParaRPr sz="1000">
              <a:solidFill>
                <a:srgbClr val="666666"/>
              </a:solidFill>
              <a:latin typeface="Overpass"/>
              <a:ea typeface="Overpass"/>
              <a:cs typeface="Overpass"/>
              <a:sym typeface="Overpass"/>
            </a:endParaRPr>
          </a:p>
        </p:txBody>
      </p:sp>
      <p:sp>
        <p:nvSpPr>
          <p:cNvPr id="748" name="Google Shape;748;p79"/>
          <p:cNvSpPr txBox="1"/>
          <p:nvPr/>
        </p:nvSpPr>
        <p:spPr>
          <a:xfrm>
            <a:off x="5501725" y="4135573"/>
            <a:ext cx="902400" cy="3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Overpass"/>
                <a:ea typeface="Overpass"/>
                <a:cs typeface="Overpass"/>
                <a:sym typeface="Overpass"/>
              </a:rPr>
              <a:t>2018</a:t>
            </a:r>
            <a:endParaRPr sz="1000">
              <a:solidFill>
                <a:srgbClr val="666666"/>
              </a:solidFill>
              <a:latin typeface="Overpass"/>
              <a:ea typeface="Overpass"/>
              <a:cs typeface="Overpass"/>
              <a:sym typeface="Overpas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80"/>
          <p:cNvSpPr txBox="1"/>
          <p:nvPr>
            <p:ph type="title"/>
          </p:nvPr>
        </p:nvSpPr>
        <p:spPr>
          <a:xfrm>
            <a:off x="1281100" y="716175"/>
            <a:ext cx="6515100" cy="7257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2800">
                <a:solidFill>
                  <a:schemeClr val="dk1"/>
                </a:solidFill>
                <a:latin typeface="Proxima Nova"/>
                <a:ea typeface="Proxima Nova"/>
                <a:cs typeface="Proxima Nova"/>
                <a:sym typeface="Proxima Nova"/>
              </a:rPr>
              <a:t>DISTRIBUTED SERVICES PLATFORM</a:t>
            </a:r>
            <a:endParaRPr>
              <a:latin typeface="Proxima Nova"/>
              <a:ea typeface="Proxima Nova"/>
              <a:cs typeface="Proxima Nova"/>
              <a:sym typeface="Proxima Nova"/>
            </a:endParaRPr>
          </a:p>
        </p:txBody>
      </p:sp>
      <p:sp>
        <p:nvSpPr>
          <p:cNvPr id="754" name="Google Shape;754;p8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cxnSp>
        <p:nvCxnSpPr>
          <p:cNvPr id="755" name="Google Shape;755;p80"/>
          <p:cNvCxnSpPr/>
          <p:nvPr/>
        </p:nvCxnSpPr>
        <p:spPr>
          <a:xfrm rot="10800000">
            <a:off x="674625" y="4168775"/>
            <a:ext cx="619200" cy="0"/>
          </a:xfrm>
          <a:prstGeom prst="straightConnector1">
            <a:avLst/>
          </a:prstGeom>
          <a:noFill/>
          <a:ln cap="flat" cmpd="sng" w="9525">
            <a:solidFill>
              <a:schemeClr val="dk2"/>
            </a:solidFill>
            <a:prstDash val="dot"/>
            <a:round/>
            <a:headEnd len="med" w="med" type="none"/>
            <a:tailEnd len="med" w="med" type="none"/>
          </a:ln>
        </p:spPr>
      </p:cxnSp>
      <p:cxnSp>
        <p:nvCxnSpPr>
          <p:cNvPr id="756" name="Google Shape;756;p80"/>
          <p:cNvCxnSpPr/>
          <p:nvPr/>
        </p:nvCxnSpPr>
        <p:spPr>
          <a:xfrm rot="10800000">
            <a:off x="674625" y="3444875"/>
            <a:ext cx="619200" cy="0"/>
          </a:xfrm>
          <a:prstGeom prst="straightConnector1">
            <a:avLst/>
          </a:prstGeom>
          <a:noFill/>
          <a:ln cap="flat" cmpd="sng" w="9525">
            <a:solidFill>
              <a:schemeClr val="dk2"/>
            </a:solidFill>
            <a:prstDash val="dot"/>
            <a:round/>
            <a:headEnd len="med" w="med" type="none"/>
            <a:tailEnd len="med" w="med" type="none"/>
          </a:ln>
        </p:spPr>
      </p:cxnSp>
      <p:cxnSp>
        <p:nvCxnSpPr>
          <p:cNvPr id="757" name="Google Shape;757;p80"/>
          <p:cNvCxnSpPr/>
          <p:nvPr/>
        </p:nvCxnSpPr>
        <p:spPr>
          <a:xfrm rot="10800000">
            <a:off x="674625" y="2720975"/>
            <a:ext cx="619200" cy="0"/>
          </a:xfrm>
          <a:prstGeom prst="straightConnector1">
            <a:avLst/>
          </a:prstGeom>
          <a:noFill/>
          <a:ln cap="flat" cmpd="sng" w="9525">
            <a:solidFill>
              <a:schemeClr val="dk2"/>
            </a:solidFill>
            <a:prstDash val="dot"/>
            <a:round/>
            <a:headEnd len="med" w="med" type="none"/>
            <a:tailEnd len="med" w="med" type="none"/>
          </a:ln>
        </p:spPr>
      </p:cxnSp>
      <p:sp>
        <p:nvSpPr>
          <p:cNvPr id="758" name="Google Shape;758;p80"/>
          <p:cNvSpPr txBox="1"/>
          <p:nvPr/>
        </p:nvSpPr>
        <p:spPr>
          <a:xfrm>
            <a:off x="461963" y="4378325"/>
            <a:ext cx="1008300" cy="3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666666"/>
                </a:solidFill>
                <a:latin typeface="Overpass"/>
                <a:ea typeface="Overpass"/>
                <a:cs typeface="Overpass"/>
                <a:sym typeface="Overpass"/>
              </a:rPr>
              <a:t>INFRA</a:t>
            </a:r>
            <a:endParaRPr sz="900">
              <a:solidFill>
                <a:srgbClr val="666666"/>
              </a:solidFill>
              <a:latin typeface="Overpass"/>
              <a:ea typeface="Overpass"/>
              <a:cs typeface="Overpass"/>
              <a:sym typeface="Overpass"/>
            </a:endParaRPr>
          </a:p>
        </p:txBody>
      </p:sp>
      <p:sp>
        <p:nvSpPr>
          <p:cNvPr id="759" name="Google Shape;759;p80"/>
          <p:cNvSpPr txBox="1"/>
          <p:nvPr/>
        </p:nvSpPr>
        <p:spPr>
          <a:xfrm>
            <a:off x="461963" y="3692525"/>
            <a:ext cx="1008300" cy="3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666666"/>
                </a:solidFill>
                <a:latin typeface="Overpass"/>
                <a:ea typeface="Overpass"/>
                <a:cs typeface="Overpass"/>
                <a:sym typeface="Overpass"/>
              </a:rPr>
              <a:t>INFRA OPS</a:t>
            </a:r>
            <a:endParaRPr sz="900">
              <a:solidFill>
                <a:srgbClr val="666666"/>
              </a:solidFill>
              <a:latin typeface="Overpass"/>
              <a:ea typeface="Overpass"/>
              <a:cs typeface="Overpass"/>
              <a:sym typeface="Overpass"/>
            </a:endParaRPr>
          </a:p>
        </p:txBody>
      </p:sp>
      <p:sp>
        <p:nvSpPr>
          <p:cNvPr id="760" name="Google Shape;760;p80"/>
          <p:cNvSpPr txBox="1"/>
          <p:nvPr/>
        </p:nvSpPr>
        <p:spPr>
          <a:xfrm>
            <a:off x="461963" y="2930525"/>
            <a:ext cx="1008300" cy="3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666666"/>
                </a:solidFill>
                <a:latin typeface="Overpass"/>
                <a:ea typeface="Overpass"/>
                <a:cs typeface="Overpass"/>
                <a:sym typeface="Overpass"/>
              </a:rPr>
              <a:t>SERVICE OPS</a:t>
            </a:r>
            <a:endParaRPr sz="900">
              <a:solidFill>
                <a:srgbClr val="666666"/>
              </a:solidFill>
              <a:latin typeface="Overpass"/>
              <a:ea typeface="Overpass"/>
              <a:cs typeface="Overpass"/>
              <a:sym typeface="Overpass"/>
            </a:endParaRPr>
          </a:p>
        </p:txBody>
      </p:sp>
      <p:sp>
        <p:nvSpPr>
          <p:cNvPr id="761" name="Google Shape;761;p80"/>
          <p:cNvSpPr txBox="1"/>
          <p:nvPr/>
        </p:nvSpPr>
        <p:spPr>
          <a:xfrm>
            <a:off x="461963" y="1687513"/>
            <a:ext cx="1008300" cy="3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666666"/>
                </a:solidFill>
                <a:latin typeface="Overpass"/>
                <a:ea typeface="Overpass"/>
                <a:cs typeface="Overpass"/>
                <a:sym typeface="Overpass"/>
              </a:rPr>
              <a:t>SERVICE</a:t>
            </a:r>
            <a:endParaRPr sz="900">
              <a:solidFill>
                <a:srgbClr val="666666"/>
              </a:solidFill>
              <a:latin typeface="Overpass"/>
              <a:ea typeface="Overpass"/>
              <a:cs typeface="Overpass"/>
              <a:sym typeface="Overpass"/>
            </a:endParaRPr>
          </a:p>
        </p:txBody>
      </p:sp>
      <p:pic>
        <p:nvPicPr>
          <p:cNvPr id="762" name="Google Shape;762;p80"/>
          <p:cNvPicPr preferRelativeResize="0"/>
          <p:nvPr/>
        </p:nvPicPr>
        <p:blipFill>
          <a:blip r:embed="rId3">
            <a:alphaModFix/>
          </a:blip>
          <a:stretch>
            <a:fillRect/>
          </a:stretch>
        </p:blipFill>
        <p:spPr>
          <a:xfrm>
            <a:off x="3662310" y="3729241"/>
            <a:ext cx="233962" cy="249628"/>
          </a:xfrm>
          <a:prstGeom prst="rect">
            <a:avLst/>
          </a:prstGeom>
          <a:noFill/>
          <a:ln>
            <a:noFill/>
          </a:ln>
        </p:spPr>
      </p:pic>
      <p:pic>
        <p:nvPicPr>
          <p:cNvPr id="763" name="Google Shape;763;p80"/>
          <p:cNvPicPr preferRelativeResize="0"/>
          <p:nvPr/>
        </p:nvPicPr>
        <p:blipFill>
          <a:blip r:embed="rId4">
            <a:alphaModFix/>
          </a:blip>
          <a:stretch>
            <a:fillRect/>
          </a:stretch>
        </p:blipFill>
        <p:spPr>
          <a:xfrm>
            <a:off x="2941102" y="3714025"/>
            <a:ext cx="161500" cy="255450"/>
          </a:xfrm>
          <a:prstGeom prst="rect">
            <a:avLst/>
          </a:prstGeom>
          <a:noFill/>
          <a:ln>
            <a:noFill/>
          </a:ln>
        </p:spPr>
      </p:pic>
      <p:pic>
        <p:nvPicPr>
          <p:cNvPr id="764" name="Google Shape;764;p80"/>
          <p:cNvPicPr preferRelativeResize="0"/>
          <p:nvPr/>
        </p:nvPicPr>
        <p:blipFill>
          <a:blip r:embed="rId5">
            <a:alphaModFix/>
          </a:blip>
          <a:stretch>
            <a:fillRect/>
          </a:stretch>
        </p:blipFill>
        <p:spPr>
          <a:xfrm>
            <a:off x="2102699" y="3751752"/>
            <a:ext cx="278695" cy="204600"/>
          </a:xfrm>
          <a:prstGeom prst="rect">
            <a:avLst/>
          </a:prstGeom>
          <a:noFill/>
          <a:ln>
            <a:noFill/>
          </a:ln>
        </p:spPr>
      </p:pic>
      <p:cxnSp>
        <p:nvCxnSpPr>
          <p:cNvPr id="765" name="Google Shape;765;p80"/>
          <p:cNvCxnSpPr/>
          <p:nvPr/>
        </p:nvCxnSpPr>
        <p:spPr>
          <a:xfrm>
            <a:off x="6889075" y="4165120"/>
            <a:ext cx="1164900" cy="0"/>
          </a:xfrm>
          <a:prstGeom prst="straightConnector1">
            <a:avLst/>
          </a:prstGeom>
          <a:noFill/>
          <a:ln cap="flat" cmpd="sng" w="9525">
            <a:solidFill>
              <a:srgbClr val="000000"/>
            </a:solidFill>
            <a:prstDash val="dot"/>
            <a:round/>
            <a:headEnd len="med" w="med" type="none"/>
            <a:tailEnd len="med" w="med" type="none"/>
          </a:ln>
        </p:spPr>
      </p:cxnSp>
      <p:sp>
        <p:nvSpPr>
          <p:cNvPr id="766" name="Google Shape;766;p80"/>
          <p:cNvSpPr txBox="1"/>
          <p:nvPr/>
        </p:nvSpPr>
        <p:spPr>
          <a:xfrm>
            <a:off x="6745825" y="4234438"/>
            <a:ext cx="1451400" cy="3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ANY</a:t>
            </a:r>
            <a:endParaRPr sz="1000">
              <a:latin typeface="Overpass"/>
              <a:ea typeface="Overpass"/>
              <a:cs typeface="Overpass"/>
              <a:sym typeface="Overpass"/>
            </a:endParaRPr>
          </a:p>
          <a:p>
            <a:pPr indent="0" lvl="0" marL="0" rtl="0" algn="ctr">
              <a:spcBef>
                <a:spcPts val="0"/>
              </a:spcBef>
              <a:spcAft>
                <a:spcPts val="0"/>
              </a:spcAft>
              <a:buNone/>
            </a:pPr>
            <a:r>
              <a:rPr lang="en" sz="1000">
                <a:latin typeface="Overpass"/>
                <a:ea typeface="Overpass"/>
                <a:cs typeface="Overpass"/>
                <a:sym typeface="Overpass"/>
              </a:rPr>
              <a:t>INFRASTRUCTURE</a:t>
            </a:r>
            <a:endParaRPr sz="1000">
              <a:latin typeface="Overpass"/>
              <a:ea typeface="Overpass"/>
              <a:cs typeface="Overpass"/>
              <a:sym typeface="Overpass"/>
            </a:endParaRPr>
          </a:p>
        </p:txBody>
      </p:sp>
      <p:sp>
        <p:nvSpPr>
          <p:cNvPr id="767" name="Google Shape;767;p80"/>
          <p:cNvSpPr/>
          <p:nvPr/>
        </p:nvSpPr>
        <p:spPr>
          <a:xfrm>
            <a:off x="1714849" y="3375049"/>
            <a:ext cx="5029800" cy="7407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F3F3F3"/>
              </a:buClr>
              <a:buFont typeface="Proxima Nova"/>
              <a:buNone/>
            </a:pPr>
            <a:r>
              <a:rPr lang="en" sz="1600">
                <a:solidFill>
                  <a:srgbClr val="F3F3F3"/>
                </a:solidFill>
                <a:latin typeface="Overpass"/>
                <a:ea typeface="Overpass"/>
                <a:cs typeface="Overpass"/>
                <a:sym typeface="Overpass"/>
              </a:rPr>
              <a:t>OpenShift Container Platform</a:t>
            </a:r>
            <a:endParaRPr sz="1600">
              <a:solidFill>
                <a:srgbClr val="F3F3F3"/>
              </a:solidFill>
              <a:latin typeface="Overpass"/>
              <a:ea typeface="Overpass"/>
              <a:cs typeface="Overpass"/>
              <a:sym typeface="Overpass"/>
            </a:endParaRPr>
          </a:p>
          <a:p>
            <a:pPr indent="0" lvl="0" marL="0" rtl="0" algn="ctr">
              <a:spcBef>
                <a:spcPts val="0"/>
              </a:spcBef>
              <a:spcAft>
                <a:spcPts val="0"/>
              </a:spcAft>
              <a:buClr>
                <a:srgbClr val="F3F3F3"/>
              </a:buClr>
              <a:buFont typeface="Proxima Nova"/>
              <a:buNone/>
            </a:pPr>
            <a:r>
              <a:rPr lang="en">
                <a:solidFill>
                  <a:srgbClr val="F3F3F3"/>
                </a:solidFill>
                <a:latin typeface="Overpass"/>
                <a:ea typeface="Overpass"/>
                <a:cs typeface="Overpass"/>
                <a:sym typeface="Overpass"/>
              </a:rPr>
              <a:t>(Enterprise Kubernetes)</a:t>
            </a:r>
            <a:endParaRPr>
              <a:solidFill>
                <a:srgbClr val="F3F3F3"/>
              </a:solidFill>
              <a:latin typeface="Overpass"/>
              <a:ea typeface="Overpass"/>
              <a:cs typeface="Overpass"/>
              <a:sym typeface="Overpass"/>
            </a:endParaRPr>
          </a:p>
        </p:txBody>
      </p:sp>
      <p:pic>
        <p:nvPicPr>
          <p:cNvPr id="768" name="Google Shape;768;p80"/>
          <p:cNvPicPr preferRelativeResize="0"/>
          <p:nvPr/>
        </p:nvPicPr>
        <p:blipFill>
          <a:blip r:embed="rId6">
            <a:alphaModFix/>
          </a:blip>
          <a:stretch>
            <a:fillRect/>
          </a:stretch>
        </p:blipFill>
        <p:spPr>
          <a:xfrm>
            <a:off x="7084424" y="3165227"/>
            <a:ext cx="640404" cy="682176"/>
          </a:xfrm>
          <a:prstGeom prst="rect">
            <a:avLst/>
          </a:prstGeom>
          <a:noFill/>
          <a:ln>
            <a:noFill/>
          </a:ln>
        </p:spPr>
      </p:pic>
      <p:grpSp>
        <p:nvGrpSpPr>
          <p:cNvPr id="769" name="Google Shape;769;p80"/>
          <p:cNvGrpSpPr/>
          <p:nvPr/>
        </p:nvGrpSpPr>
        <p:grpSpPr>
          <a:xfrm>
            <a:off x="1714849" y="4161342"/>
            <a:ext cx="5029800" cy="589700"/>
            <a:chOff x="1554475" y="3704142"/>
            <a:chExt cx="5029800" cy="589700"/>
          </a:xfrm>
        </p:grpSpPr>
        <p:sp>
          <p:nvSpPr>
            <p:cNvPr id="770" name="Google Shape;770;p80"/>
            <p:cNvSpPr/>
            <p:nvPr/>
          </p:nvSpPr>
          <p:spPr>
            <a:xfrm>
              <a:off x="1554475" y="3704142"/>
              <a:ext cx="5029800" cy="555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80"/>
            <p:cNvSpPr txBox="1"/>
            <p:nvPr/>
          </p:nvSpPr>
          <p:spPr>
            <a:xfrm>
              <a:off x="3872138" y="4011842"/>
              <a:ext cx="10857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Amazon Web  Services</a:t>
              </a:r>
              <a:endParaRPr sz="600">
                <a:solidFill>
                  <a:srgbClr val="FFFFFF"/>
                </a:solidFill>
                <a:latin typeface="Overpass"/>
                <a:ea typeface="Overpass"/>
                <a:cs typeface="Overpass"/>
                <a:sym typeface="Overpass"/>
              </a:endParaRPr>
            </a:p>
          </p:txBody>
        </p:sp>
        <p:pic>
          <p:nvPicPr>
            <p:cNvPr id="772" name="Google Shape;772;p80"/>
            <p:cNvPicPr preferRelativeResize="0"/>
            <p:nvPr/>
          </p:nvPicPr>
          <p:blipFill>
            <a:blip r:embed="rId3">
              <a:alphaModFix/>
            </a:blip>
            <a:stretch>
              <a:fillRect/>
            </a:stretch>
          </p:blipFill>
          <p:spPr>
            <a:xfrm>
              <a:off x="5089275" y="3797683"/>
              <a:ext cx="233962" cy="249628"/>
            </a:xfrm>
            <a:prstGeom prst="rect">
              <a:avLst/>
            </a:prstGeom>
            <a:noFill/>
            <a:ln>
              <a:noFill/>
            </a:ln>
          </p:spPr>
        </p:pic>
        <p:sp>
          <p:nvSpPr>
            <p:cNvPr id="773" name="Google Shape;773;p80"/>
            <p:cNvSpPr txBox="1"/>
            <p:nvPr/>
          </p:nvSpPr>
          <p:spPr>
            <a:xfrm>
              <a:off x="4820293" y="4011833"/>
              <a:ext cx="7746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Microsoft Azure</a:t>
              </a:r>
              <a:endParaRPr sz="600">
                <a:solidFill>
                  <a:srgbClr val="FFFFFF"/>
                </a:solidFill>
                <a:latin typeface="Overpass"/>
                <a:ea typeface="Overpass"/>
                <a:cs typeface="Overpass"/>
                <a:sym typeface="Overpass"/>
              </a:endParaRPr>
            </a:p>
          </p:txBody>
        </p:sp>
        <p:pic>
          <p:nvPicPr>
            <p:cNvPr id="774" name="Google Shape;774;p80"/>
            <p:cNvPicPr preferRelativeResize="0"/>
            <p:nvPr/>
          </p:nvPicPr>
          <p:blipFill>
            <a:blip r:embed="rId3">
              <a:alphaModFix/>
            </a:blip>
            <a:stretch>
              <a:fillRect/>
            </a:stretch>
          </p:blipFill>
          <p:spPr>
            <a:xfrm>
              <a:off x="5882945" y="3797696"/>
              <a:ext cx="233962" cy="249628"/>
            </a:xfrm>
            <a:prstGeom prst="rect">
              <a:avLst/>
            </a:prstGeom>
            <a:noFill/>
            <a:ln>
              <a:noFill/>
            </a:ln>
          </p:spPr>
        </p:pic>
        <p:sp>
          <p:nvSpPr>
            <p:cNvPr id="775" name="Google Shape;775;p80"/>
            <p:cNvSpPr txBox="1"/>
            <p:nvPr/>
          </p:nvSpPr>
          <p:spPr>
            <a:xfrm>
              <a:off x="5628181" y="4011833"/>
              <a:ext cx="7746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Google Cloud</a:t>
              </a:r>
              <a:endParaRPr sz="600">
                <a:solidFill>
                  <a:srgbClr val="FFFFFF"/>
                </a:solidFill>
                <a:latin typeface="Overpass"/>
                <a:ea typeface="Overpass"/>
                <a:cs typeface="Overpass"/>
                <a:sym typeface="Overpass"/>
              </a:endParaRPr>
            </a:p>
          </p:txBody>
        </p:sp>
        <p:pic>
          <p:nvPicPr>
            <p:cNvPr id="776" name="Google Shape;776;p80"/>
            <p:cNvPicPr preferRelativeResize="0"/>
            <p:nvPr/>
          </p:nvPicPr>
          <p:blipFill>
            <a:blip r:embed="rId3">
              <a:alphaModFix/>
            </a:blip>
            <a:stretch>
              <a:fillRect/>
            </a:stretch>
          </p:blipFill>
          <p:spPr>
            <a:xfrm>
              <a:off x="4295605" y="3797683"/>
              <a:ext cx="233962" cy="249628"/>
            </a:xfrm>
            <a:prstGeom prst="rect">
              <a:avLst/>
            </a:prstGeom>
            <a:noFill/>
            <a:ln>
              <a:noFill/>
            </a:ln>
          </p:spPr>
        </p:pic>
        <p:pic>
          <p:nvPicPr>
            <p:cNvPr id="777" name="Google Shape;777;p80"/>
            <p:cNvPicPr preferRelativeResize="0"/>
            <p:nvPr/>
          </p:nvPicPr>
          <p:blipFill>
            <a:blip r:embed="rId3">
              <a:alphaModFix/>
            </a:blip>
            <a:stretch>
              <a:fillRect/>
            </a:stretch>
          </p:blipFill>
          <p:spPr>
            <a:xfrm>
              <a:off x="3501935" y="3797683"/>
              <a:ext cx="233962" cy="249628"/>
            </a:xfrm>
            <a:prstGeom prst="rect">
              <a:avLst/>
            </a:prstGeom>
            <a:noFill/>
            <a:ln>
              <a:noFill/>
            </a:ln>
          </p:spPr>
        </p:pic>
        <p:pic>
          <p:nvPicPr>
            <p:cNvPr id="778" name="Google Shape;778;p80"/>
            <p:cNvPicPr preferRelativeResize="0"/>
            <p:nvPr/>
          </p:nvPicPr>
          <p:blipFill>
            <a:blip r:embed="rId4">
              <a:alphaModFix/>
            </a:blip>
            <a:stretch>
              <a:fillRect/>
            </a:stretch>
          </p:blipFill>
          <p:spPr>
            <a:xfrm>
              <a:off x="2780727" y="3782467"/>
              <a:ext cx="161500" cy="255450"/>
            </a:xfrm>
            <a:prstGeom prst="rect">
              <a:avLst/>
            </a:prstGeom>
            <a:noFill/>
            <a:ln>
              <a:noFill/>
            </a:ln>
          </p:spPr>
        </p:pic>
        <p:pic>
          <p:nvPicPr>
            <p:cNvPr id="779" name="Google Shape;779;p80"/>
            <p:cNvPicPr preferRelativeResize="0"/>
            <p:nvPr/>
          </p:nvPicPr>
          <p:blipFill>
            <a:blip r:embed="rId5">
              <a:alphaModFix/>
            </a:blip>
            <a:stretch>
              <a:fillRect/>
            </a:stretch>
          </p:blipFill>
          <p:spPr>
            <a:xfrm>
              <a:off x="1942325" y="3820194"/>
              <a:ext cx="278695" cy="204600"/>
            </a:xfrm>
            <a:prstGeom prst="rect">
              <a:avLst/>
            </a:prstGeom>
            <a:noFill/>
            <a:ln>
              <a:noFill/>
            </a:ln>
          </p:spPr>
        </p:pic>
        <p:sp>
          <p:nvSpPr>
            <p:cNvPr id="780" name="Google Shape;780;p80"/>
            <p:cNvSpPr txBox="1"/>
            <p:nvPr/>
          </p:nvSpPr>
          <p:spPr>
            <a:xfrm>
              <a:off x="3155372" y="4011833"/>
              <a:ext cx="9399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OpenStack</a:t>
              </a:r>
              <a:endParaRPr sz="600">
                <a:solidFill>
                  <a:srgbClr val="FFFFFF"/>
                </a:solidFill>
                <a:latin typeface="Overpass"/>
                <a:ea typeface="Overpass"/>
                <a:cs typeface="Overpass"/>
                <a:sym typeface="Overpass"/>
              </a:endParaRPr>
            </a:p>
          </p:txBody>
        </p:sp>
        <p:sp>
          <p:nvSpPr>
            <p:cNvPr id="781" name="Google Shape;781;p80"/>
            <p:cNvSpPr txBox="1"/>
            <p:nvPr/>
          </p:nvSpPr>
          <p:spPr>
            <a:xfrm>
              <a:off x="2448077" y="4011833"/>
              <a:ext cx="9399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Datacenter</a:t>
              </a:r>
              <a:endParaRPr sz="600">
                <a:solidFill>
                  <a:srgbClr val="FFFFFF"/>
                </a:solidFill>
                <a:latin typeface="Overpass"/>
                <a:ea typeface="Overpass"/>
                <a:cs typeface="Overpass"/>
                <a:sym typeface="Overpass"/>
              </a:endParaRPr>
            </a:p>
          </p:txBody>
        </p:sp>
        <p:sp>
          <p:nvSpPr>
            <p:cNvPr id="782" name="Google Shape;782;p80"/>
            <p:cNvSpPr txBox="1"/>
            <p:nvPr/>
          </p:nvSpPr>
          <p:spPr>
            <a:xfrm>
              <a:off x="1611726" y="4011833"/>
              <a:ext cx="9399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Laptop</a:t>
              </a:r>
              <a:endParaRPr sz="600">
                <a:solidFill>
                  <a:srgbClr val="FFFFFF"/>
                </a:solidFill>
                <a:latin typeface="Overpass"/>
                <a:ea typeface="Overpass"/>
                <a:cs typeface="Overpass"/>
                <a:sym typeface="Overpass"/>
              </a:endParaRPr>
            </a:p>
          </p:txBody>
        </p:sp>
      </p:grpSp>
      <p:sp>
        <p:nvSpPr>
          <p:cNvPr id="783" name="Google Shape;783;p80"/>
          <p:cNvSpPr/>
          <p:nvPr/>
        </p:nvSpPr>
        <p:spPr>
          <a:xfrm>
            <a:off x="1714849" y="2820836"/>
            <a:ext cx="5029800" cy="5214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F3F3F3"/>
              </a:buClr>
              <a:buFont typeface="Proxima Nova"/>
              <a:buNone/>
            </a:pPr>
            <a:r>
              <a:rPr lang="en" sz="1600">
                <a:solidFill>
                  <a:srgbClr val="F3F3F3"/>
                </a:solidFill>
                <a:latin typeface="Overpass"/>
                <a:ea typeface="Overpass"/>
                <a:cs typeface="Overpass"/>
                <a:sym typeface="Overpass"/>
              </a:rPr>
              <a:t>OpenShift Service Mesh</a:t>
            </a:r>
            <a:br>
              <a:rPr lang="en" sz="1600">
                <a:solidFill>
                  <a:srgbClr val="F3F3F3"/>
                </a:solidFill>
                <a:latin typeface="Overpass"/>
                <a:ea typeface="Overpass"/>
                <a:cs typeface="Overpass"/>
                <a:sym typeface="Overpass"/>
              </a:rPr>
            </a:br>
            <a:r>
              <a:rPr lang="en">
                <a:solidFill>
                  <a:srgbClr val="F3F3F3"/>
                </a:solidFill>
                <a:latin typeface="Overpass"/>
                <a:ea typeface="Overpass"/>
                <a:cs typeface="Overpass"/>
                <a:sym typeface="Overpass"/>
              </a:rPr>
              <a:t>(Istio + Jaeger + Kiali+Adapter for API Management)</a:t>
            </a:r>
            <a:endParaRPr>
              <a:solidFill>
                <a:srgbClr val="F3F3F3"/>
              </a:solidFill>
              <a:latin typeface="Overpass"/>
              <a:ea typeface="Overpass"/>
              <a:cs typeface="Overpass"/>
              <a:sym typeface="Overpass"/>
            </a:endParaRPr>
          </a:p>
        </p:txBody>
      </p:sp>
      <p:cxnSp>
        <p:nvCxnSpPr>
          <p:cNvPr id="784" name="Google Shape;784;p80"/>
          <p:cNvCxnSpPr/>
          <p:nvPr/>
        </p:nvCxnSpPr>
        <p:spPr>
          <a:xfrm>
            <a:off x="6889075" y="2793520"/>
            <a:ext cx="1164900" cy="0"/>
          </a:xfrm>
          <a:prstGeom prst="straightConnector1">
            <a:avLst/>
          </a:prstGeom>
          <a:noFill/>
          <a:ln cap="flat" cmpd="sng" w="9525">
            <a:solidFill>
              <a:srgbClr val="000000"/>
            </a:solidFill>
            <a:prstDash val="dot"/>
            <a:round/>
            <a:headEnd len="med" w="med" type="none"/>
            <a:tailEnd len="med" w="med" type="none"/>
          </a:ln>
        </p:spPr>
      </p:cxnSp>
      <p:sp>
        <p:nvSpPr>
          <p:cNvPr id="785" name="Google Shape;785;p80"/>
          <p:cNvSpPr txBox="1"/>
          <p:nvPr/>
        </p:nvSpPr>
        <p:spPr>
          <a:xfrm>
            <a:off x="6745825" y="1567438"/>
            <a:ext cx="1451400" cy="3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ANY</a:t>
            </a:r>
            <a:endParaRPr sz="1000">
              <a:latin typeface="Overpass"/>
              <a:ea typeface="Overpass"/>
              <a:cs typeface="Overpass"/>
              <a:sym typeface="Overpass"/>
            </a:endParaRPr>
          </a:p>
          <a:p>
            <a:pPr indent="0" lvl="0" marL="0" rtl="0" algn="ctr">
              <a:spcBef>
                <a:spcPts val="0"/>
              </a:spcBef>
              <a:spcAft>
                <a:spcPts val="0"/>
              </a:spcAft>
              <a:buNone/>
            </a:pPr>
            <a:r>
              <a:rPr lang="en" sz="1000">
                <a:latin typeface="Overpass"/>
                <a:ea typeface="Overpass"/>
                <a:cs typeface="Overpass"/>
                <a:sym typeface="Overpass"/>
              </a:rPr>
              <a:t>APPLICATION</a:t>
            </a:r>
            <a:endParaRPr sz="1000">
              <a:latin typeface="Overpass"/>
              <a:ea typeface="Overpass"/>
              <a:cs typeface="Overpass"/>
              <a:sym typeface="Overpass"/>
            </a:endParaRPr>
          </a:p>
        </p:txBody>
      </p:sp>
      <p:sp>
        <p:nvSpPr>
          <p:cNvPr id="786" name="Google Shape;786;p80"/>
          <p:cNvSpPr/>
          <p:nvPr/>
        </p:nvSpPr>
        <p:spPr>
          <a:xfrm>
            <a:off x="5737251" y="1536177"/>
            <a:ext cx="827700" cy="6285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A2C4C9"/>
                </a:solidFill>
                <a:latin typeface="Overpass"/>
                <a:ea typeface="Overpass"/>
                <a:cs typeface="Overpass"/>
                <a:sym typeface="Overpass"/>
              </a:rPr>
              <a:t>CONTAINER</a:t>
            </a:r>
            <a:endParaRPr sz="700">
              <a:solidFill>
                <a:srgbClr val="A2C4C9"/>
              </a:solidFill>
              <a:latin typeface="Overpass"/>
              <a:ea typeface="Overpass"/>
              <a:cs typeface="Overpass"/>
              <a:sym typeface="Overpass"/>
            </a:endParaRPr>
          </a:p>
        </p:txBody>
      </p:sp>
      <p:sp>
        <p:nvSpPr>
          <p:cNvPr id="787" name="Google Shape;787;p80"/>
          <p:cNvSpPr/>
          <p:nvPr/>
        </p:nvSpPr>
        <p:spPr>
          <a:xfrm>
            <a:off x="4784751" y="1536177"/>
            <a:ext cx="827700" cy="6285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A2C4C9"/>
                </a:solidFill>
                <a:latin typeface="Overpass"/>
                <a:ea typeface="Overpass"/>
                <a:cs typeface="Overpass"/>
                <a:sym typeface="Overpass"/>
              </a:rPr>
              <a:t>CONTAINER</a:t>
            </a:r>
            <a:endParaRPr sz="700">
              <a:solidFill>
                <a:srgbClr val="A2C4C9"/>
              </a:solidFill>
              <a:latin typeface="Overpass"/>
              <a:ea typeface="Overpass"/>
              <a:cs typeface="Overpass"/>
              <a:sym typeface="Overpass"/>
            </a:endParaRPr>
          </a:p>
        </p:txBody>
      </p:sp>
      <p:sp>
        <p:nvSpPr>
          <p:cNvPr id="788" name="Google Shape;788;p80"/>
          <p:cNvSpPr/>
          <p:nvPr/>
        </p:nvSpPr>
        <p:spPr>
          <a:xfrm>
            <a:off x="3832251" y="1536177"/>
            <a:ext cx="827700" cy="6285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A2C4C9"/>
                </a:solidFill>
                <a:latin typeface="Overpass"/>
                <a:ea typeface="Overpass"/>
                <a:cs typeface="Overpass"/>
                <a:sym typeface="Overpass"/>
              </a:rPr>
              <a:t>CONTAINER</a:t>
            </a:r>
            <a:endParaRPr sz="700">
              <a:solidFill>
                <a:srgbClr val="A2C4C9"/>
              </a:solidFill>
              <a:latin typeface="Overpass"/>
              <a:ea typeface="Overpass"/>
              <a:cs typeface="Overpass"/>
              <a:sym typeface="Overpass"/>
            </a:endParaRPr>
          </a:p>
        </p:txBody>
      </p:sp>
      <p:sp>
        <p:nvSpPr>
          <p:cNvPr id="789" name="Google Shape;789;p80"/>
          <p:cNvSpPr/>
          <p:nvPr/>
        </p:nvSpPr>
        <p:spPr>
          <a:xfrm>
            <a:off x="2879751" y="1536177"/>
            <a:ext cx="827700" cy="6285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A2C4C9"/>
                </a:solidFill>
                <a:latin typeface="Overpass"/>
                <a:ea typeface="Overpass"/>
                <a:cs typeface="Overpass"/>
                <a:sym typeface="Overpass"/>
              </a:rPr>
              <a:t>CONTAINER</a:t>
            </a:r>
            <a:endParaRPr sz="700">
              <a:solidFill>
                <a:srgbClr val="A2C4C9"/>
              </a:solidFill>
              <a:latin typeface="Overpass"/>
              <a:ea typeface="Overpass"/>
              <a:cs typeface="Overpass"/>
              <a:sym typeface="Overpass"/>
            </a:endParaRPr>
          </a:p>
        </p:txBody>
      </p:sp>
      <p:sp>
        <p:nvSpPr>
          <p:cNvPr id="790" name="Google Shape;790;p80"/>
          <p:cNvSpPr/>
          <p:nvPr/>
        </p:nvSpPr>
        <p:spPr>
          <a:xfrm>
            <a:off x="1927251" y="1536177"/>
            <a:ext cx="827700" cy="6285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A2C4C9"/>
                </a:solidFill>
                <a:latin typeface="Overpass"/>
                <a:ea typeface="Overpass"/>
                <a:cs typeface="Overpass"/>
                <a:sym typeface="Overpass"/>
              </a:rPr>
              <a:t>CONTAINER</a:t>
            </a:r>
            <a:endParaRPr sz="700">
              <a:solidFill>
                <a:srgbClr val="A2C4C9"/>
              </a:solidFill>
              <a:latin typeface="Overpass"/>
              <a:ea typeface="Overpass"/>
              <a:cs typeface="Overpass"/>
              <a:sym typeface="Overpass"/>
            </a:endParaRPr>
          </a:p>
        </p:txBody>
      </p:sp>
      <p:sp>
        <p:nvSpPr>
          <p:cNvPr id="791" name="Google Shape;791;p80"/>
          <p:cNvSpPr/>
          <p:nvPr/>
        </p:nvSpPr>
        <p:spPr>
          <a:xfrm>
            <a:off x="1731199" y="2263636"/>
            <a:ext cx="5029800" cy="5214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F3F3F3"/>
              </a:buClr>
              <a:buFont typeface="Proxima Nova"/>
              <a:buNone/>
            </a:pPr>
            <a:r>
              <a:rPr lang="en" sz="1600">
                <a:solidFill>
                  <a:srgbClr val="F3F3F3"/>
                </a:solidFill>
                <a:latin typeface="Overpass"/>
                <a:ea typeface="Overpass"/>
                <a:cs typeface="Overpass"/>
                <a:sym typeface="Overpass"/>
              </a:rPr>
              <a:t>API Management</a:t>
            </a:r>
            <a:endParaRPr sz="1600">
              <a:solidFill>
                <a:srgbClr val="F3F3F3"/>
              </a:solidFill>
              <a:latin typeface="Overpass"/>
              <a:ea typeface="Overpass"/>
              <a:cs typeface="Overpass"/>
              <a:sym typeface="Overpass"/>
            </a:endParaRPr>
          </a:p>
          <a:p>
            <a:pPr indent="0" lvl="0" marL="0" rtl="0" algn="ctr">
              <a:spcBef>
                <a:spcPts val="0"/>
              </a:spcBef>
              <a:spcAft>
                <a:spcPts val="0"/>
              </a:spcAft>
              <a:buClr>
                <a:srgbClr val="F3F3F3"/>
              </a:buClr>
              <a:buFont typeface="Proxima Nova"/>
              <a:buNone/>
            </a:pPr>
            <a:r>
              <a:rPr lang="en" sz="1200">
                <a:solidFill>
                  <a:srgbClr val="F3F3F3"/>
                </a:solidFill>
                <a:latin typeface="Overpass"/>
                <a:ea typeface="Overpass"/>
                <a:cs typeface="Overpass"/>
                <a:sym typeface="Overpass"/>
              </a:rPr>
              <a:t>Monetization | Dev Portal | Analytics | Authentication | Authorization</a:t>
            </a:r>
            <a:endParaRPr sz="1200">
              <a:solidFill>
                <a:srgbClr val="F3F3F3"/>
              </a:solidFill>
              <a:latin typeface="Overpass"/>
              <a:ea typeface="Overpass"/>
              <a:cs typeface="Overpass"/>
              <a:sym typeface="Overpass"/>
            </a:endParaRPr>
          </a:p>
        </p:txBody>
      </p:sp>
      <p:cxnSp>
        <p:nvCxnSpPr>
          <p:cNvPr id="792" name="Google Shape;792;p80"/>
          <p:cNvCxnSpPr/>
          <p:nvPr/>
        </p:nvCxnSpPr>
        <p:spPr>
          <a:xfrm rot="10800000">
            <a:off x="674625" y="2111375"/>
            <a:ext cx="619200" cy="0"/>
          </a:xfrm>
          <a:prstGeom prst="straightConnector1">
            <a:avLst/>
          </a:prstGeom>
          <a:noFill/>
          <a:ln cap="flat" cmpd="sng" w="9525">
            <a:solidFill>
              <a:schemeClr val="dk2"/>
            </a:solidFill>
            <a:prstDash val="dot"/>
            <a:round/>
            <a:headEnd len="med" w="med" type="none"/>
            <a:tailEnd len="med" w="med" type="none"/>
          </a:ln>
        </p:spPr>
      </p:cxnSp>
      <p:cxnSp>
        <p:nvCxnSpPr>
          <p:cNvPr id="793" name="Google Shape;793;p80"/>
          <p:cNvCxnSpPr/>
          <p:nvPr/>
        </p:nvCxnSpPr>
        <p:spPr>
          <a:xfrm>
            <a:off x="6889075" y="2183920"/>
            <a:ext cx="1164900" cy="0"/>
          </a:xfrm>
          <a:prstGeom prst="straightConnector1">
            <a:avLst/>
          </a:prstGeom>
          <a:noFill/>
          <a:ln cap="flat" cmpd="sng" w="9525">
            <a:solidFill>
              <a:srgbClr val="000000"/>
            </a:solidFill>
            <a:prstDash val="dot"/>
            <a:round/>
            <a:headEnd len="med" w="med" type="none"/>
            <a:tailEnd len="med" w="med" type="none"/>
          </a:ln>
        </p:spPr>
      </p:cxnSp>
      <p:sp>
        <p:nvSpPr>
          <p:cNvPr id="794" name="Google Shape;794;p80"/>
          <p:cNvSpPr txBox="1"/>
          <p:nvPr/>
        </p:nvSpPr>
        <p:spPr>
          <a:xfrm>
            <a:off x="461963" y="2297113"/>
            <a:ext cx="1008300" cy="3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666666"/>
                </a:solidFill>
                <a:latin typeface="Overpass"/>
                <a:ea typeface="Overpass"/>
                <a:cs typeface="Overpass"/>
                <a:sym typeface="Overpass"/>
              </a:rPr>
              <a:t>API BUSINESS</a:t>
            </a:r>
            <a:endParaRPr sz="900">
              <a:solidFill>
                <a:srgbClr val="666666"/>
              </a:solidFill>
              <a:latin typeface="Overpass"/>
              <a:ea typeface="Overpass"/>
              <a:cs typeface="Overpass"/>
              <a:sym typeface="Overpass"/>
            </a:endParaRPr>
          </a:p>
        </p:txBody>
      </p:sp>
      <p:pic>
        <p:nvPicPr>
          <p:cNvPr id="795" name="Google Shape;795;p80"/>
          <p:cNvPicPr preferRelativeResize="0"/>
          <p:nvPr/>
        </p:nvPicPr>
        <p:blipFill>
          <a:blip r:embed="rId7">
            <a:alphaModFix/>
          </a:blip>
          <a:stretch>
            <a:fillRect/>
          </a:stretch>
        </p:blipFill>
        <p:spPr>
          <a:xfrm>
            <a:off x="6945720" y="2313001"/>
            <a:ext cx="1164900" cy="3514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8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801" name="Google Shape;801;p81"/>
          <p:cNvPicPr preferRelativeResize="0"/>
          <p:nvPr/>
        </p:nvPicPr>
        <p:blipFill>
          <a:blip r:embed="rId3">
            <a:alphaModFix/>
          </a:blip>
          <a:stretch>
            <a:fillRect/>
          </a:stretch>
        </p:blipFill>
        <p:spPr>
          <a:xfrm>
            <a:off x="6573619" y="3311211"/>
            <a:ext cx="184665" cy="273578"/>
          </a:xfrm>
          <a:prstGeom prst="rect">
            <a:avLst/>
          </a:prstGeom>
          <a:noFill/>
          <a:ln>
            <a:noFill/>
          </a:ln>
        </p:spPr>
      </p:pic>
      <p:sp>
        <p:nvSpPr>
          <p:cNvPr id="802" name="Google Shape;802;p81"/>
          <p:cNvSpPr txBox="1"/>
          <p:nvPr>
            <p:ph type="title"/>
          </p:nvPr>
        </p:nvSpPr>
        <p:spPr>
          <a:xfrm>
            <a:off x="341550" y="328500"/>
            <a:ext cx="8421300" cy="509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800">
                <a:latin typeface="Proxima Nova"/>
                <a:ea typeface="Proxima Nova"/>
                <a:cs typeface="Proxima Nova"/>
                <a:sym typeface="Proxima Nova"/>
              </a:rPr>
              <a:t>SERVICE MESH FEATURE SET</a:t>
            </a:r>
            <a:endParaRPr sz="2800">
              <a:latin typeface="Proxima Nova"/>
              <a:ea typeface="Proxima Nova"/>
              <a:cs typeface="Proxima Nova"/>
              <a:sym typeface="Proxima Nova"/>
            </a:endParaRPr>
          </a:p>
        </p:txBody>
      </p:sp>
      <p:sp>
        <p:nvSpPr>
          <p:cNvPr id="803" name="Google Shape;803;p81"/>
          <p:cNvSpPr txBox="1"/>
          <p:nvPr/>
        </p:nvSpPr>
        <p:spPr>
          <a:xfrm>
            <a:off x="533400" y="914400"/>
            <a:ext cx="8421300" cy="412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Istio and Service mesh management is mainly about assigning identity, for the benefit of traffic control into and within the cluster/mesh:</a:t>
            </a:r>
            <a:endParaRPr>
              <a:solidFill>
                <a:srgbClr val="004153"/>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Service discovery</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Automatic retries (hides failures from clients)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Timeouts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Load balancing</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Rating and limiting</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Circuit breaker</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Bulk heading</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Authorization and authentication</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Routing (DMZ, Surgical, Dynamic for A/B and Canary, Mirroring, Shadow traffic)</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Fault injection</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App level and end-to-end monitoring</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Logging</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Metrics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Distributed tracing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8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09" name="Google Shape;809;p82"/>
          <p:cNvSpPr txBox="1"/>
          <p:nvPr>
            <p:ph type="title"/>
          </p:nvPr>
        </p:nvSpPr>
        <p:spPr>
          <a:xfrm>
            <a:off x="663788" y="272813"/>
            <a:ext cx="7816500" cy="41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800">
                <a:latin typeface="Proxima Nova"/>
                <a:ea typeface="Proxima Nova"/>
                <a:cs typeface="Proxima Nova"/>
                <a:sym typeface="Proxima Nova"/>
              </a:rPr>
              <a:t>ISTIO SERVICE MESH</a:t>
            </a:r>
            <a:endParaRPr sz="2800">
              <a:latin typeface="Proxima Nova"/>
              <a:ea typeface="Proxima Nova"/>
              <a:cs typeface="Proxima Nova"/>
              <a:sym typeface="Proxima Nova"/>
            </a:endParaRPr>
          </a:p>
        </p:txBody>
      </p:sp>
      <p:sp>
        <p:nvSpPr>
          <p:cNvPr id="810" name="Google Shape;810;p82"/>
          <p:cNvSpPr txBox="1"/>
          <p:nvPr>
            <p:ph idx="4294967295" type="subTitle"/>
          </p:nvPr>
        </p:nvSpPr>
        <p:spPr>
          <a:xfrm>
            <a:off x="663844" y="1068713"/>
            <a:ext cx="7816500" cy="5292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solidFill>
                  <a:srgbClr val="0000FF"/>
                </a:solidFill>
              </a:rPr>
              <a:t>A modern way to manage the complexity of microservice applications</a:t>
            </a:r>
            <a:endParaRPr>
              <a:solidFill>
                <a:srgbClr val="0000FF"/>
              </a:solidFill>
            </a:endParaRPr>
          </a:p>
        </p:txBody>
      </p:sp>
      <p:pic>
        <p:nvPicPr>
          <p:cNvPr id="811" name="Google Shape;811;p82"/>
          <p:cNvPicPr preferRelativeResize="0"/>
          <p:nvPr/>
        </p:nvPicPr>
        <p:blipFill>
          <a:blip r:embed="rId3">
            <a:alphaModFix/>
          </a:blip>
          <a:stretch>
            <a:fillRect/>
          </a:stretch>
        </p:blipFill>
        <p:spPr>
          <a:xfrm>
            <a:off x="6573619" y="3311211"/>
            <a:ext cx="184665" cy="273578"/>
          </a:xfrm>
          <a:prstGeom prst="rect">
            <a:avLst/>
          </a:prstGeom>
          <a:noFill/>
          <a:ln>
            <a:noFill/>
          </a:ln>
        </p:spPr>
      </p:pic>
      <p:pic>
        <p:nvPicPr>
          <p:cNvPr id="812" name="Google Shape;812;p82"/>
          <p:cNvPicPr preferRelativeResize="0"/>
          <p:nvPr/>
        </p:nvPicPr>
        <p:blipFill>
          <a:blip r:embed="rId4">
            <a:alphaModFix/>
          </a:blip>
          <a:stretch>
            <a:fillRect/>
          </a:stretch>
        </p:blipFill>
        <p:spPr>
          <a:xfrm>
            <a:off x="595547" y="1409344"/>
            <a:ext cx="7952904" cy="333212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vider">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